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6"/>
  </p:notesMasterIdLst>
  <p:sldIdLst>
    <p:sldId id="256" r:id="rId4"/>
    <p:sldId id="258" r:id="rId5"/>
    <p:sldId id="259" r:id="rId7"/>
    <p:sldId id="268" r:id="rId8"/>
    <p:sldId id="313" r:id="rId9"/>
    <p:sldId id="270" r:id="rId10"/>
    <p:sldId id="311" r:id="rId11"/>
    <p:sldId id="272" r:id="rId12"/>
    <p:sldId id="260" r:id="rId13"/>
    <p:sldId id="279" r:id="rId14"/>
    <p:sldId id="280" r:id="rId15"/>
    <p:sldId id="281" r:id="rId16"/>
    <p:sldId id="282" r:id="rId17"/>
    <p:sldId id="283" r:id="rId18"/>
    <p:sldId id="261" r:id="rId19"/>
    <p:sldId id="289" r:id="rId20"/>
    <p:sldId id="290" r:id="rId21"/>
    <p:sldId id="291" r:id="rId22"/>
    <p:sldId id="292" r:id="rId23"/>
    <p:sldId id="263" r:id="rId24"/>
    <p:sldId id="297" r:id="rId25"/>
    <p:sldId id="298" r:id="rId26"/>
    <p:sldId id="299" r:id="rId27"/>
    <p:sldId id="267" r:id="rId28"/>
    <p:sldId id="301" r:id="rId29"/>
    <p:sldId id="306" r:id="rId30"/>
    <p:sldId id="303" r:id="rId31"/>
    <p:sldId id="308" r:id="rId3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iaoxuan Zeng" initials="xZ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5B727D"/>
    <a:srgbClr val="F35E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36" autoAdjust="0"/>
    <p:restoredTop sz="96314" autoAdjust="0"/>
  </p:normalViewPr>
  <p:slideViewPr>
    <p:cSldViewPr snapToGrid="0">
      <p:cViewPr varScale="1">
        <p:scale>
          <a:sx n="106" d="100"/>
          <a:sy n="106" d="100"/>
        </p:scale>
        <p:origin x="87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6" Type="http://schemas.openxmlformats.org/officeDocument/2006/relationships/commentAuthors" Target="commentAuthors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solidFill>
                <a:schemeClr val="bg1"/>
              </a:solidFill>
            </a:ln>
          </c:spPr>
          <c:explosion val="0"/>
          <c:dPt>
            <c:idx val="0"/>
            <c:bubble3D val="0"/>
            <c:spPr>
              <a:solidFill>
                <a:srgbClr val="5B727D"/>
              </a:solidFill>
              <a:ln w="19050">
                <a:solidFill>
                  <a:schemeClr val="bg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F35E40"/>
              </a:solidFill>
              <a:ln w="19050">
                <a:solidFill>
                  <a:schemeClr val="bg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F35E40"/>
              </a:solidFill>
              <a:ln w="19050">
                <a:solidFill>
                  <a:schemeClr val="bg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5B727D"/>
              </a:solidFill>
              <a:ln w="19050">
                <a:solidFill>
                  <a:schemeClr val="bg1"/>
                </a:solidFill>
              </a:ln>
              <a:effectLst/>
            </c:spPr>
          </c:dPt>
          <c:dPt>
            <c:idx val="4"/>
            <c:bubble3D val="0"/>
            <c:spPr>
              <a:solidFill>
                <a:srgbClr val="5B727D"/>
              </a:solidFill>
              <a:ln w="19050">
                <a:solidFill>
                  <a:schemeClr val="bg1"/>
                </a:solidFill>
              </a:ln>
              <a:effectLst/>
            </c:spPr>
          </c:dPt>
          <c:dPt>
            <c:idx val="5"/>
            <c:bubble3D val="0"/>
            <c:spPr>
              <a:solidFill>
                <a:srgbClr val="F35E40"/>
              </a:solidFill>
              <a:ln w="19050">
                <a:solidFill>
                  <a:schemeClr val="bg1"/>
                </a:solidFill>
              </a:ln>
              <a:effectLst/>
            </c:spPr>
          </c:dPt>
          <c:dPt>
            <c:idx val="6"/>
            <c:bubble3D val="0"/>
            <c:spPr>
              <a:solidFill>
                <a:srgbClr val="F35E40"/>
              </a:solidFill>
              <a:ln w="19050">
                <a:solidFill>
                  <a:schemeClr val="bg1"/>
                </a:solidFill>
              </a:ln>
              <a:effectLst/>
            </c:spPr>
          </c:dPt>
          <c:dPt>
            <c:idx val="7"/>
            <c:bubble3D val="0"/>
            <c:spPr>
              <a:solidFill>
                <a:srgbClr val="5B727D"/>
              </a:solidFill>
              <a:ln w="19050">
                <a:solidFill>
                  <a:schemeClr val="bg1"/>
                </a:solidFill>
              </a:ln>
              <a:effectLst/>
            </c:spPr>
          </c:dPt>
          <c:dLbls>
            <c:delete val="1"/>
          </c:dLbls>
          <c:cat>
            <c:strRef>
              <c:f>Sheet1!$A$2:$A$9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37559-F989-49DB-AB7F-87B54CDBE4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47ACC-C85D-4C6A-AE95-01788930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37559-F989-49DB-AB7F-87B54CDBE4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47ACC-C85D-4C6A-AE95-01788930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37559-F989-49DB-AB7F-87B54CDBE4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47ACC-C85D-4C6A-AE95-01788930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37559-F989-49DB-AB7F-87B54CDBE4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47ACC-C85D-4C6A-AE95-01788930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37559-F989-49DB-AB7F-87B54CDBE4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47ACC-C85D-4C6A-AE95-01788930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37559-F989-49DB-AB7F-87B54CDBE4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47ACC-C85D-4C6A-AE95-01788930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37559-F989-49DB-AB7F-87B54CDBE4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47ACC-C85D-4C6A-AE95-01788930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37559-F989-49DB-AB7F-87B54CDBE4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47ACC-C85D-4C6A-AE95-01788930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37559-F989-49DB-AB7F-87B54CDBE4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47ACC-C85D-4C6A-AE95-01788930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37559-F989-49DB-AB7F-87B54CDBE4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47ACC-C85D-4C6A-AE95-01788930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37559-F989-49DB-AB7F-87B54CDBE4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47ACC-C85D-4C6A-AE95-01788930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37559-F989-49DB-AB7F-87B54CDBE4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47ACC-C85D-4C6A-AE95-01788930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37559-F989-49DB-AB7F-87B54CDBE4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47ACC-C85D-4C6A-AE95-01788930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37559-F989-49DB-AB7F-87B54CDBE4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47ACC-C85D-4C6A-AE95-01788930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37559-F989-49DB-AB7F-87B54CDBE4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47ACC-C85D-4C6A-AE95-01788930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37559-F989-49DB-AB7F-87B54CDBE4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47ACC-C85D-4C6A-AE95-01788930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37559-F989-49DB-AB7F-87B54CDBE4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47ACC-C85D-4C6A-AE95-01788930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37559-F989-49DB-AB7F-87B54CDBE4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47ACC-C85D-4C6A-AE95-01788930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37559-F989-49DB-AB7F-87B54CDBE4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47ACC-C85D-4C6A-AE95-01788930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37559-F989-49DB-AB7F-87B54CDBE4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47ACC-C85D-4C6A-AE95-01788930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37559-F989-49DB-AB7F-87B54CDBE4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47ACC-C85D-4C6A-AE95-01788930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37559-F989-49DB-AB7F-87B54CDBE4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47ACC-C85D-4C6A-AE95-01788930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37559-F989-49DB-AB7F-87B54CDBE4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47ACC-C85D-4C6A-AE95-01788930D53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37559-F989-49DB-AB7F-87B54CDBE4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47ACC-C85D-4C6A-AE95-01788930D53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.png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6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5"/>
          <p:cNvSpPr/>
          <p:nvPr/>
        </p:nvSpPr>
        <p:spPr>
          <a:xfrm>
            <a:off x="-297393" y="-1194554"/>
            <a:ext cx="2807161" cy="2807161"/>
          </a:xfrm>
          <a:prstGeom prst="ellipse">
            <a:avLst/>
          </a:prstGeom>
          <a:blipFill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-1860988" y="1257238"/>
            <a:ext cx="3721976" cy="3721976"/>
            <a:chOff x="-966075" y="2611829"/>
            <a:chExt cx="2049594" cy="2049594"/>
          </a:xfrm>
        </p:grpSpPr>
        <p:sp>
          <p:nvSpPr>
            <p:cNvPr id="5" name="椭圆 4"/>
            <p:cNvSpPr/>
            <p:nvPr/>
          </p:nvSpPr>
          <p:spPr>
            <a:xfrm>
              <a:off x="-843094" y="2734810"/>
              <a:ext cx="1803633" cy="1803633"/>
            </a:xfrm>
            <a:prstGeom prst="ellipse">
              <a:avLst/>
            </a:prstGeom>
            <a:solidFill>
              <a:srgbClr val="5B72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-966075" y="2611829"/>
              <a:ext cx="2049594" cy="2049594"/>
            </a:xfrm>
            <a:prstGeom prst="ellipse">
              <a:avLst/>
            </a:prstGeom>
            <a:noFill/>
            <a:ln>
              <a:solidFill>
                <a:srgbClr val="5B72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</p:grpSp>
      <p:sp>
        <p:nvSpPr>
          <p:cNvPr id="8" name="椭圆 7"/>
          <p:cNvSpPr/>
          <p:nvPr/>
        </p:nvSpPr>
        <p:spPr>
          <a:xfrm>
            <a:off x="1176268" y="5377434"/>
            <a:ext cx="1333500" cy="1333500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3030374" y="5344283"/>
            <a:ext cx="366960" cy="366960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0331012" y="3136024"/>
            <a:ext cx="3721976" cy="3721976"/>
            <a:chOff x="-966075" y="2611829"/>
            <a:chExt cx="2049594" cy="2049594"/>
          </a:xfrm>
        </p:grpSpPr>
        <p:sp>
          <p:nvSpPr>
            <p:cNvPr id="11" name="椭圆 10"/>
            <p:cNvSpPr/>
            <p:nvPr/>
          </p:nvSpPr>
          <p:spPr>
            <a:xfrm rot="17180848">
              <a:off x="-843094" y="2734810"/>
              <a:ext cx="1803633" cy="1803633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-966075" y="2611829"/>
              <a:ext cx="2049594" cy="2049594"/>
            </a:xfrm>
            <a:prstGeom prst="ellipse">
              <a:avLst/>
            </a:prstGeom>
            <a:noFill/>
            <a:ln>
              <a:solidFill>
                <a:srgbClr val="F35E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</p:grpSp>
      <p:sp>
        <p:nvSpPr>
          <p:cNvPr id="13" name="椭圆 12"/>
          <p:cNvSpPr/>
          <p:nvPr/>
        </p:nvSpPr>
        <p:spPr>
          <a:xfrm>
            <a:off x="10975254" y="-240722"/>
            <a:ext cx="1497960" cy="1497960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9412928" y="1257238"/>
            <a:ext cx="575692" cy="575692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0718400" y="1982501"/>
            <a:ext cx="256854" cy="256854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310622" y="1888903"/>
            <a:ext cx="5539105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6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商业融资计划书</a:t>
            </a:r>
            <a:endParaRPr lang="zh-CN" altLang="en-US" sz="6000" b="1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310622" y="2947912"/>
            <a:ext cx="43946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BUSINESS PROJECT PLAN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3425867" y="3391564"/>
            <a:ext cx="2197322" cy="8679"/>
          </a:xfrm>
          <a:prstGeom prst="line">
            <a:avLst/>
          </a:prstGeom>
          <a:ln w="15875">
            <a:solidFill>
              <a:srgbClr val="5B72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3310621" y="3591431"/>
            <a:ext cx="610230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PLEASE ENTER THE CONTENTPLEASE ENTER THE CONTENTPLEASE ENTER THE</a:t>
            </a:r>
            <a:endParaRPr lang="en-US" altLang="zh-CN" sz="1000" spc="3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  <a:p>
            <a:r>
              <a:rPr lang="en-US" altLang="zh-CN" sz="10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CONTENTPLEASE ENTER THE CONTENTPLEASE ENTER THE</a:t>
            </a:r>
            <a:endParaRPr lang="en-US" altLang="zh-CN" sz="1000" spc="3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310622" y="4559321"/>
            <a:ext cx="1630703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汇报人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：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XXX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310692" y="4559321"/>
            <a:ext cx="1630703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</a:rPr>
              <a:t>时 间：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</a:rPr>
              <a:t>202X.X.X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方正黑体简体" panose="02010601030101010101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10343" y="2239355"/>
            <a:ext cx="1013460" cy="173990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202X</a:t>
            </a:r>
            <a:endParaRPr lang="en-US" altLang="zh-CN" sz="5400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0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8" grpId="0" animBg="1"/>
      <p:bldP spid="9" grpId="0" bldLvl="0" animBg="1"/>
      <p:bldP spid="13" grpId="0" animBg="1"/>
      <p:bldP spid="14" grpId="0" animBg="1"/>
      <p:bldP spid="15" grpId="0" animBg="1"/>
      <p:bldP spid="17" grpId="0"/>
      <p:bldP spid="18" grpId="0"/>
      <p:bldP spid="22" grpId="0"/>
      <p:bldP spid="23" grpId="0"/>
      <p:bldP spid="2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/>
        </p:nvSpPr>
        <p:spPr>
          <a:xfrm rot="9540000">
            <a:off x="11406828" y="6134038"/>
            <a:ext cx="575692" cy="575692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 rot="9540000">
            <a:off x="10739355" y="5755671"/>
            <a:ext cx="256854" cy="256854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21" name="文本框 5"/>
          <p:cNvSpPr txBox="1"/>
          <p:nvPr/>
        </p:nvSpPr>
        <p:spPr>
          <a:xfrm>
            <a:off x="524510" y="398780"/>
            <a:ext cx="20491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企业理念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11752" y="643554"/>
            <a:ext cx="2408102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Enterprise idea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grpSp>
        <p:nvGrpSpPr>
          <p:cNvPr id="97" name="组合 96"/>
          <p:cNvGrpSpPr/>
          <p:nvPr/>
        </p:nvGrpSpPr>
        <p:grpSpPr>
          <a:xfrm>
            <a:off x="1348740" y="1374775"/>
            <a:ext cx="9277350" cy="3444630"/>
            <a:chOff x="1789" y="2382"/>
            <a:chExt cx="15472" cy="5837"/>
          </a:xfrm>
        </p:grpSpPr>
        <p:sp>
          <p:nvSpPr>
            <p:cNvPr id="31746" name="44"/>
            <p:cNvSpPr>
              <a:spLocks noChangeAspect="1"/>
            </p:cNvSpPr>
            <p:nvPr/>
          </p:nvSpPr>
          <p:spPr bwMode="auto">
            <a:xfrm>
              <a:off x="10283" y="4828"/>
              <a:ext cx="3052" cy="3005"/>
            </a:xfrm>
            <a:custGeom>
              <a:avLst/>
              <a:gdLst>
                <a:gd name="T0" fmla="*/ 1938337 w 145"/>
                <a:gd name="T1" fmla="*/ 987447 h 143"/>
                <a:gd name="T2" fmla="*/ 1777923 w 145"/>
                <a:gd name="T3" fmla="*/ 1174262 h 143"/>
                <a:gd name="T4" fmla="*/ 106943 w 145"/>
                <a:gd name="T5" fmla="*/ 1908175 h 143"/>
                <a:gd name="T6" fmla="*/ 26736 w 145"/>
                <a:gd name="T7" fmla="*/ 1881487 h 143"/>
                <a:gd name="T8" fmla="*/ 0 w 145"/>
                <a:gd name="T9" fmla="*/ 1801424 h 143"/>
                <a:gd name="T10" fmla="*/ 80207 w 145"/>
                <a:gd name="T11" fmla="*/ 1441139 h 143"/>
                <a:gd name="T12" fmla="*/ 668392 w 145"/>
                <a:gd name="T13" fmla="*/ 974103 h 143"/>
                <a:gd name="T14" fmla="*/ 280725 w 145"/>
                <a:gd name="T15" fmla="*/ 587131 h 143"/>
                <a:gd name="T16" fmla="*/ 387667 w 145"/>
                <a:gd name="T17" fmla="*/ 106751 h 143"/>
                <a:gd name="T18" fmla="*/ 481242 w 145"/>
                <a:gd name="T19" fmla="*/ 13344 h 143"/>
                <a:gd name="T20" fmla="*/ 588185 w 145"/>
                <a:gd name="T21" fmla="*/ 40032 h 143"/>
                <a:gd name="T22" fmla="*/ 1844762 w 145"/>
                <a:gd name="T23" fmla="*/ 813977 h 143"/>
                <a:gd name="T24" fmla="*/ 1938337 w 145"/>
                <a:gd name="T25" fmla="*/ 987447 h 14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45"/>
                <a:gd name="T40" fmla="*/ 0 h 143"/>
                <a:gd name="T41" fmla="*/ 145 w 145"/>
                <a:gd name="T42" fmla="*/ 143 h 14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rgbClr val="4D8689"/>
            </a:solidFill>
            <a:ln>
              <a:noFill/>
            </a:ln>
          </p:spPr>
          <p:txBody>
            <a:bodyPr lIns="91404" tIns="45718" rIns="91404" bIns="45718" anchor="ctr"/>
            <a:lstStyle/>
            <a:p>
              <a:pPr marL="0" marR="0" lvl="0" indent="0" algn="l" defTabSz="91376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  <p:sp>
          <p:nvSpPr>
            <p:cNvPr id="31747" name="33"/>
            <p:cNvSpPr/>
            <p:nvPr/>
          </p:nvSpPr>
          <p:spPr bwMode="auto">
            <a:xfrm>
              <a:off x="8710" y="5205"/>
              <a:ext cx="2333" cy="2297"/>
            </a:xfrm>
            <a:custGeom>
              <a:avLst/>
              <a:gdLst>
                <a:gd name="T0" fmla="*/ 1481139 w 145"/>
                <a:gd name="T1" fmla="*/ 754961 h 143"/>
                <a:gd name="T2" fmla="*/ 1358562 w 145"/>
                <a:gd name="T3" fmla="*/ 897792 h 143"/>
                <a:gd name="T4" fmla="*/ 81718 w 145"/>
                <a:gd name="T5" fmla="*/ 1458912 h 143"/>
                <a:gd name="T6" fmla="*/ 20430 w 145"/>
                <a:gd name="T7" fmla="*/ 1438508 h 143"/>
                <a:gd name="T8" fmla="*/ 0 w 145"/>
                <a:gd name="T9" fmla="*/ 1377295 h 143"/>
                <a:gd name="T10" fmla="*/ 61289 w 145"/>
                <a:gd name="T11" fmla="*/ 1101836 h 143"/>
                <a:gd name="T12" fmla="*/ 510738 w 145"/>
                <a:gd name="T13" fmla="*/ 744759 h 143"/>
                <a:gd name="T14" fmla="*/ 214510 w 145"/>
                <a:gd name="T15" fmla="*/ 448896 h 143"/>
                <a:gd name="T16" fmla="*/ 296228 w 145"/>
                <a:gd name="T17" fmla="*/ 81617 h 143"/>
                <a:gd name="T18" fmla="*/ 367731 w 145"/>
                <a:gd name="T19" fmla="*/ 10202 h 143"/>
                <a:gd name="T20" fmla="*/ 449449 w 145"/>
                <a:gd name="T21" fmla="*/ 30607 h 143"/>
                <a:gd name="T22" fmla="*/ 1409636 w 145"/>
                <a:gd name="T23" fmla="*/ 622333 h 143"/>
                <a:gd name="T24" fmla="*/ 1481139 w 145"/>
                <a:gd name="T25" fmla="*/ 754961 h 14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45"/>
                <a:gd name="T40" fmla="*/ 0 h 143"/>
                <a:gd name="T41" fmla="*/ 145 w 145"/>
                <a:gd name="T42" fmla="*/ 143 h 14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rgbClr val="F35E40"/>
            </a:solidFill>
            <a:ln>
              <a:noFill/>
            </a:ln>
          </p:spPr>
          <p:txBody>
            <a:bodyPr lIns="91404" tIns="45718" rIns="91404" bIns="45718" anchor="ctr"/>
            <a:lstStyle/>
            <a:p>
              <a:pPr marL="0" marR="0" lvl="0" indent="0" algn="l" defTabSz="91376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  <p:sp>
          <p:nvSpPr>
            <p:cNvPr id="31748" name="22"/>
            <p:cNvSpPr/>
            <p:nvPr/>
          </p:nvSpPr>
          <p:spPr bwMode="auto">
            <a:xfrm>
              <a:off x="7263" y="5393"/>
              <a:ext cx="2040" cy="1993"/>
            </a:xfrm>
            <a:custGeom>
              <a:avLst/>
              <a:gdLst>
                <a:gd name="T0" fmla="*/ 1295400 w 127"/>
                <a:gd name="T1" fmla="*/ 653027 h 124"/>
                <a:gd name="T2" fmla="*/ 1193400 w 127"/>
                <a:gd name="T3" fmla="*/ 775469 h 124"/>
                <a:gd name="T4" fmla="*/ 81600 w 127"/>
                <a:gd name="T5" fmla="*/ 1265239 h 124"/>
                <a:gd name="T6" fmla="*/ 20400 w 127"/>
                <a:gd name="T7" fmla="*/ 1255035 h 124"/>
                <a:gd name="T8" fmla="*/ 10200 w 127"/>
                <a:gd name="T9" fmla="*/ 1204018 h 124"/>
                <a:gd name="T10" fmla="*/ 61200 w 127"/>
                <a:gd name="T11" fmla="*/ 959133 h 124"/>
                <a:gd name="T12" fmla="*/ 397800 w 127"/>
                <a:gd name="T13" fmla="*/ 632620 h 124"/>
                <a:gd name="T14" fmla="*/ 193800 w 127"/>
                <a:gd name="T15" fmla="*/ 387735 h 124"/>
                <a:gd name="T16" fmla="*/ 265200 w 127"/>
                <a:gd name="T17" fmla="*/ 61221 h 124"/>
                <a:gd name="T18" fmla="*/ 326400 w 127"/>
                <a:gd name="T19" fmla="*/ 10204 h 124"/>
                <a:gd name="T20" fmla="*/ 397800 w 127"/>
                <a:gd name="T21" fmla="*/ 20407 h 124"/>
                <a:gd name="T22" fmla="*/ 1234200 w 127"/>
                <a:gd name="T23" fmla="*/ 530584 h 124"/>
                <a:gd name="T24" fmla="*/ 1295400 w 127"/>
                <a:gd name="T25" fmla="*/ 653027 h 12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7"/>
                <a:gd name="T40" fmla="*/ 0 h 124"/>
                <a:gd name="T41" fmla="*/ 127 w 127"/>
                <a:gd name="T42" fmla="*/ 124 h 12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7" h="124">
                  <a:moveTo>
                    <a:pt x="127" y="64"/>
                  </a:moveTo>
                  <a:cubicBezTo>
                    <a:pt x="127" y="71"/>
                    <a:pt x="117" y="76"/>
                    <a:pt x="117" y="76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4"/>
                    <a:pt x="4" y="124"/>
                    <a:pt x="2" y="123"/>
                  </a:cubicBezTo>
                  <a:cubicBezTo>
                    <a:pt x="0" y="121"/>
                    <a:pt x="1" y="118"/>
                    <a:pt x="1" y="118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94"/>
                    <a:pt x="39" y="81"/>
                    <a:pt x="39" y="62"/>
                  </a:cubicBezTo>
                  <a:cubicBezTo>
                    <a:pt x="40" y="48"/>
                    <a:pt x="19" y="38"/>
                    <a:pt x="19" y="38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8" y="2"/>
                    <a:pt x="32" y="1"/>
                  </a:cubicBezTo>
                  <a:cubicBezTo>
                    <a:pt x="36" y="0"/>
                    <a:pt x="39" y="2"/>
                    <a:pt x="39" y="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1" y="52"/>
                    <a:pt x="127" y="57"/>
                    <a:pt x="127" y="64"/>
                  </a:cubicBezTo>
                  <a:close/>
                </a:path>
              </a:pathLst>
            </a:custGeom>
            <a:solidFill>
              <a:srgbClr val="4D8689"/>
            </a:solidFill>
            <a:ln>
              <a:noFill/>
            </a:ln>
          </p:spPr>
          <p:txBody>
            <a:bodyPr lIns="91404" tIns="45718" rIns="91404" bIns="45718" anchor="ctr"/>
            <a:lstStyle/>
            <a:p>
              <a:pPr marL="0" marR="0" lvl="0" indent="0" algn="l" defTabSz="91376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  <p:sp>
          <p:nvSpPr>
            <p:cNvPr id="31749" name="11"/>
            <p:cNvSpPr/>
            <p:nvPr/>
          </p:nvSpPr>
          <p:spPr bwMode="auto">
            <a:xfrm>
              <a:off x="6125" y="5593"/>
              <a:ext cx="1620" cy="1640"/>
            </a:xfrm>
            <a:custGeom>
              <a:avLst/>
              <a:gdLst>
                <a:gd name="T0" fmla="*/ 152777 w 101"/>
                <a:gd name="T1" fmla="*/ 316504 h 102"/>
                <a:gd name="T2" fmla="*/ 213888 w 101"/>
                <a:gd name="T3" fmla="*/ 51049 h 102"/>
                <a:gd name="T4" fmla="*/ 264814 w 101"/>
                <a:gd name="T5" fmla="*/ 10210 h 102"/>
                <a:gd name="T6" fmla="*/ 325925 w 101"/>
                <a:gd name="T7" fmla="*/ 20420 h 102"/>
                <a:gd name="T8" fmla="*/ 967589 w 101"/>
                <a:gd name="T9" fmla="*/ 418602 h 102"/>
                <a:gd name="T10" fmla="*/ 1028700 w 101"/>
                <a:gd name="T11" fmla="*/ 520700 h 102"/>
                <a:gd name="T12" fmla="*/ 957404 w 101"/>
                <a:gd name="T13" fmla="*/ 643218 h 102"/>
                <a:gd name="T14" fmla="*/ 61111 w 101"/>
                <a:gd name="T15" fmla="*/ 1041400 h 102"/>
                <a:gd name="T16" fmla="*/ 20370 w 101"/>
                <a:gd name="T17" fmla="*/ 1031190 h 102"/>
                <a:gd name="T18" fmla="*/ 0 w 101"/>
                <a:gd name="T19" fmla="*/ 990351 h 102"/>
                <a:gd name="T20" fmla="*/ 50926 w 101"/>
                <a:gd name="T21" fmla="*/ 786155 h 102"/>
                <a:gd name="T22" fmla="*/ 152777 w 101"/>
                <a:gd name="T23" fmla="*/ 316504 h 1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1"/>
                <a:gd name="T37" fmla="*/ 0 h 102"/>
                <a:gd name="T38" fmla="*/ 101 w 101"/>
                <a:gd name="T39" fmla="*/ 102 h 10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1" h="102">
                  <a:moveTo>
                    <a:pt x="15" y="31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2" y="2"/>
                    <a:pt x="26" y="1"/>
                  </a:cubicBezTo>
                  <a:cubicBezTo>
                    <a:pt x="29" y="0"/>
                    <a:pt x="32" y="2"/>
                    <a:pt x="32" y="2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101" y="46"/>
                    <a:pt x="101" y="51"/>
                  </a:cubicBezTo>
                  <a:cubicBezTo>
                    <a:pt x="101" y="60"/>
                    <a:pt x="94" y="63"/>
                    <a:pt x="94" y="63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6" y="102"/>
                    <a:pt x="3" y="102"/>
                    <a:pt x="2" y="101"/>
                  </a:cubicBezTo>
                  <a:cubicBezTo>
                    <a:pt x="0" y="99"/>
                    <a:pt x="0" y="97"/>
                    <a:pt x="0" y="97"/>
                  </a:cubicBezTo>
                  <a:cubicBezTo>
                    <a:pt x="5" y="77"/>
                    <a:pt x="5" y="77"/>
                    <a:pt x="5" y="77"/>
                  </a:cubicBezTo>
                  <a:lnTo>
                    <a:pt x="15" y="31"/>
                  </a:lnTo>
                  <a:close/>
                </a:path>
              </a:pathLst>
            </a:custGeom>
            <a:solidFill>
              <a:srgbClr val="F35E40"/>
            </a:solidFill>
            <a:ln>
              <a:noFill/>
            </a:ln>
          </p:spPr>
          <p:txBody>
            <a:bodyPr lIns="91404" tIns="45718" rIns="91404" bIns="45718" anchor="ctr"/>
            <a:lstStyle/>
            <a:p>
              <a:pPr marL="0" marR="0" lvl="0" indent="0" algn="l" defTabSz="91376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  <p:sp>
          <p:nvSpPr>
            <p:cNvPr id="31750" name="77"/>
            <p:cNvSpPr/>
            <p:nvPr/>
          </p:nvSpPr>
          <p:spPr bwMode="auto">
            <a:xfrm>
              <a:off x="12385" y="5463"/>
              <a:ext cx="4015" cy="453"/>
            </a:xfrm>
            <a:custGeom>
              <a:avLst/>
              <a:gdLst>
                <a:gd name="T0" fmla="*/ 0 w 1600200"/>
                <a:gd name="T1" fmla="*/ 287339 h 552450"/>
                <a:gd name="T2" fmla="*/ 273163 w 1600200"/>
                <a:gd name="T3" fmla="*/ 0 h 552450"/>
                <a:gd name="T4" fmla="*/ 2549525 w 1600200"/>
                <a:gd name="T5" fmla="*/ 0 h 552450"/>
                <a:gd name="T6" fmla="*/ 0 60000 65536"/>
                <a:gd name="T7" fmla="*/ 0 60000 65536"/>
                <a:gd name="T8" fmla="*/ 0 60000 65536"/>
                <a:gd name="T9" fmla="*/ 0 w 1600200"/>
                <a:gd name="T10" fmla="*/ 0 h 552450"/>
                <a:gd name="T11" fmla="*/ 1600200 w 1600200"/>
                <a:gd name="T12" fmla="*/ 552450 h 5524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00200" h="552450">
                  <a:moveTo>
                    <a:pt x="0" y="552450"/>
                  </a:moveTo>
                  <a:lnTo>
                    <a:pt x="171450" y="0"/>
                  </a:lnTo>
                  <a:lnTo>
                    <a:pt x="1600200" y="0"/>
                  </a:lnTo>
                </a:path>
              </a:pathLst>
            </a:custGeom>
            <a:noFill/>
            <a:ln w="12700">
              <a:solidFill>
                <a:srgbClr val="4D8689"/>
              </a:solidFill>
              <a:round/>
              <a:headEnd type="oval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04" tIns="45718" rIns="91404" bIns="45718" anchor="ctr"/>
            <a:lstStyle/>
            <a:p>
              <a:pPr marL="0" marR="0" lvl="0" indent="0" algn="l" defTabSz="91376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  <p:sp>
          <p:nvSpPr>
            <p:cNvPr id="31751" name="66"/>
            <p:cNvSpPr/>
            <p:nvPr/>
          </p:nvSpPr>
          <p:spPr bwMode="auto">
            <a:xfrm flipH="1">
              <a:off x="2548" y="5948"/>
              <a:ext cx="4017" cy="453"/>
            </a:xfrm>
            <a:custGeom>
              <a:avLst/>
              <a:gdLst>
                <a:gd name="T0" fmla="*/ 0 w 1600200"/>
                <a:gd name="T1" fmla="*/ 287339 h 552450"/>
                <a:gd name="T2" fmla="*/ 273333 w 1600200"/>
                <a:gd name="T3" fmla="*/ 0 h 552450"/>
                <a:gd name="T4" fmla="*/ 2551112 w 1600200"/>
                <a:gd name="T5" fmla="*/ 0 h 552450"/>
                <a:gd name="T6" fmla="*/ 0 60000 65536"/>
                <a:gd name="T7" fmla="*/ 0 60000 65536"/>
                <a:gd name="T8" fmla="*/ 0 60000 65536"/>
                <a:gd name="T9" fmla="*/ 0 w 1600200"/>
                <a:gd name="T10" fmla="*/ 0 h 552450"/>
                <a:gd name="T11" fmla="*/ 1600200 w 1600200"/>
                <a:gd name="T12" fmla="*/ 552450 h 5524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00200" h="552450">
                  <a:moveTo>
                    <a:pt x="0" y="552450"/>
                  </a:moveTo>
                  <a:lnTo>
                    <a:pt x="171450" y="0"/>
                  </a:lnTo>
                  <a:lnTo>
                    <a:pt x="1600200" y="0"/>
                  </a:lnTo>
                </a:path>
              </a:pathLst>
            </a:custGeom>
            <a:noFill/>
            <a:ln w="12700">
              <a:solidFill>
                <a:srgbClr val="F35E40"/>
              </a:solidFill>
              <a:round/>
              <a:headEnd type="oval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04" tIns="45718" rIns="91404" bIns="45718" anchor="ctr"/>
            <a:lstStyle/>
            <a:p>
              <a:pPr marL="0" marR="0" lvl="0" indent="0" algn="l" defTabSz="91376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  <p:sp>
          <p:nvSpPr>
            <p:cNvPr id="31752" name="55"/>
            <p:cNvSpPr/>
            <p:nvPr/>
          </p:nvSpPr>
          <p:spPr bwMode="auto">
            <a:xfrm>
              <a:off x="9878" y="4360"/>
              <a:ext cx="1060" cy="1577"/>
            </a:xfrm>
            <a:custGeom>
              <a:avLst/>
              <a:gdLst>
                <a:gd name="T0" fmla="*/ 0 w 647700"/>
                <a:gd name="T1" fmla="*/ 1001712 h 965200"/>
                <a:gd name="T2" fmla="*/ 105584 w 647700"/>
                <a:gd name="T3" fmla="*/ 540397 h 965200"/>
                <a:gd name="T4" fmla="*/ 673100 w 647700"/>
                <a:gd name="T5" fmla="*/ 0 h 965200"/>
                <a:gd name="T6" fmla="*/ 0 60000 65536"/>
                <a:gd name="T7" fmla="*/ 0 60000 65536"/>
                <a:gd name="T8" fmla="*/ 0 60000 65536"/>
                <a:gd name="T9" fmla="*/ 0 w 647700"/>
                <a:gd name="T10" fmla="*/ 0 h 965200"/>
                <a:gd name="T11" fmla="*/ 647700 w 647700"/>
                <a:gd name="T12" fmla="*/ 965200 h 965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47700" h="965200">
                  <a:moveTo>
                    <a:pt x="0" y="965200"/>
                  </a:moveTo>
                  <a:lnTo>
                    <a:pt x="101600" y="520700"/>
                  </a:lnTo>
                  <a:lnTo>
                    <a:pt x="647700" y="0"/>
                  </a:lnTo>
                </a:path>
              </a:pathLst>
            </a:custGeom>
            <a:noFill/>
            <a:ln w="12700">
              <a:solidFill>
                <a:srgbClr val="F35E40"/>
              </a:solidFill>
              <a:round/>
              <a:headEnd type="oval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04" tIns="45718" rIns="91404" bIns="45718" anchor="ctr"/>
            <a:lstStyle/>
            <a:p>
              <a:pPr marL="0" marR="0" lvl="0" indent="0" algn="l" defTabSz="91376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  <p:sp>
          <p:nvSpPr>
            <p:cNvPr id="31753" name="44"/>
            <p:cNvSpPr/>
            <p:nvPr/>
          </p:nvSpPr>
          <p:spPr bwMode="auto">
            <a:xfrm flipH="1">
              <a:off x="7180" y="4348"/>
              <a:ext cx="1060" cy="1580"/>
            </a:xfrm>
            <a:custGeom>
              <a:avLst/>
              <a:gdLst>
                <a:gd name="T0" fmla="*/ 0 w 647700"/>
                <a:gd name="T1" fmla="*/ 1003300 h 965200"/>
                <a:gd name="T2" fmla="*/ 105584 w 647700"/>
                <a:gd name="T3" fmla="*/ 541254 h 965200"/>
                <a:gd name="T4" fmla="*/ 673100 w 647700"/>
                <a:gd name="T5" fmla="*/ 0 h 965200"/>
                <a:gd name="T6" fmla="*/ 0 60000 65536"/>
                <a:gd name="T7" fmla="*/ 0 60000 65536"/>
                <a:gd name="T8" fmla="*/ 0 60000 65536"/>
                <a:gd name="T9" fmla="*/ 0 w 647700"/>
                <a:gd name="T10" fmla="*/ 0 h 965200"/>
                <a:gd name="T11" fmla="*/ 647700 w 647700"/>
                <a:gd name="T12" fmla="*/ 965200 h 965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47700" h="965200">
                  <a:moveTo>
                    <a:pt x="0" y="965200"/>
                  </a:moveTo>
                  <a:lnTo>
                    <a:pt x="101600" y="520700"/>
                  </a:lnTo>
                  <a:lnTo>
                    <a:pt x="647700" y="0"/>
                  </a:lnTo>
                </a:path>
              </a:pathLst>
            </a:custGeom>
            <a:noFill/>
            <a:ln w="12700">
              <a:solidFill>
                <a:srgbClr val="4D8689"/>
              </a:solidFill>
              <a:round/>
              <a:headEnd type="oval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04" tIns="45718" rIns="91404" bIns="45718" anchor="ctr"/>
            <a:lstStyle/>
            <a:p>
              <a:pPr marL="0" marR="0" lvl="0" indent="0" algn="l" defTabSz="91376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  <p:sp>
          <p:nvSpPr>
            <p:cNvPr id="39946" name="33"/>
            <p:cNvSpPr>
              <a:spLocks noChangeAspect="1" noEditPoints="1"/>
            </p:cNvSpPr>
            <p:nvPr/>
          </p:nvSpPr>
          <p:spPr bwMode="auto">
            <a:xfrm>
              <a:off x="6825" y="6195"/>
              <a:ext cx="355" cy="380"/>
            </a:xfrm>
            <a:custGeom>
              <a:avLst/>
              <a:gdLst>
                <a:gd name="T0" fmla="*/ 40169 w 376"/>
                <a:gd name="T1" fmla="*/ 1805 h 401"/>
                <a:gd name="T2" fmla="*/ 37171 w 376"/>
                <a:gd name="T3" fmla="*/ 1805 h 401"/>
                <a:gd name="T4" fmla="*/ 0 w 376"/>
                <a:gd name="T5" fmla="*/ 95678 h 401"/>
                <a:gd name="T6" fmla="*/ 38970 w 376"/>
                <a:gd name="T7" fmla="*/ 134189 h 401"/>
                <a:gd name="T8" fmla="*/ 77340 w 376"/>
                <a:gd name="T9" fmla="*/ 95678 h 401"/>
                <a:gd name="T10" fmla="*/ 40169 w 376"/>
                <a:gd name="T11" fmla="*/ 1805 h 401"/>
                <a:gd name="T12" fmla="*/ 187654 w 376"/>
                <a:gd name="T13" fmla="*/ 1805 h 401"/>
                <a:gd name="T14" fmla="*/ 185256 w 376"/>
                <a:gd name="T15" fmla="*/ 1805 h 401"/>
                <a:gd name="T16" fmla="*/ 147486 w 376"/>
                <a:gd name="T17" fmla="*/ 95678 h 401"/>
                <a:gd name="T18" fmla="*/ 186455 w 376"/>
                <a:gd name="T19" fmla="*/ 134189 h 401"/>
                <a:gd name="T20" fmla="*/ 225425 w 376"/>
                <a:gd name="T21" fmla="*/ 95678 h 401"/>
                <a:gd name="T22" fmla="*/ 187654 w 376"/>
                <a:gd name="T23" fmla="*/ 1805 h 401"/>
                <a:gd name="T24" fmla="*/ 110914 w 376"/>
                <a:gd name="T25" fmla="*/ 108314 h 401"/>
                <a:gd name="T26" fmla="*/ 73743 w 376"/>
                <a:gd name="T27" fmla="*/ 202788 h 401"/>
                <a:gd name="T28" fmla="*/ 112713 w 376"/>
                <a:gd name="T29" fmla="*/ 241300 h 401"/>
                <a:gd name="T30" fmla="*/ 151682 w 376"/>
                <a:gd name="T31" fmla="*/ 202788 h 401"/>
                <a:gd name="T32" fmla="*/ 113912 w 376"/>
                <a:gd name="T33" fmla="*/ 108314 h 401"/>
                <a:gd name="T34" fmla="*/ 110914 w 376"/>
                <a:gd name="T35" fmla="*/ 108314 h 40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76"/>
                <a:gd name="T55" fmla="*/ 0 h 401"/>
                <a:gd name="T56" fmla="*/ 376 w 376"/>
                <a:gd name="T57" fmla="*/ 401 h 40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76" h="401">
                  <a:moveTo>
                    <a:pt x="67" y="3"/>
                  </a:moveTo>
                  <a:cubicBezTo>
                    <a:pt x="67" y="0"/>
                    <a:pt x="62" y="0"/>
                    <a:pt x="62" y="3"/>
                  </a:cubicBezTo>
                  <a:cubicBezTo>
                    <a:pt x="52" y="85"/>
                    <a:pt x="0" y="102"/>
                    <a:pt x="0" y="159"/>
                  </a:cubicBezTo>
                  <a:cubicBezTo>
                    <a:pt x="0" y="195"/>
                    <a:pt x="29" y="223"/>
                    <a:pt x="65" y="223"/>
                  </a:cubicBezTo>
                  <a:cubicBezTo>
                    <a:pt x="100" y="223"/>
                    <a:pt x="129" y="195"/>
                    <a:pt x="129" y="159"/>
                  </a:cubicBezTo>
                  <a:cubicBezTo>
                    <a:pt x="129" y="102"/>
                    <a:pt x="77" y="85"/>
                    <a:pt x="67" y="3"/>
                  </a:cubicBezTo>
                  <a:close/>
                  <a:moveTo>
                    <a:pt x="313" y="3"/>
                  </a:moveTo>
                  <a:cubicBezTo>
                    <a:pt x="313" y="0"/>
                    <a:pt x="309" y="0"/>
                    <a:pt x="309" y="3"/>
                  </a:cubicBezTo>
                  <a:cubicBezTo>
                    <a:pt x="298" y="85"/>
                    <a:pt x="246" y="102"/>
                    <a:pt x="246" y="159"/>
                  </a:cubicBezTo>
                  <a:cubicBezTo>
                    <a:pt x="246" y="195"/>
                    <a:pt x="276" y="223"/>
                    <a:pt x="311" y="223"/>
                  </a:cubicBezTo>
                  <a:cubicBezTo>
                    <a:pt x="346" y="223"/>
                    <a:pt x="376" y="195"/>
                    <a:pt x="376" y="159"/>
                  </a:cubicBezTo>
                  <a:cubicBezTo>
                    <a:pt x="376" y="102"/>
                    <a:pt x="324" y="85"/>
                    <a:pt x="313" y="3"/>
                  </a:cubicBezTo>
                  <a:close/>
                  <a:moveTo>
                    <a:pt x="185" y="180"/>
                  </a:moveTo>
                  <a:cubicBezTo>
                    <a:pt x="175" y="263"/>
                    <a:pt x="123" y="280"/>
                    <a:pt x="123" y="337"/>
                  </a:cubicBezTo>
                  <a:cubicBezTo>
                    <a:pt x="123" y="372"/>
                    <a:pt x="153" y="401"/>
                    <a:pt x="188" y="401"/>
                  </a:cubicBezTo>
                  <a:cubicBezTo>
                    <a:pt x="223" y="401"/>
                    <a:pt x="253" y="372"/>
                    <a:pt x="253" y="337"/>
                  </a:cubicBezTo>
                  <a:cubicBezTo>
                    <a:pt x="253" y="280"/>
                    <a:pt x="200" y="263"/>
                    <a:pt x="190" y="180"/>
                  </a:cubicBezTo>
                  <a:cubicBezTo>
                    <a:pt x="190" y="178"/>
                    <a:pt x="186" y="178"/>
                    <a:pt x="185" y="1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04" tIns="45718" rIns="91404" bIns="45718"/>
            <a:lstStyle/>
            <a:p>
              <a:pPr marL="0" marR="0" lvl="0" indent="0" algn="l" defTabSz="91376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  <p:sp>
          <p:nvSpPr>
            <p:cNvPr id="39947" name="22"/>
            <p:cNvSpPr>
              <a:spLocks noChangeAspect="1"/>
            </p:cNvSpPr>
            <p:nvPr/>
          </p:nvSpPr>
          <p:spPr bwMode="auto">
            <a:xfrm>
              <a:off x="11853" y="6198"/>
              <a:ext cx="382" cy="395"/>
            </a:xfrm>
            <a:custGeom>
              <a:avLst/>
              <a:gdLst>
                <a:gd name="T0" fmla="*/ 91304 w 274"/>
                <a:gd name="T1" fmla="*/ 250825 h 284"/>
                <a:gd name="T2" fmla="*/ 70916 w 274"/>
                <a:gd name="T3" fmla="*/ 241110 h 284"/>
                <a:gd name="T4" fmla="*/ 7978 w 274"/>
                <a:gd name="T5" fmla="*/ 157207 h 284"/>
                <a:gd name="T6" fmla="*/ 12410 w 274"/>
                <a:gd name="T7" fmla="*/ 122763 h 284"/>
                <a:gd name="T8" fmla="*/ 46982 w 274"/>
                <a:gd name="T9" fmla="*/ 128062 h 284"/>
                <a:gd name="T10" fmla="*/ 88645 w 274"/>
                <a:gd name="T11" fmla="*/ 182820 h 284"/>
                <a:gd name="T12" fmla="*/ 194132 w 274"/>
                <a:gd name="T13" fmla="*/ 15014 h 284"/>
                <a:gd name="T14" fmla="*/ 227817 w 274"/>
                <a:gd name="T15" fmla="*/ 7065 h 284"/>
                <a:gd name="T16" fmla="*/ 235795 w 274"/>
                <a:gd name="T17" fmla="*/ 41510 h 284"/>
                <a:gd name="T18" fmla="*/ 111693 w 274"/>
                <a:gd name="T19" fmla="*/ 239344 h 284"/>
                <a:gd name="T20" fmla="*/ 92191 w 274"/>
                <a:gd name="T21" fmla="*/ 250825 h 284"/>
                <a:gd name="T22" fmla="*/ 91304 w 274"/>
                <a:gd name="T23" fmla="*/ 250825 h 28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74"/>
                <a:gd name="T37" fmla="*/ 0 h 284"/>
                <a:gd name="T38" fmla="*/ 274 w 274"/>
                <a:gd name="T39" fmla="*/ 284 h 28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74" h="284">
                  <a:moveTo>
                    <a:pt x="103" y="284"/>
                  </a:moveTo>
                  <a:cubicBezTo>
                    <a:pt x="94" y="284"/>
                    <a:pt x="86" y="280"/>
                    <a:pt x="80" y="273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0" y="166"/>
                    <a:pt x="2" y="149"/>
                    <a:pt x="14" y="139"/>
                  </a:cubicBezTo>
                  <a:cubicBezTo>
                    <a:pt x="27" y="130"/>
                    <a:pt x="44" y="133"/>
                    <a:pt x="53" y="145"/>
                  </a:cubicBezTo>
                  <a:cubicBezTo>
                    <a:pt x="100" y="207"/>
                    <a:pt x="100" y="207"/>
                    <a:pt x="100" y="207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27" y="4"/>
                    <a:pt x="244" y="0"/>
                    <a:pt x="257" y="8"/>
                  </a:cubicBezTo>
                  <a:cubicBezTo>
                    <a:pt x="270" y="16"/>
                    <a:pt x="274" y="33"/>
                    <a:pt x="266" y="47"/>
                  </a:cubicBezTo>
                  <a:cubicBezTo>
                    <a:pt x="126" y="271"/>
                    <a:pt x="126" y="271"/>
                    <a:pt x="126" y="271"/>
                  </a:cubicBezTo>
                  <a:cubicBezTo>
                    <a:pt x="121" y="279"/>
                    <a:pt x="113" y="283"/>
                    <a:pt x="104" y="284"/>
                  </a:cubicBezTo>
                  <a:cubicBezTo>
                    <a:pt x="104" y="284"/>
                    <a:pt x="103" y="284"/>
                    <a:pt x="103" y="2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04" tIns="45718" rIns="91404" bIns="45718"/>
            <a:lstStyle/>
            <a:p>
              <a:pPr marL="0" marR="0" lvl="0" indent="0" algn="l" defTabSz="91376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  <p:sp>
          <p:nvSpPr>
            <p:cNvPr id="39948" name="11"/>
            <p:cNvSpPr>
              <a:spLocks noEditPoints="1"/>
            </p:cNvSpPr>
            <p:nvPr/>
          </p:nvSpPr>
          <p:spPr bwMode="auto">
            <a:xfrm>
              <a:off x="8160" y="6225"/>
              <a:ext cx="408" cy="350"/>
            </a:xfrm>
            <a:custGeom>
              <a:avLst/>
              <a:gdLst>
                <a:gd name="T0" fmla="*/ 249778 w 288"/>
                <a:gd name="T1" fmla="*/ 0 h 246"/>
                <a:gd name="T2" fmla="*/ 46721 w 288"/>
                <a:gd name="T3" fmla="*/ 0 h 246"/>
                <a:gd name="T4" fmla="*/ 37736 w 288"/>
                <a:gd name="T5" fmla="*/ 9035 h 246"/>
                <a:gd name="T6" fmla="*/ 37736 w 288"/>
                <a:gd name="T7" fmla="*/ 38849 h 246"/>
                <a:gd name="T8" fmla="*/ 8985 w 288"/>
                <a:gd name="T9" fmla="*/ 38849 h 246"/>
                <a:gd name="T10" fmla="*/ 0 w 288"/>
                <a:gd name="T11" fmla="*/ 47883 h 246"/>
                <a:gd name="T12" fmla="*/ 0 w 288"/>
                <a:gd name="T13" fmla="*/ 197858 h 246"/>
                <a:gd name="T14" fmla="*/ 24259 w 288"/>
                <a:gd name="T15" fmla="*/ 222251 h 246"/>
                <a:gd name="T16" fmla="*/ 46721 w 288"/>
                <a:gd name="T17" fmla="*/ 222251 h 246"/>
                <a:gd name="T18" fmla="*/ 216534 w 288"/>
                <a:gd name="T19" fmla="*/ 222251 h 246"/>
                <a:gd name="T20" fmla="*/ 249778 w 288"/>
                <a:gd name="T21" fmla="*/ 222251 h 246"/>
                <a:gd name="T22" fmla="*/ 258763 w 288"/>
                <a:gd name="T23" fmla="*/ 213216 h 246"/>
                <a:gd name="T24" fmla="*/ 258763 w 288"/>
                <a:gd name="T25" fmla="*/ 9035 h 246"/>
                <a:gd name="T26" fmla="*/ 249778 w 288"/>
                <a:gd name="T27" fmla="*/ 0 h 246"/>
                <a:gd name="T28" fmla="*/ 243489 w 288"/>
                <a:gd name="T29" fmla="*/ 206892 h 246"/>
                <a:gd name="T30" fmla="*/ 216534 w 288"/>
                <a:gd name="T31" fmla="*/ 206892 h 246"/>
                <a:gd name="T32" fmla="*/ 46721 w 288"/>
                <a:gd name="T33" fmla="*/ 206892 h 246"/>
                <a:gd name="T34" fmla="*/ 24259 w 288"/>
                <a:gd name="T35" fmla="*/ 206892 h 246"/>
                <a:gd name="T36" fmla="*/ 15274 w 288"/>
                <a:gd name="T37" fmla="*/ 197858 h 246"/>
                <a:gd name="T38" fmla="*/ 15274 w 288"/>
                <a:gd name="T39" fmla="*/ 54208 h 246"/>
                <a:gd name="T40" fmla="*/ 37736 w 288"/>
                <a:gd name="T41" fmla="*/ 54208 h 246"/>
                <a:gd name="T42" fmla="*/ 37736 w 288"/>
                <a:gd name="T43" fmla="*/ 193340 h 246"/>
                <a:gd name="T44" fmla="*/ 53010 w 288"/>
                <a:gd name="T45" fmla="*/ 193340 h 246"/>
                <a:gd name="T46" fmla="*/ 53010 w 288"/>
                <a:gd name="T47" fmla="*/ 54208 h 246"/>
                <a:gd name="T48" fmla="*/ 53010 w 288"/>
                <a:gd name="T49" fmla="*/ 54208 h 246"/>
                <a:gd name="T50" fmla="*/ 53010 w 288"/>
                <a:gd name="T51" fmla="*/ 38849 h 246"/>
                <a:gd name="T52" fmla="*/ 53010 w 288"/>
                <a:gd name="T53" fmla="*/ 15359 h 246"/>
                <a:gd name="T54" fmla="*/ 243489 w 288"/>
                <a:gd name="T55" fmla="*/ 15359 h 246"/>
                <a:gd name="T56" fmla="*/ 243489 w 288"/>
                <a:gd name="T57" fmla="*/ 206892 h 24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88"/>
                <a:gd name="T88" fmla="*/ 0 h 246"/>
                <a:gd name="T89" fmla="*/ 288 w 288"/>
                <a:gd name="T90" fmla="*/ 246 h 24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88" h="246">
                  <a:moveTo>
                    <a:pt x="278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4" y="0"/>
                    <a:pt x="42" y="2"/>
                    <a:pt x="42" y="10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2" y="43"/>
                    <a:pt x="0" y="45"/>
                    <a:pt x="0" y="53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31"/>
                    <a:pt x="14" y="246"/>
                    <a:pt x="27" y="246"/>
                  </a:cubicBezTo>
                  <a:cubicBezTo>
                    <a:pt x="52" y="246"/>
                    <a:pt x="52" y="246"/>
                    <a:pt x="52" y="246"/>
                  </a:cubicBezTo>
                  <a:cubicBezTo>
                    <a:pt x="241" y="246"/>
                    <a:pt x="241" y="246"/>
                    <a:pt x="241" y="246"/>
                  </a:cubicBezTo>
                  <a:cubicBezTo>
                    <a:pt x="278" y="246"/>
                    <a:pt x="278" y="246"/>
                    <a:pt x="278" y="246"/>
                  </a:cubicBezTo>
                  <a:cubicBezTo>
                    <a:pt x="286" y="246"/>
                    <a:pt x="288" y="244"/>
                    <a:pt x="288" y="236"/>
                  </a:cubicBezTo>
                  <a:cubicBezTo>
                    <a:pt x="288" y="10"/>
                    <a:pt x="288" y="10"/>
                    <a:pt x="288" y="10"/>
                  </a:cubicBezTo>
                  <a:cubicBezTo>
                    <a:pt x="288" y="2"/>
                    <a:pt x="286" y="0"/>
                    <a:pt x="278" y="0"/>
                  </a:cubicBezTo>
                  <a:close/>
                  <a:moveTo>
                    <a:pt x="271" y="229"/>
                  </a:moveTo>
                  <a:cubicBezTo>
                    <a:pt x="241" y="229"/>
                    <a:pt x="241" y="229"/>
                    <a:pt x="241" y="229"/>
                  </a:cubicBezTo>
                  <a:cubicBezTo>
                    <a:pt x="52" y="229"/>
                    <a:pt x="52" y="229"/>
                    <a:pt x="52" y="229"/>
                  </a:cubicBezTo>
                  <a:cubicBezTo>
                    <a:pt x="27" y="229"/>
                    <a:pt x="27" y="229"/>
                    <a:pt x="27" y="229"/>
                  </a:cubicBezTo>
                  <a:cubicBezTo>
                    <a:pt x="24" y="229"/>
                    <a:pt x="17" y="222"/>
                    <a:pt x="17" y="219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214"/>
                    <a:pt x="42" y="214"/>
                    <a:pt x="42" y="214"/>
                  </a:cubicBezTo>
                  <a:cubicBezTo>
                    <a:pt x="59" y="214"/>
                    <a:pt x="59" y="214"/>
                    <a:pt x="59" y="214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271" y="17"/>
                    <a:pt x="271" y="17"/>
                    <a:pt x="271" y="17"/>
                  </a:cubicBezTo>
                  <a:lnTo>
                    <a:pt x="271" y="22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04" tIns="45718" rIns="91404" bIns="45718"/>
            <a:lstStyle/>
            <a:p>
              <a:pPr marL="0" marR="0" lvl="0" indent="0" algn="l" defTabSz="91376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  <p:sp>
          <p:nvSpPr>
            <p:cNvPr id="39949" name="9"/>
            <p:cNvSpPr>
              <a:spLocks noChangeArrowheads="1"/>
            </p:cNvSpPr>
            <p:nvPr/>
          </p:nvSpPr>
          <p:spPr bwMode="auto">
            <a:xfrm>
              <a:off x="8275" y="6283"/>
              <a:ext cx="108" cy="1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04" tIns="45718" rIns="91404" bIns="45718"/>
            <a:lstStyle/>
            <a:p>
              <a:pPr marL="0" marR="0" lvl="0" indent="0" algn="l" defTabSz="91376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  <p:sp>
          <p:nvSpPr>
            <p:cNvPr id="39950" name="8"/>
            <p:cNvSpPr>
              <a:spLocks noChangeArrowheads="1"/>
            </p:cNvSpPr>
            <p:nvPr/>
          </p:nvSpPr>
          <p:spPr bwMode="auto">
            <a:xfrm>
              <a:off x="8418" y="6298"/>
              <a:ext cx="90" cy="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04" tIns="45718" rIns="91404" bIns="45718"/>
            <a:lstStyle/>
            <a:p>
              <a:pPr marL="0" marR="0" lvl="0" indent="0" algn="l" defTabSz="91376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  <p:sp>
          <p:nvSpPr>
            <p:cNvPr id="39951" name="7"/>
            <p:cNvSpPr>
              <a:spLocks noChangeArrowheads="1"/>
            </p:cNvSpPr>
            <p:nvPr/>
          </p:nvSpPr>
          <p:spPr bwMode="auto">
            <a:xfrm>
              <a:off x="8418" y="6353"/>
              <a:ext cx="90" cy="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04" tIns="45718" rIns="91404" bIns="45718"/>
            <a:lstStyle/>
            <a:p>
              <a:pPr marL="0" marR="0" lvl="0" indent="0" algn="l" defTabSz="91376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  <p:sp>
          <p:nvSpPr>
            <p:cNvPr id="39952" name="6"/>
            <p:cNvSpPr>
              <a:spLocks noChangeArrowheads="1"/>
            </p:cNvSpPr>
            <p:nvPr/>
          </p:nvSpPr>
          <p:spPr bwMode="auto">
            <a:xfrm>
              <a:off x="8275" y="6428"/>
              <a:ext cx="233" cy="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04" tIns="45718" rIns="91404" bIns="45718"/>
            <a:lstStyle/>
            <a:p>
              <a:pPr marL="0" marR="0" lvl="0" indent="0" algn="l" defTabSz="91376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  <p:sp>
          <p:nvSpPr>
            <p:cNvPr id="39953" name="5"/>
            <p:cNvSpPr>
              <a:spLocks noChangeArrowheads="1"/>
            </p:cNvSpPr>
            <p:nvPr/>
          </p:nvSpPr>
          <p:spPr bwMode="auto">
            <a:xfrm>
              <a:off x="8275" y="6485"/>
              <a:ext cx="233" cy="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04" tIns="45718" rIns="91404" bIns="45718"/>
            <a:lstStyle/>
            <a:p>
              <a:pPr marL="0" marR="0" lvl="0" indent="0" algn="l" defTabSz="91376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  <p:sp>
          <p:nvSpPr>
            <p:cNvPr id="39954" name="4"/>
            <p:cNvSpPr>
              <a:spLocks noChangeArrowheads="1"/>
            </p:cNvSpPr>
            <p:nvPr/>
          </p:nvSpPr>
          <p:spPr bwMode="auto">
            <a:xfrm>
              <a:off x="9878" y="6163"/>
              <a:ext cx="475" cy="473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61" tIns="40146" rIns="80261" bIns="40146"/>
            <a:lstStyle/>
            <a:p>
              <a:pPr marL="0" marR="0" lvl="0" indent="0" algn="l" defTabSz="91376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  <p:sp>
          <p:nvSpPr>
            <p:cNvPr id="39955" name="3"/>
            <p:cNvSpPr/>
            <p:nvPr/>
          </p:nvSpPr>
          <p:spPr bwMode="auto">
            <a:xfrm>
              <a:off x="9950" y="6225"/>
              <a:ext cx="245" cy="222"/>
            </a:xfrm>
            <a:custGeom>
              <a:avLst/>
              <a:gdLst>
                <a:gd name="T0" fmla="*/ 13101 w 95"/>
                <a:gd name="T1" fmla="*/ 53592 h 87"/>
                <a:gd name="T2" fmla="*/ 47491 w 95"/>
                <a:gd name="T3" fmla="*/ 120175 h 87"/>
                <a:gd name="T4" fmla="*/ 93345 w 95"/>
                <a:gd name="T5" fmla="*/ 138039 h 87"/>
                <a:gd name="T6" fmla="*/ 88432 w 95"/>
                <a:gd name="T7" fmla="*/ 131543 h 87"/>
                <a:gd name="T8" fmla="*/ 78606 w 95"/>
                <a:gd name="T9" fmla="*/ 123423 h 87"/>
                <a:gd name="T10" fmla="*/ 73693 w 95"/>
                <a:gd name="T11" fmla="*/ 108807 h 87"/>
                <a:gd name="T12" fmla="*/ 58955 w 95"/>
                <a:gd name="T13" fmla="*/ 103935 h 87"/>
                <a:gd name="T14" fmla="*/ 73693 w 95"/>
                <a:gd name="T15" fmla="*/ 84447 h 87"/>
                <a:gd name="T16" fmla="*/ 116272 w 95"/>
                <a:gd name="T17" fmla="*/ 53592 h 87"/>
                <a:gd name="T18" fmla="*/ 70418 w 95"/>
                <a:gd name="T19" fmla="*/ 4872 h 87"/>
                <a:gd name="T20" fmla="*/ 9826 w 95"/>
                <a:gd name="T21" fmla="*/ 22736 h 87"/>
                <a:gd name="T22" fmla="*/ 13101 w 95"/>
                <a:gd name="T23" fmla="*/ 53592 h 8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5"/>
                <a:gd name="T37" fmla="*/ 0 h 87"/>
                <a:gd name="T38" fmla="*/ 95 w 95"/>
                <a:gd name="T39" fmla="*/ 87 h 8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5" h="87">
                  <a:moveTo>
                    <a:pt x="8" y="33"/>
                  </a:moveTo>
                  <a:cubicBezTo>
                    <a:pt x="4" y="44"/>
                    <a:pt x="7" y="61"/>
                    <a:pt x="29" y="74"/>
                  </a:cubicBezTo>
                  <a:cubicBezTo>
                    <a:pt x="51" y="86"/>
                    <a:pt x="55" y="83"/>
                    <a:pt x="57" y="85"/>
                  </a:cubicBezTo>
                  <a:cubicBezTo>
                    <a:pt x="59" y="87"/>
                    <a:pt x="53" y="87"/>
                    <a:pt x="54" y="81"/>
                  </a:cubicBezTo>
                  <a:cubicBezTo>
                    <a:pt x="55" y="75"/>
                    <a:pt x="51" y="76"/>
                    <a:pt x="48" y="76"/>
                  </a:cubicBezTo>
                  <a:cubicBezTo>
                    <a:pt x="45" y="76"/>
                    <a:pt x="44" y="70"/>
                    <a:pt x="45" y="67"/>
                  </a:cubicBezTo>
                  <a:cubicBezTo>
                    <a:pt x="46" y="63"/>
                    <a:pt x="41" y="71"/>
                    <a:pt x="36" y="64"/>
                  </a:cubicBezTo>
                  <a:cubicBezTo>
                    <a:pt x="32" y="56"/>
                    <a:pt x="39" y="50"/>
                    <a:pt x="45" y="52"/>
                  </a:cubicBezTo>
                  <a:cubicBezTo>
                    <a:pt x="61" y="57"/>
                    <a:pt x="59" y="43"/>
                    <a:pt x="71" y="33"/>
                  </a:cubicBezTo>
                  <a:cubicBezTo>
                    <a:pt x="95" y="15"/>
                    <a:pt x="60" y="5"/>
                    <a:pt x="43" y="3"/>
                  </a:cubicBezTo>
                  <a:cubicBezTo>
                    <a:pt x="25" y="0"/>
                    <a:pt x="0" y="7"/>
                    <a:pt x="6" y="14"/>
                  </a:cubicBezTo>
                  <a:cubicBezTo>
                    <a:pt x="12" y="20"/>
                    <a:pt x="9" y="30"/>
                    <a:pt x="8" y="33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61" tIns="40146" rIns="80261" bIns="40146"/>
            <a:lstStyle/>
            <a:p>
              <a:pPr marL="0" marR="0" lvl="0" indent="0" algn="l" defTabSz="91376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  <p:sp>
          <p:nvSpPr>
            <p:cNvPr id="39956" name="2"/>
            <p:cNvSpPr/>
            <p:nvPr/>
          </p:nvSpPr>
          <p:spPr bwMode="auto">
            <a:xfrm>
              <a:off x="10083" y="6398"/>
              <a:ext cx="185" cy="218"/>
            </a:xfrm>
            <a:custGeom>
              <a:avLst/>
              <a:gdLst>
                <a:gd name="T0" fmla="*/ 19311 w 73"/>
                <a:gd name="T1" fmla="*/ 51995 h 85"/>
                <a:gd name="T2" fmla="*/ 19311 w 73"/>
                <a:gd name="T3" fmla="*/ 73119 h 85"/>
                <a:gd name="T4" fmla="*/ 40231 w 73"/>
                <a:gd name="T5" fmla="*/ 94242 h 85"/>
                <a:gd name="T6" fmla="*/ 30576 w 73"/>
                <a:gd name="T7" fmla="*/ 129989 h 85"/>
                <a:gd name="T8" fmla="*/ 72416 w 73"/>
                <a:gd name="T9" fmla="*/ 107241 h 85"/>
                <a:gd name="T10" fmla="*/ 106210 w 73"/>
                <a:gd name="T11" fmla="*/ 60120 h 85"/>
                <a:gd name="T12" fmla="*/ 86899 w 73"/>
                <a:gd name="T13" fmla="*/ 38997 h 85"/>
                <a:gd name="T14" fmla="*/ 38622 w 73"/>
                <a:gd name="T15" fmla="*/ 17873 h 85"/>
                <a:gd name="T16" fmla="*/ 19311 w 73"/>
                <a:gd name="T17" fmla="*/ 51995 h 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3"/>
                <a:gd name="T28" fmla="*/ 0 h 85"/>
                <a:gd name="T29" fmla="*/ 73 w 73"/>
                <a:gd name="T30" fmla="*/ 85 h 8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3" h="85">
                  <a:moveTo>
                    <a:pt x="12" y="32"/>
                  </a:moveTo>
                  <a:cubicBezTo>
                    <a:pt x="10" y="43"/>
                    <a:pt x="0" y="34"/>
                    <a:pt x="12" y="45"/>
                  </a:cubicBezTo>
                  <a:cubicBezTo>
                    <a:pt x="23" y="56"/>
                    <a:pt x="26" y="33"/>
                    <a:pt x="25" y="58"/>
                  </a:cubicBezTo>
                  <a:cubicBezTo>
                    <a:pt x="23" y="83"/>
                    <a:pt x="2" y="85"/>
                    <a:pt x="19" y="80"/>
                  </a:cubicBezTo>
                  <a:cubicBezTo>
                    <a:pt x="36" y="74"/>
                    <a:pt x="33" y="79"/>
                    <a:pt x="45" y="66"/>
                  </a:cubicBezTo>
                  <a:cubicBezTo>
                    <a:pt x="58" y="54"/>
                    <a:pt x="60" y="47"/>
                    <a:pt x="66" y="37"/>
                  </a:cubicBezTo>
                  <a:cubicBezTo>
                    <a:pt x="73" y="27"/>
                    <a:pt x="62" y="31"/>
                    <a:pt x="54" y="24"/>
                  </a:cubicBezTo>
                  <a:cubicBezTo>
                    <a:pt x="47" y="17"/>
                    <a:pt x="34" y="0"/>
                    <a:pt x="24" y="11"/>
                  </a:cubicBezTo>
                  <a:cubicBezTo>
                    <a:pt x="14" y="21"/>
                    <a:pt x="12" y="32"/>
                    <a:pt x="12" y="32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61" tIns="40146" rIns="80261" bIns="40146"/>
            <a:lstStyle/>
            <a:p>
              <a:pPr marL="0" marR="0" lvl="0" indent="0" algn="l" defTabSz="91376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  <p:sp>
          <p:nvSpPr>
            <p:cNvPr id="39957" name="1"/>
            <p:cNvSpPr/>
            <p:nvPr/>
          </p:nvSpPr>
          <p:spPr bwMode="auto">
            <a:xfrm>
              <a:off x="10183" y="6173"/>
              <a:ext cx="162" cy="305"/>
            </a:xfrm>
            <a:custGeom>
              <a:avLst/>
              <a:gdLst>
                <a:gd name="T0" fmla="*/ 0 w 63"/>
                <a:gd name="T1" fmla="*/ 0 h 119"/>
                <a:gd name="T2" fmla="*/ 18017 w 63"/>
                <a:gd name="T3" fmla="*/ 48826 h 119"/>
                <a:gd name="T4" fmla="*/ 75343 w 63"/>
                <a:gd name="T5" fmla="*/ 87886 h 119"/>
                <a:gd name="T6" fmla="*/ 88446 w 63"/>
                <a:gd name="T7" fmla="*/ 131829 h 119"/>
                <a:gd name="T8" fmla="*/ 85170 w 63"/>
                <a:gd name="T9" fmla="*/ 180655 h 119"/>
                <a:gd name="T10" fmla="*/ 103187 w 63"/>
                <a:gd name="T11" fmla="*/ 183910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"/>
                <a:gd name="T19" fmla="*/ 0 h 119"/>
                <a:gd name="T20" fmla="*/ 63 w 63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" h="119">
                  <a:moveTo>
                    <a:pt x="0" y="0"/>
                  </a:moveTo>
                  <a:cubicBezTo>
                    <a:pt x="0" y="6"/>
                    <a:pt x="3" y="22"/>
                    <a:pt x="11" y="30"/>
                  </a:cubicBezTo>
                  <a:cubicBezTo>
                    <a:pt x="19" y="37"/>
                    <a:pt x="45" y="44"/>
                    <a:pt x="46" y="54"/>
                  </a:cubicBezTo>
                  <a:cubicBezTo>
                    <a:pt x="47" y="64"/>
                    <a:pt x="58" y="71"/>
                    <a:pt x="54" y="81"/>
                  </a:cubicBezTo>
                  <a:cubicBezTo>
                    <a:pt x="50" y="90"/>
                    <a:pt x="42" y="103"/>
                    <a:pt x="52" y="111"/>
                  </a:cubicBezTo>
                  <a:cubicBezTo>
                    <a:pt x="61" y="119"/>
                    <a:pt x="63" y="113"/>
                    <a:pt x="63" y="113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61" tIns="40146" rIns="80261" bIns="40146"/>
            <a:lstStyle/>
            <a:p>
              <a:pPr marL="0" marR="0" lvl="0" indent="0" algn="l" defTabSz="91376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  <p:sp>
          <p:nvSpPr>
            <p:cNvPr id="88" name="Rectangle 29"/>
            <p:cNvSpPr/>
            <p:nvPr/>
          </p:nvSpPr>
          <p:spPr>
            <a:xfrm>
              <a:off x="1789" y="6761"/>
              <a:ext cx="3165" cy="14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ts val="2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sym typeface="方正黑体简体" panose="02010601030101010101" pitchFamily="2" charset="-122"/>
                </a:rPr>
                <a:t>请在此处添加具体内容，文字尽量言简意赅。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Arial" panose="020B0604020202020204" pitchFamily="34" charset="0"/>
                <a:sym typeface="方正黑体简体" panose="02010601030101010101" pitchFamily="2" charset="-122"/>
              </a:endParaRPr>
            </a:p>
          </p:txBody>
        </p:sp>
        <p:sp>
          <p:nvSpPr>
            <p:cNvPr id="89" name="Rectangle 30"/>
            <p:cNvSpPr/>
            <p:nvPr/>
          </p:nvSpPr>
          <p:spPr>
            <a:xfrm>
              <a:off x="2511" y="6225"/>
              <a:ext cx="1964" cy="6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b="1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latin typeface="方正黑体简体" panose="02010601030101010101" pitchFamily="2" charset="-122"/>
                  <a:ea typeface="方正黑体简体" panose="02010601030101010101" pitchFamily="2" charset="-122"/>
                  <a:cs typeface="Open Sans" panose="020B0606030504020204" pitchFamily="34" charset="0"/>
                  <a:sym typeface="+mn-ea"/>
                </a:rPr>
                <a:t>添加标题</a:t>
              </a:r>
              <a:endPara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Open Sans" panose="020B0606030504020204" pitchFamily="34" charset="0"/>
                <a:sym typeface="+mn-ea"/>
              </a:endParaRPr>
            </a:p>
          </p:txBody>
        </p:sp>
        <p:sp>
          <p:nvSpPr>
            <p:cNvPr id="90" name="Rectangle 29"/>
            <p:cNvSpPr/>
            <p:nvPr/>
          </p:nvSpPr>
          <p:spPr>
            <a:xfrm>
              <a:off x="5402" y="2991"/>
              <a:ext cx="3165" cy="14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ts val="2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sym typeface="方正黑体简体" panose="02010601030101010101" pitchFamily="2" charset="-122"/>
                </a:rPr>
                <a:t>请在此处添加具体内容，文字尽量言简意赅。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sym typeface="方正黑体简体" panose="02010601030101010101" pitchFamily="2" charset="-122"/>
              </a:endParaRPr>
            </a:p>
          </p:txBody>
        </p:sp>
        <p:sp>
          <p:nvSpPr>
            <p:cNvPr id="91" name="Rectangle 30"/>
            <p:cNvSpPr/>
            <p:nvPr/>
          </p:nvSpPr>
          <p:spPr>
            <a:xfrm>
              <a:off x="6125" y="2382"/>
              <a:ext cx="1915" cy="6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latin typeface="方正黑体简体" panose="02010601030101010101" pitchFamily="2" charset="-122"/>
                  <a:ea typeface="方正黑体简体" panose="02010601030101010101" pitchFamily="2" charset="-122"/>
                  <a:cs typeface="Open Sans" panose="020B0606030504020204" pitchFamily="34" charset="0"/>
                </a:rPr>
                <a:t>添加标题</a:t>
              </a:r>
              <a:endPara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92" name="Rectangle 29"/>
            <p:cNvSpPr/>
            <p:nvPr/>
          </p:nvSpPr>
          <p:spPr>
            <a:xfrm>
              <a:off x="9623" y="2991"/>
              <a:ext cx="3165" cy="14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ts val="2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sym typeface="方正黑体简体" panose="02010601030101010101" pitchFamily="2" charset="-122"/>
                </a:rPr>
                <a:t>请在此处添加具体内容，文字尽量言简意赅。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sym typeface="方正黑体简体" panose="02010601030101010101" pitchFamily="2" charset="-122"/>
              </a:endParaRPr>
            </a:p>
          </p:txBody>
        </p:sp>
        <p:sp>
          <p:nvSpPr>
            <p:cNvPr id="93" name="Rectangle 30"/>
            <p:cNvSpPr/>
            <p:nvPr/>
          </p:nvSpPr>
          <p:spPr>
            <a:xfrm>
              <a:off x="10345" y="2382"/>
              <a:ext cx="1890" cy="6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b="1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latin typeface="方正黑体简体" panose="02010601030101010101" pitchFamily="2" charset="-122"/>
                  <a:ea typeface="方正黑体简体" panose="02010601030101010101" pitchFamily="2" charset="-122"/>
                  <a:cs typeface="Open Sans" panose="020B0606030504020204" pitchFamily="34" charset="0"/>
                  <a:sym typeface="+mn-ea"/>
                </a:rPr>
                <a:t>添加标题</a:t>
              </a:r>
              <a:endPara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Open Sans" panose="020B0606030504020204" pitchFamily="34" charset="0"/>
                <a:sym typeface="+mn-ea"/>
              </a:endParaRPr>
            </a:p>
          </p:txBody>
        </p:sp>
        <p:sp>
          <p:nvSpPr>
            <p:cNvPr id="94" name="Rectangle 29"/>
            <p:cNvSpPr/>
            <p:nvPr/>
          </p:nvSpPr>
          <p:spPr>
            <a:xfrm>
              <a:off x="14096" y="6428"/>
              <a:ext cx="3165" cy="14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ts val="2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sym typeface="方正黑体简体" panose="02010601030101010101" pitchFamily="2" charset="-122"/>
                </a:rPr>
                <a:t>请在此处添加具体内容，文字尽量言简意赅。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sym typeface="方正黑体简体" panose="02010601030101010101" pitchFamily="2" charset="-122"/>
              </a:endParaRPr>
            </a:p>
          </p:txBody>
        </p:sp>
        <p:sp>
          <p:nvSpPr>
            <p:cNvPr id="95" name="Rectangle 30"/>
            <p:cNvSpPr/>
            <p:nvPr/>
          </p:nvSpPr>
          <p:spPr>
            <a:xfrm>
              <a:off x="14818" y="5909"/>
              <a:ext cx="1883" cy="6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b="1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latin typeface="方正黑体简体" panose="02010601030101010101" pitchFamily="2" charset="-122"/>
                  <a:ea typeface="方正黑体简体" panose="02010601030101010101" pitchFamily="2" charset="-122"/>
                  <a:cs typeface="Open Sans" panose="020B0606030504020204" pitchFamily="34" charset="0"/>
                  <a:sym typeface="+mn-ea"/>
                </a:rPr>
                <a:t>添加标题</a:t>
              </a:r>
              <a:endPara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Open Sans" panose="020B0606030504020204" pitchFamily="34" charset="0"/>
                <a:sym typeface="+mn-ea"/>
              </a:endParaRPr>
            </a:p>
          </p:txBody>
        </p:sp>
      </p:grpSp>
      <p:cxnSp>
        <p:nvCxnSpPr>
          <p:cNvPr id="96" name="Straight Connector 46"/>
          <p:cNvCxnSpPr/>
          <p:nvPr/>
        </p:nvCxnSpPr>
        <p:spPr>
          <a:xfrm flipV="1">
            <a:off x="1311275" y="5123180"/>
            <a:ext cx="9453880" cy="2032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54"/>
          <p:cNvSpPr txBox="1"/>
          <p:nvPr/>
        </p:nvSpPr>
        <p:spPr>
          <a:xfrm>
            <a:off x="1398270" y="5327015"/>
            <a:ext cx="9366885" cy="792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项目产生的背景</a:t>
            </a:r>
            <a:r>
              <a:rPr lang="zh-C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+mn-lt"/>
              </a:rPr>
              <a:t>公司以“策略先行，经营致胜，管理为本”的商业推广理念，一步一个脚印发展成为东莞同类企业中经营范围最广、在行业内颇具影响力的企业。</a:t>
            </a:r>
            <a:endParaRPr lang="zh-CN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方正黑体简体" panose="02010601030101010101" pitchFamily="2" charset="-122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4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19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4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8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98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5" grpId="0" bldLvl="0" animBg="1"/>
      <p:bldP spid="21" grpId="0"/>
      <p:bldP spid="22" grpId="0"/>
      <p:bldP spid="9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/>
        </p:nvSpPr>
        <p:spPr>
          <a:xfrm rot="9540000">
            <a:off x="11406828" y="6134038"/>
            <a:ext cx="575692" cy="575692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 rot="9540000">
            <a:off x="10739355" y="5755671"/>
            <a:ext cx="256854" cy="256854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21" name="文本框 5"/>
          <p:cNvSpPr txBox="1"/>
          <p:nvPr/>
        </p:nvSpPr>
        <p:spPr>
          <a:xfrm>
            <a:off x="524510" y="398780"/>
            <a:ext cx="20491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需求分析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11752" y="643554"/>
            <a:ext cx="2408102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Demand analysis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cxnSp>
        <p:nvCxnSpPr>
          <p:cNvPr id="2" name="Straight Connector 46"/>
          <p:cNvCxnSpPr/>
          <p:nvPr/>
        </p:nvCxnSpPr>
        <p:spPr>
          <a:xfrm>
            <a:off x="2014220" y="3714750"/>
            <a:ext cx="800735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2668054" y="4017628"/>
            <a:ext cx="1394460" cy="3340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575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Open Sans" panose="020B0606030504020204" pitchFamily="34" charset="0"/>
                <a:sym typeface="+mn-ea"/>
              </a:rPr>
              <a:t>消费发展趋势</a:t>
            </a:r>
            <a:endParaRPr lang="zh-CN" altLang="en-US" sz="1575" b="1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905635" y="4340860"/>
            <a:ext cx="2371725" cy="1373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sym typeface="方正黑体简体" panose="02010601030101010101" pitchFamily="2" charset="-122"/>
              </a:rPr>
              <a:t>随着人们生活水平的提高，餐饮消费需求逐步升级，消费需求旺盛，从而形成了休闲与餐饮业相结合的休闲餐饮业。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sym typeface="方正黑体简体" panose="02010601030101010101" pitchFamily="2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200720" y="4017628"/>
            <a:ext cx="1596390" cy="3340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575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Open Sans" panose="020B0606030504020204" pitchFamily="34" charset="0"/>
                <a:sym typeface="+mn-ea"/>
              </a:rPr>
              <a:t>本市发展空间大</a:t>
            </a:r>
            <a:endParaRPr lang="zh-CN" altLang="en-US" sz="1575" b="1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977467" y="4371748"/>
            <a:ext cx="2041625" cy="1373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</a:defRPr>
            </a:lvl1pPr>
          </a:lstStyle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sym typeface="方正黑体简体" panose="02010601030101010101" pitchFamily="2" charset="-122"/>
              </a:rPr>
              <a:t>本市餐饮企业约有5000家，大都局限纯餐饮经营，集餐饮、休闲与放松为一体的休闲餐饮企业几乎没有。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sym typeface="方正黑体简体" panose="02010601030101010101" pitchFamily="2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7956746" y="4006922"/>
            <a:ext cx="1394460" cy="3340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575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Open Sans" panose="020B0606030504020204" pitchFamily="34" charset="0"/>
                <a:sym typeface="+mn-ea"/>
              </a:rPr>
              <a:t>行业快速发展</a:t>
            </a:r>
            <a:endParaRPr lang="zh-CN" altLang="en-US" sz="1575" b="1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673340" y="4363720"/>
            <a:ext cx="2526665" cy="1373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</a:defRPr>
            </a:lvl1pPr>
          </a:lstStyle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sym typeface="方正黑体简体" panose="02010601030101010101" pitchFamily="2" charset="-122"/>
              </a:rPr>
              <a:t>近年来我国餐饮业快速发展。2014－2016年，同比增长均超过15%；商务部数据表明，未来五年将保持16%的增长速度。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sym typeface="方正黑体简体" panose="02010601030101010101" pitchFamily="2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957705" y="1755775"/>
            <a:ext cx="7872095" cy="1958975"/>
            <a:chOff x="1708715" y="2093846"/>
            <a:chExt cx="5931719" cy="1475917"/>
          </a:xfrm>
        </p:grpSpPr>
        <p:sp>
          <p:nvSpPr>
            <p:cNvPr id="23" name="Chevron 42"/>
            <p:cNvSpPr/>
            <p:nvPr/>
          </p:nvSpPr>
          <p:spPr>
            <a:xfrm>
              <a:off x="2811226" y="2093846"/>
              <a:ext cx="851491" cy="1475917"/>
            </a:xfrm>
            <a:prstGeom prst="chevron">
              <a:avLst/>
            </a:prstGeom>
            <a:solidFill>
              <a:srgbClr val="4D86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15620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31875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47495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63115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79370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94990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610610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126230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312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97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</a:endParaRPr>
            </a:p>
          </p:txBody>
        </p:sp>
        <p:sp>
          <p:nvSpPr>
            <p:cNvPr id="24" name="Chevron 63"/>
            <p:cNvSpPr/>
            <p:nvPr/>
          </p:nvSpPr>
          <p:spPr>
            <a:xfrm>
              <a:off x="4830515" y="2093846"/>
              <a:ext cx="851491" cy="1475917"/>
            </a:xfrm>
            <a:prstGeom prst="chevron">
              <a:avLst/>
            </a:prstGeom>
            <a:solidFill>
              <a:srgbClr val="F35E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15620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31875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47495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63115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79370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94990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610610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126230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312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97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</a:endParaRPr>
            </a:p>
          </p:txBody>
        </p:sp>
        <p:sp>
          <p:nvSpPr>
            <p:cNvPr id="25" name="Chevron 67"/>
            <p:cNvSpPr/>
            <p:nvPr/>
          </p:nvSpPr>
          <p:spPr>
            <a:xfrm>
              <a:off x="6788943" y="2093846"/>
              <a:ext cx="851491" cy="1475917"/>
            </a:xfrm>
            <a:prstGeom prst="chevron">
              <a:avLst/>
            </a:prstGeom>
            <a:solidFill>
              <a:srgbClr val="4D86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15620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31875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47495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63115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79370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94990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610610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126230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312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97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1708715" y="2637132"/>
              <a:ext cx="1186180" cy="2516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575" b="1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方正黑体简体" panose="02010601030101010101" pitchFamily="2" charset="-122"/>
                  <a:ea typeface="方正黑体简体" panose="02010601030101010101" pitchFamily="2" charset="-122"/>
                  <a:cs typeface="Open Sans" panose="020B0606030504020204" pitchFamily="34" charset="0"/>
                  <a:sym typeface="+mn-ea"/>
                </a:rPr>
                <a:t>消费观改变</a:t>
              </a:r>
              <a:endParaRPr lang="zh-CN" altLang="en-US" sz="1575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Open Sans" panose="020B0606030504020204" pitchFamily="34" charset="0"/>
                <a:sym typeface="+mn-ea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3928481" y="2637437"/>
              <a:ext cx="1192530" cy="2516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575" b="1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方正黑体简体" panose="02010601030101010101" pitchFamily="2" charset="-122"/>
                  <a:ea typeface="方正黑体简体" panose="02010601030101010101" pitchFamily="2" charset="-122"/>
                  <a:cs typeface="Open Sans" panose="020B0606030504020204" pitchFamily="34" charset="0"/>
                  <a:sym typeface="+mn-ea"/>
                </a:rPr>
                <a:t>本地区行情</a:t>
              </a:r>
              <a:endParaRPr lang="zh-CN" altLang="en-US" sz="1575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Open Sans" panose="020B0606030504020204" pitchFamily="34" charset="0"/>
                <a:sym typeface="+mn-ea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5851721" y="2637435"/>
              <a:ext cx="1192530" cy="2516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575" b="1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方正黑体简体" panose="02010601030101010101" pitchFamily="2" charset="-122"/>
                  <a:ea typeface="方正黑体简体" panose="02010601030101010101" pitchFamily="2" charset="-122"/>
                  <a:cs typeface="Open Sans" panose="020B0606030504020204" pitchFamily="34" charset="0"/>
                  <a:sym typeface="+mn-ea"/>
                </a:rPr>
                <a:t>行业大背景</a:t>
              </a:r>
              <a:endParaRPr lang="zh-CN" altLang="en-US" sz="1575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Open Sans" panose="020B0606030504020204" pitchFamily="34" charset="0"/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4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19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4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8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98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48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98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48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98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48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98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5" grpId="0" bldLvl="0" animBg="1"/>
      <p:bldP spid="21" grpId="0"/>
      <p:bldP spid="22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/>
        </p:nvSpPr>
        <p:spPr>
          <a:xfrm rot="9540000">
            <a:off x="11406828" y="6134038"/>
            <a:ext cx="575692" cy="575692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 rot="9540000">
            <a:off x="10739355" y="5755671"/>
            <a:ext cx="256854" cy="256854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21" name="文本框 5"/>
          <p:cNvSpPr txBox="1"/>
          <p:nvPr/>
        </p:nvSpPr>
        <p:spPr>
          <a:xfrm>
            <a:off x="524510" y="398780"/>
            <a:ext cx="20491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行业前景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11752" y="643554"/>
            <a:ext cx="2408102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Industry outlook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4984958" y="2569914"/>
            <a:ext cx="2189143" cy="2189143"/>
          </a:xfrm>
          <a:prstGeom prst="ellipse">
            <a:avLst/>
          </a:prstGeom>
          <a:solidFill>
            <a:srgbClr val="1159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4405251" y="1951750"/>
            <a:ext cx="3382528" cy="3382528"/>
          </a:xfrm>
          <a:prstGeom prst="ellipse">
            <a:avLst/>
          </a:prstGeom>
          <a:noFill/>
          <a:ln w="19050">
            <a:solidFill>
              <a:srgbClr val="11595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41" name="TextBox 28"/>
          <p:cNvSpPr txBox="1"/>
          <p:nvPr/>
        </p:nvSpPr>
        <p:spPr>
          <a:xfrm>
            <a:off x="5232165" y="3186414"/>
            <a:ext cx="1659096" cy="911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665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推广</a:t>
            </a:r>
            <a:endParaRPr kumimoji="0" lang="zh-CN" altLang="en-US" sz="2665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665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策略</a:t>
            </a:r>
            <a:endParaRPr kumimoji="0" lang="zh-CN" altLang="en-US" sz="2665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4088015" y="2040403"/>
            <a:ext cx="1247233" cy="168395"/>
            <a:chOff x="2915816" y="1203598"/>
            <a:chExt cx="1066666" cy="144016"/>
          </a:xfrm>
          <a:solidFill>
            <a:srgbClr val="ACC9C7"/>
          </a:solidFill>
        </p:grpSpPr>
        <p:sp>
          <p:nvSpPr>
            <p:cNvPr id="43" name="椭圆 42"/>
            <p:cNvSpPr/>
            <p:nvPr/>
          </p:nvSpPr>
          <p:spPr>
            <a:xfrm>
              <a:off x="3838466" y="1203598"/>
              <a:ext cx="144016" cy="144016"/>
            </a:xfrm>
            <a:prstGeom prst="ellipse">
              <a:avLst/>
            </a:prstGeom>
            <a:grpFill/>
            <a:ln>
              <a:solidFill>
                <a:srgbClr val="ACC9C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cxnSp>
          <p:nvCxnSpPr>
            <p:cNvPr id="44" name="直接连接符 43"/>
            <p:cNvCxnSpPr/>
            <p:nvPr/>
          </p:nvCxnSpPr>
          <p:spPr>
            <a:xfrm flipH="1">
              <a:off x="2915816" y="1275606"/>
              <a:ext cx="945526" cy="0"/>
            </a:xfrm>
            <a:prstGeom prst="line">
              <a:avLst/>
            </a:prstGeom>
            <a:grpFill/>
            <a:ln w="19050">
              <a:solidFill>
                <a:srgbClr val="ACC9C7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30"/>
          <p:cNvSpPr txBox="1"/>
          <p:nvPr/>
        </p:nvSpPr>
        <p:spPr>
          <a:xfrm>
            <a:off x="1428167" y="1856468"/>
            <a:ext cx="2639242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1218565">
              <a:lnSpc>
                <a:spcPts val="18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网络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  <a:p>
            <a:pPr algn="r" defTabSz="1218565">
              <a:lnSpc>
                <a:spcPts val="1800"/>
              </a:lnSpc>
            </a:pPr>
            <a:r>
              <a:rPr lang="zh-CN" altLang="en-US" sz="1400" dirty="0">
                <a:solidFill>
                  <a:srgbClr val="181818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微软雅黑" panose="020B0503020204020204" charset="-122"/>
              </a:rPr>
              <a:t>通过微信公众号、QQ群、校内论坛等方式宣传。</a:t>
            </a:r>
            <a:endParaRPr lang="zh-CN" altLang="en-US" sz="1400" dirty="0">
              <a:solidFill>
                <a:srgbClr val="181818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方正黑体简体" panose="02010601030101010101" pitchFamily="2" charset="-122"/>
              <a:sym typeface="微软雅黑" panose="020B0503020204020204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4203603" y="5128214"/>
            <a:ext cx="1247233" cy="168395"/>
            <a:chOff x="2915816" y="3800330"/>
            <a:chExt cx="1066666" cy="144016"/>
          </a:xfrm>
          <a:solidFill>
            <a:srgbClr val="ACC9C7"/>
          </a:solidFill>
        </p:grpSpPr>
        <p:sp>
          <p:nvSpPr>
            <p:cNvPr id="47" name="椭圆 46"/>
            <p:cNvSpPr/>
            <p:nvPr/>
          </p:nvSpPr>
          <p:spPr>
            <a:xfrm>
              <a:off x="3838466" y="3800330"/>
              <a:ext cx="144016" cy="144016"/>
            </a:xfrm>
            <a:prstGeom prst="ellipse">
              <a:avLst/>
            </a:prstGeom>
            <a:grpFill/>
            <a:ln>
              <a:solidFill>
                <a:srgbClr val="ACC9C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cxnSp>
          <p:nvCxnSpPr>
            <p:cNvPr id="48" name="直接连接符 47"/>
            <p:cNvCxnSpPr/>
            <p:nvPr/>
          </p:nvCxnSpPr>
          <p:spPr>
            <a:xfrm flipH="1">
              <a:off x="2915816" y="3872338"/>
              <a:ext cx="945526" cy="0"/>
            </a:xfrm>
            <a:prstGeom prst="line">
              <a:avLst/>
            </a:prstGeom>
            <a:grpFill/>
            <a:ln w="19050">
              <a:solidFill>
                <a:srgbClr val="ACC9C7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TextBox 34"/>
          <p:cNvSpPr txBox="1"/>
          <p:nvPr/>
        </p:nvSpPr>
        <p:spPr>
          <a:xfrm>
            <a:off x="684247" y="5081766"/>
            <a:ext cx="3382527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 defTabSz="1218565">
              <a:lnSpc>
                <a:spcPts val="1800"/>
              </a:lnSpc>
              <a:defRPr sz="1000">
                <a:latin typeface="+mn-ea"/>
              </a:defRPr>
            </a:lvl1pPr>
          </a:lstStyle>
          <a:p>
            <a:pPr algn="r" defTabSz="1218565">
              <a:lnSpc>
                <a:spcPts val="18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赞助学生活动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  <a:p>
            <a:pPr algn="r" defTabSz="1218565">
              <a:lnSpc>
                <a:spcPts val="1800"/>
              </a:lnSpc>
            </a:pPr>
            <a:r>
              <a:rPr lang="zh-CN" altLang="en-US" sz="1400" dirty="0">
                <a:solidFill>
                  <a:srgbClr val="181818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微软雅黑" panose="020B0503020204020204" charset="-122"/>
              </a:rPr>
              <a:t>为学生活动提供经费以店名冠名、提供优惠券、会员卡等作为奖品</a:t>
            </a:r>
            <a:endParaRPr lang="zh-CN" altLang="en-US" sz="1400" dirty="0">
              <a:solidFill>
                <a:srgbClr val="181818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方正黑体简体" panose="02010601030101010101" pitchFamily="2" charset="-122"/>
              <a:sym typeface="微软雅黑" panose="020B0503020204020204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4081398" y="4305522"/>
            <a:ext cx="547988" cy="168395"/>
            <a:chOff x="2807205" y="2925693"/>
            <a:chExt cx="468651" cy="144016"/>
          </a:xfrm>
          <a:solidFill>
            <a:srgbClr val="ACC9C7"/>
          </a:solidFill>
        </p:grpSpPr>
        <p:sp>
          <p:nvSpPr>
            <p:cNvPr id="51" name="椭圆 50"/>
            <p:cNvSpPr/>
            <p:nvPr/>
          </p:nvSpPr>
          <p:spPr>
            <a:xfrm>
              <a:off x="3131840" y="2925693"/>
              <a:ext cx="144016" cy="144016"/>
            </a:xfrm>
            <a:prstGeom prst="ellipse">
              <a:avLst/>
            </a:prstGeom>
            <a:grpFill/>
            <a:ln>
              <a:solidFill>
                <a:srgbClr val="ACC9C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cxnSp>
          <p:nvCxnSpPr>
            <p:cNvPr id="52" name="直接连接符 51"/>
            <p:cNvCxnSpPr/>
            <p:nvPr/>
          </p:nvCxnSpPr>
          <p:spPr>
            <a:xfrm flipH="1">
              <a:off x="2807205" y="2997701"/>
              <a:ext cx="312204" cy="0"/>
            </a:xfrm>
            <a:prstGeom prst="line">
              <a:avLst/>
            </a:prstGeom>
            <a:grpFill/>
            <a:ln w="19050">
              <a:solidFill>
                <a:srgbClr val="ACC9C7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组合 52"/>
          <p:cNvGrpSpPr/>
          <p:nvPr/>
        </p:nvGrpSpPr>
        <p:grpSpPr>
          <a:xfrm>
            <a:off x="4062646" y="3165239"/>
            <a:ext cx="398324" cy="168395"/>
            <a:chOff x="2935199" y="2067694"/>
            <a:chExt cx="340657" cy="144016"/>
          </a:xfrm>
          <a:solidFill>
            <a:srgbClr val="ACC9C7"/>
          </a:solidFill>
        </p:grpSpPr>
        <p:sp>
          <p:nvSpPr>
            <p:cNvPr id="54" name="椭圆 53"/>
            <p:cNvSpPr/>
            <p:nvPr/>
          </p:nvSpPr>
          <p:spPr>
            <a:xfrm>
              <a:off x="3131840" y="2067694"/>
              <a:ext cx="144016" cy="144016"/>
            </a:xfrm>
            <a:prstGeom prst="ellipse">
              <a:avLst/>
            </a:prstGeom>
            <a:grpFill/>
            <a:ln>
              <a:solidFill>
                <a:srgbClr val="ACC9C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cxnSp>
          <p:nvCxnSpPr>
            <p:cNvPr id="55" name="直接连接符 54"/>
            <p:cNvCxnSpPr/>
            <p:nvPr/>
          </p:nvCxnSpPr>
          <p:spPr>
            <a:xfrm flipH="1">
              <a:off x="2935199" y="2139702"/>
              <a:ext cx="270419" cy="0"/>
            </a:xfrm>
            <a:prstGeom prst="line">
              <a:avLst/>
            </a:prstGeom>
            <a:grpFill/>
            <a:ln w="19050">
              <a:solidFill>
                <a:srgbClr val="ACC9C7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TextBox 43"/>
          <p:cNvSpPr txBox="1"/>
          <p:nvPr/>
        </p:nvSpPr>
        <p:spPr>
          <a:xfrm>
            <a:off x="1310411" y="3059308"/>
            <a:ext cx="2751918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 defTabSz="1218565">
              <a:lnSpc>
                <a:spcPts val="1800"/>
              </a:lnSpc>
              <a:defRPr sz="1000">
                <a:latin typeface="+mn-ea"/>
              </a:defRPr>
            </a:lvl1pPr>
          </a:lstStyle>
          <a:p>
            <a:pPr algn="r" defTabSz="1218565">
              <a:lnSpc>
                <a:spcPts val="18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优惠券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  <a:p>
            <a:pPr algn="r" defTabSz="1218565">
              <a:lnSpc>
                <a:spcPts val="1800"/>
              </a:lnSpc>
            </a:pPr>
            <a:r>
              <a:rPr lang="zh-CN" altLang="en-US" sz="1400" dirty="0">
                <a:solidFill>
                  <a:srgbClr val="181818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微软雅黑" panose="020B0503020204020204" charset="-122"/>
              </a:rPr>
              <a:t>分发宣传单、小册予以优惠券等</a:t>
            </a:r>
            <a:endParaRPr lang="zh-CN" altLang="en-US" sz="1400" dirty="0">
              <a:solidFill>
                <a:srgbClr val="181818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方正黑体简体" panose="02010601030101010101" pitchFamily="2" charset="-122"/>
              <a:sym typeface="微软雅黑" panose="020B0503020204020204" charset="-122"/>
            </a:endParaRPr>
          </a:p>
        </p:txBody>
      </p:sp>
      <p:sp>
        <p:nvSpPr>
          <p:cNvPr id="57" name="TextBox 44"/>
          <p:cNvSpPr txBox="1"/>
          <p:nvPr/>
        </p:nvSpPr>
        <p:spPr>
          <a:xfrm>
            <a:off x="720302" y="4183456"/>
            <a:ext cx="3329377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 defTabSz="1218565">
              <a:lnSpc>
                <a:spcPts val="1800"/>
              </a:lnSpc>
              <a:defRPr sz="1000">
                <a:latin typeface="+mn-ea"/>
              </a:defRPr>
            </a:lvl1pPr>
          </a:lstStyle>
          <a:p>
            <a:pPr algn="r" defTabSz="1218565">
              <a:lnSpc>
                <a:spcPts val="18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海报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  <a:p>
            <a:pPr algn="r" defTabSz="1218565">
              <a:lnSpc>
                <a:spcPts val="1800"/>
              </a:lnSpc>
            </a:pPr>
            <a:r>
              <a:rPr lang="zh-CN" altLang="en-US" sz="1400" dirty="0">
                <a:solidFill>
                  <a:srgbClr val="181818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微软雅黑" panose="020B0503020204020204" charset="-122"/>
              </a:rPr>
              <a:t>制作精美海报并张贴关键位置</a:t>
            </a:r>
            <a:endParaRPr lang="zh-CN" altLang="en-US" sz="1400" dirty="0">
              <a:solidFill>
                <a:srgbClr val="181818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方正黑体简体" panose="02010601030101010101" pitchFamily="2" charset="-122"/>
              <a:sym typeface="微软雅黑" panose="020B0503020204020204" charset="-122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6915439" y="2084170"/>
            <a:ext cx="1223751" cy="168395"/>
            <a:chOff x="5181600" y="1203598"/>
            <a:chExt cx="1046584" cy="144016"/>
          </a:xfrm>
          <a:solidFill>
            <a:srgbClr val="ACC9C7"/>
          </a:solidFill>
        </p:grpSpPr>
        <p:cxnSp>
          <p:nvCxnSpPr>
            <p:cNvPr id="59" name="直接连接符 58"/>
            <p:cNvCxnSpPr/>
            <p:nvPr/>
          </p:nvCxnSpPr>
          <p:spPr>
            <a:xfrm flipH="1">
              <a:off x="5282658" y="1275606"/>
              <a:ext cx="945526" cy="0"/>
            </a:xfrm>
            <a:prstGeom prst="line">
              <a:avLst/>
            </a:prstGeom>
            <a:grpFill/>
            <a:ln w="19050">
              <a:solidFill>
                <a:srgbClr val="ACC9C7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椭圆 59"/>
            <p:cNvSpPr/>
            <p:nvPr/>
          </p:nvSpPr>
          <p:spPr>
            <a:xfrm>
              <a:off x="5181600" y="1203598"/>
              <a:ext cx="144016" cy="144016"/>
            </a:xfrm>
            <a:prstGeom prst="ellipse">
              <a:avLst/>
            </a:prstGeom>
            <a:grpFill/>
            <a:ln>
              <a:solidFill>
                <a:srgbClr val="ACC9C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6796586" y="5082094"/>
            <a:ext cx="1223751" cy="168395"/>
            <a:chOff x="5181600" y="3800330"/>
            <a:chExt cx="1046584" cy="144016"/>
          </a:xfrm>
          <a:solidFill>
            <a:srgbClr val="ACC9C7"/>
          </a:solidFill>
        </p:grpSpPr>
        <p:cxnSp>
          <p:nvCxnSpPr>
            <p:cNvPr id="62" name="直接连接符 61"/>
            <p:cNvCxnSpPr/>
            <p:nvPr/>
          </p:nvCxnSpPr>
          <p:spPr>
            <a:xfrm flipH="1">
              <a:off x="5282658" y="3872338"/>
              <a:ext cx="945526" cy="0"/>
            </a:xfrm>
            <a:prstGeom prst="line">
              <a:avLst/>
            </a:prstGeom>
            <a:grpFill/>
            <a:ln w="19050">
              <a:solidFill>
                <a:srgbClr val="ACC9C7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椭圆 62"/>
            <p:cNvSpPr/>
            <p:nvPr/>
          </p:nvSpPr>
          <p:spPr>
            <a:xfrm>
              <a:off x="5181600" y="3800330"/>
              <a:ext cx="144016" cy="144016"/>
            </a:xfrm>
            <a:prstGeom prst="ellipse">
              <a:avLst/>
            </a:prstGeom>
            <a:grpFill/>
            <a:ln>
              <a:solidFill>
                <a:srgbClr val="ACC9C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7536661" y="4289035"/>
            <a:ext cx="440424" cy="168395"/>
            <a:chOff x="5874394" y="2925693"/>
            <a:chExt cx="376662" cy="144016"/>
          </a:xfrm>
          <a:solidFill>
            <a:srgbClr val="ACC9C7"/>
          </a:solidFill>
        </p:grpSpPr>
        <p:cxnSp>
          <p:nvCxnSpPr>
            <p:cNvPr id="65" name="直接连接符 64"/>
            <p:cNvCxnSpPr/>
            <p:nvPr/>
          </p:nvCxnSpPr>
          <p:spPr>
            <a:xfrm flipH="1">
              <a:off x="5938856" y="2997701"/>
              <a:ext cx="312204" cy="0"/>
            </a:xfrm>
            <a:prstGeom prst="line">
              <a:avLst/>
            </a:prstGeom>
            <a:grpFill/>
            <a:ln w="19050">
              <a:solidFill>
                <a:srgbClr val="ACC9C7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椭圆 65"/>
            <p:cNvSpPr/>
            <p:nvPr/>
          </p:nvSpPr>
          <p:spPr>
            <a:xfrm>
              <a:off x="5874394" y="2925693"/>
              <a:ext cx="144016" cy="144016"/>
            </a:xfrm>
            <a:prstGeom prst="ellipse">
              <a:avLst/>
            </a:prstGeom>
            <a:grpFill/>
            <a:ln>
              <a:solidFill>
                <a:srgbClr val="ACC9C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7630373" y="3059268"/>
            <a:ext cx="440428" cy="168395"/>
            <a:chOff x="5874394" y="2067694"/>
            <a:chExt cx="376666" cy="144016"/>
          </a:xfrm>
          <a:solidFill>
            <a:srgbClr val="ACC9C7"/>
          </a:solidFill>
        </p:grpSpPr>
        <p:cxnSp>
          <p:nvCxnSpPr>
            <p:cNvPr id="68" name="直接连接符 67"/>
            <p:cNvCxnSpPr/>
            <p:nvPr/>
          </p:nvCxnSpPr>
          <p:spPr>
            <a:xfrm flipH="1">
              <a:off x="5938856" y="2139702"/>
              <a:ext cx="312204" cy="0"/>
            </a:xfrm>
            <a:prstGeom prst="line">
              <a:avLst/>
            </a:prstGeom>
            <a:grpFill/>
            <a:ln w="19050">
              <a:solidFill>
                <a:srgbClr val="ACC9C7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椭圆 68"/>
            <p:cNvSpPr/>
            <p:nvPr/>
          </p:nvSpPr>
          <p:spPr>
            <a:xfrm>
              <a:off x="5874394" y="2067694"/>
              <a:ext cx="144016" cy="144016"/>
            </a:xfrm>
            <a:prstGeom prst="ellipse">
              <a:avLst/>
            </a:prstGeom>
            <a:grpFill/>
            <a:ln>
              <a:solidFill>
                <a:srgbClr val="ACC9C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70" name="TextBox 55"/>
          <p:cNvSpPr txBox="1"/>
          <p:nvPr/>
        </p:nvSpPr>
        <p:spPr>
          <a:xfrm>
            <a:off x="8101987" y="1892044"/>
            <a:ext cx="3382528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 defTabSz="1218565">
              <a:lnSpc>
                <a:spcPts val="1800"/>
              </a:lnSpc>
              <a:defRPr sz="1000">
                <a:latin typeface="+mn-ea"/>
              </a:defRPr>
            </a:lvl1pPr>
          </a:lstStyle>
          <a:p>
            <a:pPr algn="l" defTabSz="1218565">
              <a:lnSpc>
                <a:spcPts val="18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网络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  <a:p>
            <a:pPr algn="l" defTabSz="1218565">
              <a:lnSpc>
                <a:spcPts val="1800"/>
              </a:lnSpc>
            </a:pPr>
            <a:r>
              <a:rPr lang="zh-CN" altLang="en-US" sz="1400" dirty="0">
                <a:solidFill>
                  <a:srgbClr val="181818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微软雅黑" panose="020B0503020204020204" charset="-122"/>
              </a:rPr>
              <a:t>通过微信公众号、QQ群、校内论坛等方式宣传。</a:t>
            </a:r>
            <a:endParaRPr lang="zh-CN" altLang="en-US" sz="1400" dirty="0">
              <a:solidFill>
                <a:srgbClr val="181818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方正黑体简体" panose="02010601030101010101" pitchFamily="2" charset="-122"/>
              <a:sym typeface="微软雅黑" panose="020B0503020204020204" charset="-122"/>
            </a:endParaRPr>
          </a:p>
        </p:txBody>
      </p:sp>
      <p:sp>
        <p:nvSpPr>
          <p:cNvPr id="71" name="TextBox 56"/>
          <p:cNvSpPr txBox="1"/>
          <p:nvPr/>
        </p:nvSpPr>
        <p:spPr>
          <a:xfrm>
            <a:off x="8101987" y="4951381"/>
            <a:ext cx="3235974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defTabSz="1218565">
              <a:lnSpc>
                <a:spcPts val="1800"/>
              </a:lnSpc>
              <a:defRPr sz="1000">
                <a:latin typeface="+mn-ea"/>
              </a:defRPr>
            </a:lvl1pPr>
          </a:lstStyle>
          <a:p>
            <a:pPr algn="l" defTabSz="1218565">
              <a:lnSpc>
                <a:spcPts val="18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宣传单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  <a:p>
            <a:pPr algn="l" defTabSz="1218565">
              <a:lnSpc>
                <a:spcPts val="1800"/>
              </a:lnSpc>
            </a:pPr>
            <a:r>
              <a:rPr lang="zh-CN" altLang="en-US" sz="1400" dirty="0">
                <a:solidFill>
                  <a:srgbClr val="181818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微软雅黑" panose="020B0503020204020204" charset="-122"/>
              </a:rPr>
              <a:t>在大型商场、酒吧、KTV等分发宣传单或优惠券等。</a:t>
            </a:r>
            <a:endParaRPr lang="zh-CN" altLang="en-US" sz="1400" dirty="0">
              <a:solidFill>
                <a:srgbClr val="181818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方正黑体简体" panose="02010601030101010101" pitchFamily="2" charset="-122"/>
              <a:sym typeface="微软雅黑" panose="020B0503020204020204" charset="-122"/>
            </a:endParaRPr>
          </a:p>
        </p:txBody>
      </p:sp>
      <p:sp>
        <p:nvSpPr>
          <p:cNvPr id="72" name="TextBox 57"/>
          <p:cNvSpPr txBox="1"/>
          <p:nvPr/>
        </p:nvSpPr>
        <p:spPr>
          <a:xfrm>
            <a:off x="8078492" y="2972315"/>
            <a:ext cx="3244301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defTabSz="1218565">
              <a:lnSpc>
                <a:spcPts val="1800"/>
              </a:lnSpc>
              <a:defRPr sz="1000">
                <a:latin typeface="+mn-ea"/>
              </a:defRPr>
            </a:lvl1pPr>
          </a:lstStyle>
          <a:p>
            <a:pPr algn="l" defTabSz="1218565">
              <a:lnSpc>
                <a:spcPts val="18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报纸杂志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  <a:p>
            <a:pPr algn="l" defTabSz="1218565">
              <a:lnSpc>
                <a:spcPts val="1800"/>
              </a:lnSpc>
            </a:pPr>
            <a:r>
              <a:rPr lang="zh-CN" altLang="en-US" sz="1400" dirty="0">
                <a:solidFill>
                  <a:srgbClr val="181818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微软雅黑" panose="020B0503020204020204" charset="-122"/>
              </a:rPr>
              <a:t>在海东晚报做整版广告宣传。</a:t>
            </a:r>
            <a:endParaRPr lang="zh-CN" altLang="en-US" sz="1400" dirty="0">
              <a:solidFill>
                <a:srgbClr val="181818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方正黑体简体" panose="02010601030101010101" pitchFamily="2" charset="-122"/>
              <a:sym typeface="微软雅黑" panose="020B0503020204020204" charset="-122"/>
            </a:endParaRPr>
          </a:p>
        </p:txBody>
      </p:sp>
      <p:sp>
        <p:nvSpPr>
          <p:cNvPr id="73" name="TextBox 58"/>
          <p:cNvSpPr txBox="1"/>
          <p:nvPr/>
        </p:nvSpPr>
        <p:spPr>
          <a:xfrm>
            <a:off x="8101987" y="4096156"/>
            <a:ext cx="327034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defTabSz="1218565">
              <a:lnSpc>
                <a:spcPts val="1800"/>
              </a:lnSpc>
              <a:defRPr sz="1000">
                <a:latin typeface="+mn-ea"/>
              </a:defRPr>
            </a:lvl1pPr>
          </a:lstStyle>
          <a:p>
            <a:pPr algn="l" defTabSz="1218565">
              <a:lnSpc>
                <a:spcPts val="18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户外广告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  <a:p>
            <a:pPr algn="l" defTabSz="1218565">
              <a:lnSpc>
                <a:spcPts val="1800"/>
              </a:lnSpc>
            </a:pPr>
            <a:r>
              <a:rPr lang="zh-CN" altLang="en-US" sz="1400" dirty="0">
                <a:solidFill>
                  <a:srgbClr val="181818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微软雅黑" panose="020B0503020204020204" charset="-122"/>
              </a:rPr>
              <a:t>在公交车站、公交车内投放广告。</a:t>
            </a:r>
            <a:endParaRPr lang="zh-CN" altLang="en-US" sz="1400" dirty="0">
              <a:solidFill>
                <a:srgbClr val="181818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方正黑体简体" panose="02010601030101010101" pitchFamily="2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4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19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4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19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19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19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7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2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2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2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2" fill="hold" nodeType="with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grpId="0" nodeType="withEffect">
                                  <p:stCondLst>
                                    <p:cond delay="7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5" grpId="0" bldLvl="0" animBg="1"/>
      <p:bldP spid="21" grpId="0"/>
      <p:bldP spid="22" grpId="0"/>
      <p:bldP spid="39" grpId="0" bldLvl="0" animBg="1"/>
      <p:bldP spid="40" grpId="0" bldLvl="0" animBg="1"/>
      <p:bldP spid="41" grpId="0"/>
      <p:bldP spid="45" grpId="0"/>
      <p:bldP spid="49" grpId="0"/>
      <p:bldP spid="56" grpId="0"/>
      <p:bldP spid="57" grpId="0"/>
      <p:bldP spid="70" grpId="0"/>
      <p:bldP spid="71" grpId="0"/>
      <p:bldP spid="72" grpId="0"/>
      <p:bldP spid="7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/>
        </p:nvSpPr>
        <p:spPr>
          <a:xfrm rot="9540000">
            <a:off x="11406828" y="6134038"/>
            <a:ext cx="575692" cy="575692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 rot="9540000">
            <a:off x="10739355" y="5755671"/>
            <a:ext cx="256854" cy="256854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21" name="文本框 5"/>
          <p:cNvSpPr txBox="1"/>
          <p:nvPr/>
        </p:nvSpPr>
        <p:spPr>
          <a:xfrm>
            <a:off x="524510" y="398780"/>
            <a:ext cx="30213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竞争对手分析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44897" y="643554"/>
            <a:ext cx="2408102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Competitor analysis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grpSp>
        <p:nvGrpSpPr>
          <p:cNvPr id="2" name="PA_库_组合 1"/>
          <p:cNvGrpSpPr/>
          <p:nvPr>
            <p:custDataLst>
              <p:tags r:id="rId1"/>
            </p:custDataLst>
          </p:nvPr>
        </p:nvGrpSpPr>
        <p:grpSpPr>
          <a:xfrm>
            <a:off x="1700290" y="1826714"/>
            <a:ext cx="1973942" cy="3802743"/>
            <a:chOff x="1700290" y="1527629"/>
            <a:chExt cx="1973942" cy="3802743"/>
          </a:xfrm>
        </p:grpSpPr>
        <p:sp>
          <p:nvSpPr>
            <p:cNvPr id="7" name="矩形: 圆角 6"/>
            <p:cNvSpPr/>
            <p:nvPr/>
          </p:nvSpPr>
          <p:spPr>
            <a:xfrm>
              <a:off x="1700290" y="1527629"/>
              <a:ext cx="1973942" cy="3802743"/>
            </a:xfrm>
            <a:prstGeom prst="roundRect">
              <a:avLst>
                <a:gd name="adj" fmla="val 12255"/>
              </a:avLst>
            </a:prstGeom>
            <a:solidFill>
              <a:schemeClr val="bg1">
                <a:lumMod val="9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1080000" anchor="t" anchorCtr="1">
              <a:normAutofit/>
            </a:bodyPr>
            <a:lstStyle/>
            <a:p>
              <a:pPr marL="0" marR="0" lvl="0" indent="0" algn="ctr" defTabSz="914400" rtl="0" fontAlgn="auto">
                <a:lnSpc>
                  <a:spcPts val="2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方正黑体简体" panose="02010601030101010101" pitchFamily="2" charset="-122"/>
                  <a:sym typeface="方正黑体简体" panose="02010601030101010101" pitchFamily="2" charset="-122"/>
                </a:rPr>
                <a:t>请在此处添加具体内容，文字尽量言简意赅，注意板面美观度。</a:t>
              </a:r>
              <a:b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方正黑体简体" panose="02010601030101010101" pitchFamily="2" charset="-122"/>
                  <a:ea typeface="方正黑体简体" panose="02010601030101010101" pitchFamily="2" charset="-122"/>
                  <a:cs typeface="方正黑体简体" panose="02010601030101010101" pitchFamily="2" charset="-122"/>
                </a:rPr>
              </a:b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3264134" y="1963313"/>
              <a:ext cx="244852" cy="24485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3264134" y="4687935"/>
              <a:ext cx="244852" cy="24485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1700290" y="3740544"/>
              <a:ext cx="1968024" cy="603504"/>
            </a:xfrm>
            <a:prstGeom prst="rect">
              <a:avLst/>
            </a:prstGeom>
            <a:solidFill>
              <a:srgbClr val="F35E40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方正黑体简体" panose="02010601030101010101" pitchFamily="2" charset="-122"/>
                  <a:ea typeface="方正黑体简体" panose="02010601030101010101" pitchFamily="2" charset="-122"/>
                  <a:cs typeface="+mn-lt"/>
                </a:rPr>
                <a:t>1</a:t>
              </a:r>
              <a:endPara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1785759" y="2288652"/>
              <a:ext cx="1797085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b="1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方正黑体简体" panose="02010601030101010101" pitchFamily="2" charset="-122"/>
                  <a:ea typeface="方正黑体简体" panose="02010601030101010101" pitchFamily="2" charset="-122"/>
                  <a:cs typeface="Open Sans" panose="020B0606030504020204" pitchFamily="34" charset="0"/>
                  <a:sym typeface="+mn-ea"/>
                </a:rPr>
                <a:t>处于起步阶段</a:t>
              </a:r>
              <a:endParaRPr lang="zh-CN" altLang="en-US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Open Sans" panose="020B0606030504020204" pitchFamily="34" charset="0"/>
                <a:sym typeface="+mn-ea"/>
              </a:endParaRPr>
            </a:p>
          </p:txBody>
        </p:sp>
        <p:sp>
          <p:nvSpPr>
            <p:cNvPr id="34" name="任意多边形: 形状 33"/>
            <p:cNvSpPr/>
            <p:nvPr/>
          </p:nvSpPr>
          <p:spPr bwMode="auto">
            <a:xfrm>
              <a:off x="2349977" y="4547186"/>
              <a:ext cx="601048" cy="507929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rgbClr val="F35E40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</a:endParaRPr>
            </a:p>
          </p:txBody>
        </p:sp>
      </p:grpSp>
      <p:grpSp>
        <p:nvGrpSpPr>
          <p:cNvPr id="38" name="PA_库_组合 37"/>
          <p:cNvGrpSpPr/>
          <p:nvPr>
            <p:custDataLst>
              <p:tags r:id="rId2"/>
            </p:custDataLst>
          </p:nvPr>
        </p:nvGrpSpPr>
        <p:grpSpPr>
          <a:xfrm>
            <a:off x="3369032" y="1826714"/>
            <a:ext cx="2583742" cy="3802743"/>
            <a:chOff x="3369032" y="1527629"/>
            <a:chExt cx="2583742" cy="3802743"/>
          </a:xfrm>
        </p:grpSpPr>
        <p:sp>
          <p:nvSpPr>
            <p:cNvPr id="11" name="矩形: 圆角 3"/>
            <p:cNvSpPr/>
            <p:nvPr/>
          </p:nvSpPr>
          <p:spPr>
            <a:xfrm>
              <a:off x="3978832" y="1527629"/>
              <a:ext cx="1973942" cy="3802743"/>
            </a:xfrm>
            <a:prstGeom prst="roundRect">
              <a:avLst>
                <a:gd name="adj" fmla="val 12255"/>
              </a:avLst>
            </a:prstGeom>
            <a:solidFill>
              <a:schemeClr val="bg1">
                <a:lumMod val="9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1080000" anchor="t" anchorCtr="1">
              <a:normAutofit/>
            </a:bodyPr>
            <a:lstStyle/>
            <a:p>
              <a:pPr marL="0" marR="0" lvl="0" indent="0" algn="ctr" defTabSz="914400" rtl="0" fontAlgn="auto">
                <a:lnSpc>
                  <a:spcPts val="2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方正黑体简体" panose="02010601030101010101" pitchFamily="2" charset="-122"/>
                  <a:sym typeface="方正黑体简体" panose="02010601030101010101" pitchFamily="2" charset="-122"/>
                </a:rPr>
                <a:t>请在此处添加具体内容，文字尽量言简意赅，注意板面美观度。</a:t>
              </a:r>
              <a:b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3F3F3F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方正黑体简体" panose="02010601030101010101" pitchFamily="2" charset="-122"/>
                  <a:ea typeface="方正黑体简体" panose="02010601030101010101" pitchFamily="2" charset="-122"/>
                  <a:cs typeface="方正黑体简体" panose="02010601030101010101" pitchFamily="2" charset="-122"/>
                </a:rPr>
              </a:b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>
                    <a:lumMod val="75000"/>
                    <a:lumOff val="25000"/>
                  </a:srgb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4093155" y="1963313"/>
              <a:ext cx="244852" cy="24485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4093155" y="4687935"/>
              <a:ext cx="244852" cy="24485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5557718" y="1963313"/>
              <a:ext cx="244852" cy="24485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5557718" y="4687935"/>
              <a:ext cx="244852" cy="24485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</a:endParaRPr>
            </a:p>
          </p:txBody>
        </p:sp>
        <p:sp>
          <p:nvSpPr>
            <p:cNvPr id="20" name="矩形: 圆角 19"/>
            <p:cNvSpPr/>
            <p:nvPr/>
          </p:nvSpPr>
          <p:spPr>
            <a:xfrm>
              <a:off x="3369032" y="2044591"/>
              <a:ext cx="874207" cy="7630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</a:endParaRPr>
            </a:p>
          </p:txBody>
        </p:sp>
        <p:sp>
          <p:nvSpPr>
            <p:cNvPr id="6" name="矩形: 圆角 20"/>
            <p:cNvSpPr/>
            <p:nvPr/>
          </p:nvSpPr>
          <p:spPr>
            <a:xfrm>
              <a:off x="3369032" y="4772206"/>
              <a:ext cx="874207" cy="7630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3974756" y="3740544"/>
              <a:ext cx="1968024" cy="603504"/>
            </a:xfrm>
            <a:prstGeom prst="rect">
              <a:avLst/>
            </a:prstGeom>
            <a:solidFill>
              <a:srgbClr val="4D8689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方正黑体简体" panose="02010601030101010101" pitchFamily="2" charset="-122"/>
                  <a:ea typeface="方正黑体简体" panose="02010601030101010101" pitchFamily="2" charset="-122"/>
                  <a:cs typeface="+mn-lt"/>
                </a:rPr>
                <a:t>2</a:t>
              </a:r>
              <a:endPara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4067260" y="2288652"/>
              <a:ext cx="1797085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b="1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方正黑体简体" panose="02010601030101010101" pitchFamily="2" charset="-122"/>
                  <a:ea typeface="方正黑体简体" panose="02010601030101010101" pitchFamily="2" charset="-122"/>
                  <a:cs typeface="Open Sans" panose="020B0606030504020204" pitchFamily="34" charset="0"/>
                  <a:sym typeface="+mn-ea"/>
                </a:rPr>
                <a:t>市场占有率低</a:t>
              </a:r>
              <a:endParaRPr lang="zh-CN" altLang="en-US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Open Sans" panose="020B0606030504020204" pitchFamily="34" charset="0"/>
                <a:sym typeface="+mn-ea"/>
              </a:endParaRPr>
            </a:p>
          </p:txBody>
        </p:sp>
        <p:sp>
          <p:nvSpPr>
            <p:cNvPr id="36" name="任意多边形: 形状 35"/>
            <p:cNvSpPr/>
            <p:nvPr/>
          </p:nvSpPr>
          <p:spPr bwMode="auto">
            <a:xfrm>
              <a:off x="4713428" y="4566343"/>
              <a:ext cx="487208" cy="411726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rgbClr val="4D8689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</a:endParaRPr>
            </a:p>
          </p:txBody>
        </p:sp>
      </p:grpSp>
      <p:grpSp>
        <p:nvGrpSpPr>
          <p:cNvPr id="39" name="PA_库_组合 38"/>
          <p:cNvGrpSpPr/>
          <p:nvPr>
            <p:custDataLst>
              <p:tags r:id="rId3"/>
            </p:custDataLst>
          </p:nvPr>
        </p:nvGrpSpPr>
        <p:grpSpPr>
          <a:xfrm>
            <a:off x="5629993" y="1826714"/>
            <a:ext cx="2575417" cy="3802743"/>
            <a:chOff x="5629993" y="1527629"/>
            <a:chExt cx="2575417" cy="3802743"/>
          </a:xfrm>
        </p:grpSpPr>
        <p:sp>
          <p:nvSpPr>
            <p:cNvPr id="18" name="矩形: 圆角 4"/>
            <p:cNvSpPr/>
            <p:nvPr/>
          </p:nvSpPr>
          <p:spPr>
            <a:xfrm>
              <a:off x="6231468" y="1527629"/>
              <a:ext cx="1973942" cy="3802743"/>
            </a:xfrm>
            <a:prstGeom prst="roundRect">
              <a:avLst>
                <a:gd name="adj" fmla="val 12255"/>
              </a:avLst>
            </a:prstGeom>
            <a:solidFill>
              <a:schemeClr val="bg1">
                <a:lumMod val="9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1080000" anchor="t" anchorCtr="1">
              <a:normAutofit/>
            </a:bodyPr>
            <a:lstStyle/>
            <a:p>
              <a:pPr marL="0" marR="0" lvl="0" indent="0" algn="ctr" defTabSz="914400" rtl="0" fontAlgn="auto">
                <a:lnSpc>
                  <a:spcPts val="2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方正黑体简体" panose="02010601030101010101" pitchFamily="2" charset="-122"/>
                  <a:sym typeface="方正黑体简体" panose="02010601030101010101" pitchFamily="2" charset="-122"/>
                </a:rPr>
                <a:t>请在此处添加具体内容，文字尽量言简意赅，注意板面美观度。</a:t>
              </a:r>
              <a:b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方正黑体简体" panose="02010601030101010101" pitchFamily="2" charset="-122"/>
                  <a:ea typeface="方正黑体简体" panose="02010601030101010101" pitchFamily="2" charset="-122"/>
                  <a:cs typeface="方正黑体简体" panose="02010601030101010101" pitchFamily="2" charset="-122"/>
                </a:rPr>
              </a:b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6383512" y="1963313"/>
              <a:ext cx="244852" cy="24485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6383512" y="4687935"/>
              <a:ext cx="244852" cy="24485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7832184" y="1963313"/>
              <a:ext cx="244852" cy="24485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7832184" y="4687935"/>
              <a:ext cx="244852" cy="24485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</a:endParaRPr>
            </a:p>
          </p:txBody>
        </p:sp>
        <p:sp>
          <p:nvSpPr>
            <p:cNvPr id="25" name="矩形: 圆角 21"/>
            <p:cNvSpPr/>
            <p:nvPr/>
          </p:nvSpPr>
          <p:spPr>
            <a:xfrm>
              <a:off x="5629993" y="2044591"/>
              <a:ext cx="874207" cy="7630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</a:endParaRPr>
            </a:p>
          </p:txBody>
        </p:sp>
        <p:sp>
          <p:nvSpPr>
            <p:cNvPr id="28" name="矩形: 圆角 22"/>
            <p:cNvSpPr/>
            <p:nvPr/>
          </p:nvSpPr>
          <p:spPr>
            <a:xfrm>
              <a:off x="5629993" y="4772206"/>
              <a:ext cx="874207" cy="7630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6237386" y="3740544"/>
              <a:ext cx="1968024" cy="603504"/>
            </a:xfrm>
            <a:prstGeom prst="rect">
              <a:avLst/>
            </a:prstGeom>
            <a:solidFill>
              <a:srgbClr val="F35E40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方正黑体简体" panose="02010601030101010101" pitchFamily="2" charset="-122"/>
                  <a:ea typeface="方正黑体简体" panose="02010601030101010101" pitchFamily="2" charset="-122"/>
                  <a:cs typeface="+mn-lt"/>
                </a:rPr>
                <a:t>3</a:t>
              </a:r>
              <a:endPara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6319896" y="2288652"/>
              <a:ext cx="1797085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b="1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方正黑体简体" panose="02010601030101010101" pitchFamily="2" charset="-122"/>
                  <a:ea typeface="方正黑体简体" panose="02010601030101010101" pitchFamily="2" charset="-122"/>
                  <a:cs typeface="Open Sans" panose="020B0606030504020204" pitchFamily="34" charset="0"/>
                  <a:sym typeface="+mn-ea"/>
                </a:rPr>
                <a:t>整体规模较小</a:t>
              </a:r>
              <a:endParaRPr lang="zh-CN" altLang="en-US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Open Sans" panose="020B0606030504020204" pitchFamily="34" charset="0"/>
                <a:sym typeface="+mn-ea"/>
              </a:endParaRPr>
            </a:p>
          </p:txBody>
        </p:sp>
        <p:sp>
          <p:nvSpPr>
            <p:cNvPr id="37" name="任意多边形: 形状 36"/>
            <p:cNvSpPr/>
            <p:nvPr/>
          </p:nvSpPr>
          <p:spPr bwMode="auto">
            <a:xfrm>
              <a:off x="6947236" y="4576817"/>
              <a:ext cx="542404" cy="458370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rgbClr val="F35E40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</a:endParaRPr>
            </a:p>
          </p:txBody>
        </p:sp>
      </p:grpSp>
      <p:grpSp>
        <p:nvGrpSpPr>
          <p:cNvPr id="40" name="PA_库_组合 39"/>
          <p:cNvGrpSpPr/>
          <p:nvPr>
            <p:custDataLst>
              <p:tags r:id="rId4"/>
            </p:custDataLst>
          </p:nvPr>
        </p:nvGrpSpPr>
        <p:grpSpPr>
          <a:xfrm>
            <a:off x="7930403" y="1826714"/>
            <a:ext cx="2561307" cy="3802743"/>
            <a:chOff x="7930403" y="1527629"/>
            <a:chExt cx="2561307" cy="3802743"/>
          </a:xfrm>
        </p:grpSpPr>
        <p:sp>
          <p:nvSpPr>
            <p:cNvPr id="33" name="矩形: 圆角 5"/>
            <p:cNvSpPr/>
            <p:nvPr/>
          </p:nvSpPr>
          <p:spPr>
            <a:xfrm>
              <a:off x="8517768" y="1527629"/>
              <a:ext cx="1973942" cy="3802743"/>
            </a:xfrm>
            <a:prstGeom prst="roundRect">
              <a:avLst>
                <a:gd name="adj" fmla="val 12255"/>
              </a:avLst>
            </a:prstGeom>
            <a:solidFill>
              <a:schemeClr val="bg1">
                <a:lumMod val="9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1080000" anchor="t" anchorCtr="1">
              <a:normAutofit/>
            </a:bodyPr>
            <a:lstStyle/>
            <a:p>
              <a:pPr marL="0" marR="0" lvl="0" indent="0" algn="ctr" defTabSz="914400" rtl="0" fontAlgn="auto">
                <a:lnSpc>
                  <a:spcPts val="2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方正黑体简体" panose="02010601030101010101" pitchFamily="2" charset="-122"/>
                  <a:sym typeface="方正黑体简体" panose="02010601030101010101" pitchFamily="2" charset="-122"/>
                </a:rPr>
                <a:t>请在此处添加具体内容，文字尽量言简意赅，注意板面美观度。</a:t>
              </a:r>
              <a:b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方正黑体简体" panose="02010601030101010101" pitchFamily="2" charset="-122"/>
                  <a:ea typeface="方正黑体简体" panose="02010601030101010101" pitchFamily="2" charset="-122"/>
                  <a:cs typeface="方正黑体简体" panose="02010601030101010101" pitchFamily="2" charset="-122"/>
                </a:rPr>
              </a:b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8657977" y="1963313"/>
              <a:ext cx="244852" cy="24485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8657977" y="4687935"/>
              <a:ext cx="244852" cy="24485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</a:endParaRPr>
            </a:p>
          </p:txBody>
        </p:sp>
        <p:sp>
          <p:nvSpPr>
            <p:cNvPr id="42" name="矩形: 圆角 23"/>
            <p:cNvSpPr/>
            <p:nvPr/>
          </p:nvSpPr>
          <p:spPr>
            <a:xfrm>
              <a:off x="7930403" y="2044591"/>
              <a:ext cx="874207" cy="7630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</a:endParaRPr>
            </a:p>
          </p:txBody>
        </p:sp>
        <p:sp>
          <p:nvSpPr>
            <p:cNvPr id="43" name="矩形: 圆角 24"/>
            <p:cNvSpPr/>
            <p:nvPr/>
          </p:nvSpPr>
          <p:spPr>
            <a:xfrm>
              <a:off x="7930403" y="4772206"/>
              <a:ext cx="874207" cy="7630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8517768" y="3740544"/>
              <a:ext cx="1968024" cy="603504"/>
            </a:xfrm>
            <a:prstGeom prst="rect">
              <a:avLst/>
            </a:prstGeom>
            <a:solidFill>
              <a:srgbClr val="4D8689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方正黑体简体" panose="02010601030101010101" pitchFamily="2" charset="-122"/>
                  <a:ea typeface="方正黑体简体" panose="02010601030101010101" pitchFamily="2" charset="-122"/>
                  <a:cs typeface="+mn-lt"/>
                </a:rPr>
                <a:t>4</a:t>
              </a:r>
              <a:endPara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8603237" y="2288652"/>
              <a:ext cx="1797085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b="1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方正黑体简体" panose="02010601030101010101" pitchFamily="2" charset="-122"/>
                  <a:ea typeface="方正黑体简体" panose="02010601030101010101" pitchFamily="2" charset="-122"/>
                  <a:cs typeface="Open Sans" panose="020B0606030504020204" pitchFamily="34" charset="0"/>
                  <a:sym typeface="+mn-ea"/>
                </a:rPr>
                <a:t>市场认知度低</a:t>
              </a:r>
              <a:endParaRPr lang="zh-CN" altLang="en-US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Open Sans" panose="020B0606030504020204" pitchFamily="34" charset="0"/>
                <a:sym typeface="+mn-ea"/>
              </a:endParaRPr>
            </a:p>
          </p:txBody>
        </p:sp>
        <p:sp>
          <p:nvSpPr>
            <p:cNvPr id="46" name="任意多边形: 形状 34"/>
            <p:cNvSpPr>
              <a:spLocks noChangeAspect="1"/>
            </p:cNvSpPr>
            <p:nvPr/>
          </p:nvSpPr>
          <p:spPr bwMode="auto">
            <a:xfrm>
              <a:off x="9231503" y="4554700"/>
              <a:ext cx="540552" cy="456805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rgbClr val="4D8689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4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4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20"/>
                            </p:stCondLst>
                            <p:childTnLst>
                              <p:par>
                                <p:cTn id="29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20"/>
                            </p:stCondLst>
                            <p:childTnLst>
                              <p:par>
                                <p:cTn id="36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20"/>
                            </p:stCondLst>
                            <p:childTnLst>
                              <p:par>
                                <p:cTn id="43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220"/>
                            </p:stCondLst>
                            <p:childTnLst>
                              <p:par>
                                <p:cTn id="50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5" grpId="0" bldLvl="0" animBg="1"/>
      <p:bldP spid="21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/>
        </p:nvSpPr>
        <p:spPr>
          <a:xfrm rot="9540000">
            <a:off x="11406828" y="6134038"/>
            <a:ext cx="575692" cy="575692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 rot="9540000">
            <a:off x="10739355" y="5755671"/>
            <a:ext cx="256854" cy="256854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21" name="文本框 5"/>
          <p:cNvSpPr txBox="1"/>
          <p:nvPr/>
        </p:nvSpPr>
        <p:spPr>
          <a:xfrm>
            <a:off x="524510" y="398780"/>
            <a:ext cx="28340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我们的优势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59122" y="643554"/>
            <a:ext cx="2408102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Our advantage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" name="Oval 65"/>
          <p:cNvSpPr>
            <a:spLocks noChangeArrowheads="1"/>
          </p:cNvSpPr>
          <p:nvPr/>
        </p:nvSpPr>
        <p:spPr bwMode="auto">
          <a:xfrm rot="10800000" flipV="1">
            <a:off x="1261278" y="2831084"/>
            <a:ext cx="1939121" cy="184355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lIns="134337" tIns="67170" rIns="134337" bIns="67170" anchor="ctr"/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705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Oval 65"/>
          <p:cNvSpPr>
            <a:spLocks noChangeArrowheads="1"/>
          </p:cNvSpPr>
          <p:nvPr/>
        </p:nvSpPr>
        <p:spPr bwMode="auto">
          <a:xfrm rot="10800000" flipV="1">
            <a:off x="1302761" y="6037970"/>
            <a:ext cx="1939120" cy="184355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lIns="134337" tIns="67170" rIns="134337" bIns="67170" anchor="ctr"/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705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Oval 65"/>
          <p:cNvSpPr>
            <a:spLocks noChangeArrowheads="1"/>
          </p:cNvSpPr>
          <p:nvPr/>
        </p:nvSpPr>
        <p:spPr bwMode="auto">
          <a:xfrm rot="10800000" flipV="1">
            <a:off x="8915143" y="4408661"/>
            <a:ext cx="1939121" cy="184355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lIns="134337" tIns="67170" rIns="134337" bIns="67170" anchor="ctr"/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705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615774" y="1489616"/>
            <a:ext cx="1253451" cy="1334439"/>
            <a:chOff x="611306" y="1203674"/>
            <a:chExt cx="1328332" cy="1414234"/>
          </a:xfrm>
          <a:solidFill>
            <a:srgbClr val="E19520"/>
          </a:solidFill>
        </p:grpSpPr>
        <p:sp>
          <p:nvSpPr>
            <p:cNvPr id="25" name="菱形 24"/>
            <p:cNvSpPr/>
            <p:nvPr/>
          </p:nvSpPr>
          <p:spPr>
            <a:xfrm>
              <a:off x="723313" y="1289437"/>
              <a:ext cx="1104318" cy="1328471"/>
            </a:xfrm>
            <a:prstGeom prst="diamond">
              <a:avLst/>
            </a:prstGeom>
            <a:grpFill/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65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Unicode MS" panose="020B0604020202020204" charset="-122"/>
                <a:ea typeface="Arial Unicode MS" panose="020B0604020202020204" charset="-122"/>
                <a:cs typeface="Arial Unicode MS" panose="020B0604020202020204" charset="-122"/>
              </a:endParaRPr>
            </a:p>
          </p:txBody>
        </p:sp>
        <p:sp>
          <p:nvSpPr>
            <p:cNvPr id="26" name="菱形 25"/>
            <p:cNvSpPr/>
            <p:nvPr/>
          </p:nvSpPr>
          <p:spPr>
            <a:xfrm>
              <a:off x="611306" y="1203674"/>
              <a:ext cx="1328332" cy="1326722"/>
            </a:xfrm>
            <a:prstGeom prst="diamond">
              <a:avLst/>
            </a:prstGeom>
            <a:solidFill>
              <a:srgbClr val="F35E40"/>
            </a:solidFill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265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Elephant" panose="02020904090505020303" pitchFamily="18" charset="0"/>
                  <a:ea typeface="Arial Unicode MS" panose="020B0604020202020204" charset="-122"/>
                  <a:cs typeface="Arial Unicode MS" panose="020B0604020202020204" charset="-122"/>
                </a:rPr>
                <a:t>A</a:t>
              </a:r>
              <a:endParaRPr kumimoji="0" lang="zh-CN" altLang="en-US" sz="426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lephant" panose="02020904090505020303" pitchFamily="18" charset="0"/>
                <a:ea typeface="Arial Unicode MS" panose="020B0604020202020204" charset="-122"/>
                <a:cs typeface="Arial Unicode MS" panose="020B060402020202020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645598" y="4681333"/>
            <a:ext cx="1253451" cy="1354259"/>
            <a:chOff x="1951890" y="2794690"/>
            <a:chExt cx="1328332" cy="1435240"/>
          </a:xfrm>
          <a:solidFill>
            <a:srgbClr val="E19520"/>
          </a:solidFill>
        </p:grpSpPr>
        <p:sp>
          <p:nvSpPr>
            <p:cNvPr id="28" name="菱形 27"/>
            <p:cNvSpPr/>
            <p:nvPr/>
          </p:nvSpPr>
          <p:spPr>
            <a:xfrm>
              <a:off x="2063897" y="2901458"/>
              <a:ext cx="1104318" cy="1328472"/>
            </a:xfrm>
            <a:prstGeom prst="diamond">
              <a:avLst/>
            </a:prstGeom>
            <a:grpFill/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65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Unicode MS" panose="020B0604020202020204" charset="-122"/>
                <a:ea typeface="Arial Unicode MS" panose="020B0604020202020204" charset="-122"/>
                <a:cs typeface="Arial Unicode MS" panose="020B0604020202020204" charset="-122"/>
              </a:endParaRPr>
            </a:p>
          </p:txBody>
        </p:sp>
        <p:sp>
          <p:nvSpPr>
            <p:cNvPr id="29" name="菱形 28"/>
            <p:cNvSpPr/>
            <p:nvPr/>
          </p:nvSpPr>
          <p:spPr>
            <a:xfrm>
              <a:off x="1951890" y="2794690"/>
              <a:ext cx="1328332" cy="1328471"/>
            </a:xfrm>
            <a:prstGeom prst="diamond">
              <a:avLst/>
            </a:prstGeom>
            <a:solidFill>
              <a:srgbClr val="F35E40"/>
            </a:solidFill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265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Elephant" panose="02020904090505020303" pitchFamily="18" charset="0"/>
                  <a:ea typeface="Arial Unicode MS" panose="020B0604020202020204" charset="-122"/>
                  <a:cs typeface="Arial Unicode MS" panose="020B0604020202020204" charset="-122"/>
                </a:rPr>
                <a:t>C</a:t>
              </a:r>
              <a:endParaRPr kumimoji="0" lang="zh-CN" altLang="en-US" sz="426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lephant" panose="02020904090505020303" pitchFamily="18" charset="0"/>
                <a:ea typeface="Arial Unicode MS" panose="020B0604020202020204" charset="-122"/>
                <a:cs typeface="Arial Unicode MS" panose="020B060402020202020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9257973" y="3085474"/>
            <a:ext cx="1253454" cy="1334439"/>
            <a:chOff x="4056282" y="1203598"/>
            <a:chExt cx="1328333" cy="1414234"/>
          </a:xfrm>
          <a:solidFill>
            <a:srgbClr val="4D8689"/>
          </a:solidFill>
        </p:grpSpPr>
        <p:sp>
          <p:nvSpPr>
            <p:cNvPr id="31" name="菱形 30"/>
            <p:cNvSpPr/>
            <p:nvPr/>
          </p:nvSpPr>
          <p:spPr>
            <a:xfrm>
              <a:off x="4168289" y="1289361"/>
              <a:ext cx="1104319" cy="1328471"/>
            </a:xfrm>
            <a:prstGeom prst="diamond">
              <a:avLst/>
            </a:prstGeom>
            <a:grpFill/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65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Unicode MS" panose="020B0604020202020204" charset="-122"/>
                <a:ea typeface="Arial Unicode MS" panose="020B0604020202020204" charset="-122"/>
                <a:cs typeface="Arial Unicode MS" panose="020B0604020202020204" charset="-122"/>
              </a:endParaRPr>
            </a:p>
          </p:txBody>
        </p:sp>
        <p:sp>
          <p:nvSpPr>
            <p:cNvPr id="32" name="菱形 31"/>
            <p:cNvSpPr/>
            <p:nvPr/>
          </p:nvSpPr>
          <p:spPr>
            <a:xfrm>
              <a:off x="4056282" y="1203598"/>
              <a:ext cx="1328333" cy="1326722"/>
            </a:xfrm>
            <a:prstGeom prst="diamond">
              <a:avLst/>
            </a:prstGeom>
            <a:grpFill/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265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Elephant" panose="02020904090505020303" pitchFamily="18" charset="0"/>
                  <a:ea typeface="Arial Unicode MS" panose="020B0604020202020204" charset="-122"/>
                  <a:cs typeface="Arial Unicode MS" panose="020B0604020202020204" charset="-122"/>
                </a:rPr>
                <a:t>B</a:t>
              </a:r>
              <a:endParaRPr kumimoji="0" lang="zh-CN" altLang="en-US" sz="426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lephant" panose="02020904090505020303" pitchFamily="18" charset="0"/>
                <a:ea typeface="Arial Unicode MS" panose="020B0604020202020204" charset="-122"/>
                <a:cs typeface="Arial Unicode MS" panose="020B0604020202020204" charset="-122"/>
              </a:endParaRPr>
            </a:p>
          </p:txBody>
        </p:sp>
      </p:grpSp>
      <p:sp>
        <p:nvSpPr>
          <p:cNvPr id="33" name="文本框 17"/>
          <p:cNvSpPr txBox="1"/>
          <p:nvPr/>
        </p:nvSpPr>
        <p:spPr>
          <a:xfrm>
            <a:off x="2936983" y="1624241"/>
            <a:ext cx="5940221" cy="1748790"/>
          </a:xfrm>
          <a:prstGeom prst="rect">
            <a:avLst/>
          </a:prstGeom>
          <a:noFill/>
        </p:spPr>
        <p:txBody>
          <a:bodyPr wrap="square" lIns="134337" tIns="67170" rIns="134337" bIns="67170">
            <a:spAutoFit/>
          </a:bodyPr>
          <a:lstStyle/>
          <a:p>
            <a:pPr marL="0" marR="0" lvl="0" indent="0" algn="l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dirty="0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强大的执行力</a:t>
            </a:r>
            <a:endParaRPr lang="zh-CN" altLang="en-US" sz="1600" dirty="0">
              <a:solidFill>
                <a:schemeClr val="tx1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  <a:p>
            <a:pPr marL="0" marR="0" lvl="0" indent="0" algn="l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sym typeface="方正黑体简体" panose="02010601030101010101" pitchFamily="2" charset="-122"/>
            </a:endParaRPr>
          </a:p>
          <a:p>
            <a:pPr marL="0" marR="0" lvl="0" indent="0" algn="l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sym typeface="方正黑体简体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sym typeface="方正黑体简体" panose="02010601030101010101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+mn-cs"/>
            </a:endParaRPr>
          </a:p>
        </p:txBody>
      </p:sp>
      <p:sp>
        <p:nvSpPr>
          <p:cNvPr id="34" name="文本框 22"/>
          <p:cNvSpPr txBox="1"/>
          <p:nvPr/>
        </p:nvSpPr>
        <p:spPr>
          <a:xfrm>
            <a:off x="3077624" y="4967291"/>
            <a:ext cx="5658951" cy="1671955"/>
          </a:xfrm>
          <a:prstGeom prst="rect">
            <a:avLst/>
          </a:prstGeom>
          <a:noFill/>
        </p:spPr>
        <p:txBody>
          <a:bodyPr wrap="square" lIns="134337" tIns="67170" rIns="134337" bIns="67170">
            <a:spAutoFit/>
          </a:bodyPr>
          <a:lstStyle/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600" dirty="0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项目的深刻理解</a:t>
            </a:r>
            <a:endParaRPr lang="zh-CN" altLang="en-US" sz="1600" dirty="0">
              <a:solidFill>
                <a:schemeClr val="tx1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sym typeface="方正黑体简体" panose="02010601030101010101" pitchFamily="2" charset="-122"/>
            </a:endParaRPr>
          </a:p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sym typeface="方正黑体简体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sym typeface="方正黑体简体" panose="02010601030101010101" pitchFamily="2" charset="-122"/>
            </a:endParaRPr>
          </a:p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sym typeface="+mn-ea"/>
            </a:endParaRPr>
          </a:p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sym typeface="+mn-ea"/>
            </a:endParaRPr>
          </a:p>
        </p:txBody>
      </p:sp>
      <p:sp>
        <p:nvSpPr>
          <p:cNvPr id="35" name="文本框 23"/>
          <p:cNvSpPr txBox="1"/>
          <p:nvPr/>
        </p:nvSpPr>
        <p:spPr>
          <a:xfrm>
            <a:off x="2945614" y="3318944"/>
            <a:ext cx="5922956" cy="1671955"/>
          </a:xfrm>
          <a:prstGeom prst="rect">
            <a:avLst/>
          </a:prstGeom>
          <a:noFill/>
        </p:spPr>
        <p:txBody>
          <a:bodyPr wrap="square" lIns="134337" tIns="67170" rIns="134337" bIns="67170">
            <a:spAutoFit/>
          </a:bodyPr>
          <a:lstStyle/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600" dirty="0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精准的营销能力</a:t>
            </a:r>
            <a:endParaRPr lang="zh-CN" altLang="en-US" sz="1600" dirty="0">
              <a:solidFill>
                <a:schemeClr val="tx1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sym typeface="方正黑体简体" panose="02010601030101010101" pitchFamily="2" charset="-122"/>
            </a:endParaRPr>
          </a:p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sym typeface="方正黑体简体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sym typeface="方正黑体简体" panose="02010601030101010101" pitchFamily="2" charset="-122"/>
            </a:endParaRPr>
          </a:p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sym typeface="+mn-ea"/>
            </a:endParaRPr>
          </a:p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4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59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4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4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94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94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44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940"/>
                            </p:stCondLst>
                            <p:childTnLst>
                              <p:par>
                                <p:cTn id="5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94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44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940"/>
                            </p:stCondLst>
                            <p:childTnLst>
                              <p:par>
                                <p:cTn id="6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94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5" grpId="0" bldLvl="0" animBg="1"/>
      <p:bldP spid="21" grpId="0"/>
      <p:bldP spid="22" grpId="0"/>
      <p:bldP spid="2" grpId="0" bldLvl="0" animBg="1"/>
      <p:bldP spid="3" grpId="0" bldLvl="0" animBg="1"/>
      <p:bldP spid="23" grpId="0" bldLvl="0" animBg="1"/>
      <p:bldP spid="33" grpId="0"/>
      <p:bldP spid="34" grpId="0"/>
      <p:bldP spid="3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229097" y="2182445"/>
            <a:ext cx="3733800" cy="19380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zh-CN" sz="1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03</a:t>
            </a:r>
            <a:endParaRPr lang="en-US" altLang="zh-CN" sz="12000" b="1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409947" y="3857729"/>
            <a:ext cx="5372101" cy="64516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>
              <a:spcBef>
                <a:spcPct val="0"/>
              </a:spcBef>
            </a:pPr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产品与运营</a:t>
            </a:r>
            <a:endParaRPr lang="zh-CN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>
            <a:off x="3081020" y="827405"/>
            <a:ext cx="6029960" cy="4951730"/>
          </a:xfrm>
          <a:prstGeom prst="triangle">
            <a:avLst/>
          </a:prstGeom>
          <a:noFill/>
          <a:ln w="76200">
            <a:solidFill>
              <a:srgbClr val="5B727D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0975254" y="-240722"/>
            <a:ext cx="1497960" cy="1497960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9412928" y="1257238"/>
            <a:ext cx="575692" cy="575692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718400" y="1982501"/>
            <a:ext cx="256854" cy="256854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-45472" y="3996944"/>
            <a:ext cx="1333500" cy="1333500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808634" y="3996813"/>
            <a:ext cx="366960" cy="366960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2106618" y="601283"/>
            <a:ext cx="575692" cy="575692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412090" y="1326546"/>
            <a:ext cx="256854" cy="256854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0184552" y="5078611"/>
            <a:ext cx="2807161" cy="2807161"/>
          </a:xfrm>
          <a:prstGeom prst="ellipse">
            <a:avLst/>
          </a:prstGeom>
          <a:blipFill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4" name="TextBox 99"/>
          <p:cNvSpPr txBox="1"/>
          <p:nvPr/>
        </p:nvSpPr>
        <p:spPr>
          <a:xfrm>
            <a:off x="3820368" y="4710889"/>
            <a:ext cx="165582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zh-CN" sz="1400" dirty="0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产品概述</a:t>
            </a:r>
            <a:endParaRPr lang="zh-CN" altLang="zh-CN" sz="1400" dirty="0"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5" name="TextBox 15"/>
          <p:cNvSpPr txBox="1"/>
          <p:nvPr/>
        </p:nvSpPr>
        <p:spPr>
          <a:xfrm>
            <a:off x="7053788" y="4711328"/>
            <a:ext cx="165582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zh-CN" sz="1400" dirty="0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产品形式</a:t>
            </a:r>
            <a:endParaRPr lang="zh-CN" altLang="zh-CN" sz="1400" dirty="0"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6" name="TextBox 16"/>
          <p:cNvSpPr txBox="1"/>
          <p:nvPr/>
        </p:nvSpPr>
        <p:spPr>
          <a:xfrm>
            <a:off x="3820368" y="5023684"/>
            <a:ext cx="209397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zh-CN" sz="1400" dirty="0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利润来源分析</a:t>
            </a:r>
            <a:endParaRPr lang="zh-CN" altLang="zh-CN" sz="1400" dirty="0"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7" name="TextBox 17"/>
          <p:cNvSpPr txBox="1"/>
          <p:nvPr/>
        </p:nvSpPr>
        <p:spPr>
          <a:xfrm>
            <a:off x="7053788" y="5078733"/>
            <a:ext cx="165582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zh-CN" sz="1400" dirty="0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产品功能</a:t>
            </a:r>
            <a:endParaRPr lang="zh-CN" altLang="zh-CN" sz="1400" dirty="0"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8" name="TextBox 18"/>
          <p:cNvSpPr txBox="1"/>
          <p:nvPr/>
        </p:nvSpPr>
        <p:spPr>
          <a:xfrm>
            <a:off x="5293360" y="4711065"/>
            <a:ext cx="188277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zh-CN" sz="1400" dirty="0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线下推广方案</a:t>
            </a:r>
            <a:endParaRPr lang="zh-CN" altLang="zh-CN" sz="1400" dirty="0"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9" name="TextBox 19"/>
          <p:cNvSpPr txBox="1"/>
          <p:nvPr/>
        </p:nvSpPr>
        <p:spPr>
          <a:xfrm>
            <a:off x="5579318" y="5023748"/>
            <a:ext cx="189585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zh-CN" sz="1400" dirty="0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执行方式</a:t>
            </a:r>
            <a:endParaRPr lang="zh-CN" altLang="zh-CN" sz="1400" dirty="0"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30" name="TextBox 20"/>
          <p:cNvSpPr txBox="1"/>
          <p:nvPr/>
        </p:nvSpPr>
        <p:spPr>
          <a:xfrm>
            <a:off x="3820368" y="5330389"/>
            <a:ext cx="2388519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zh-CN" sz="1400" dirty="0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网络营销方案</a:t>
            </a:r>
            <a:endParaRPr lang="zh-CN" altLang="zh-CN" sz="1400" dirty="0"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9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4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9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4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9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4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9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4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900"/>
                            </p:stCondLst>
                            <p:childTnLst>
                              <p:par>
                                <p:cTn id="5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5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224"/>
                            </p:stCondLst>
                            <p:childTnLst>
                              <p:par>
                                <p:cTn id="6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25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50"/>
                            </p:stCondLst>
                            <p:childTnLst>
                              <p:par>
                                <p:cTn id="7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25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925"/>
                            </p:stCondLst>
                            <p:childTnLst>
                              <p:par>
                                <p:cTn id="8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25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250"/>
                            </p:stCondLst>
                            <p:childTnLst>
                              <p:par>
                                <p:cTn id="8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25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625"/>
                            </p:stCondLst>
                            <p:childTnLst>
                              <p:par>
                                <p:cTn id="9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25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950"/>
                            </p:stCondLst>
                            <p:childTnLst>
                              <p:par>
                                <p:cTn id="10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25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2" grpId="0" bldLvl="0" animBg="1"/>
      <p:bldP spid="13" grpId="0" bldLvl="0" animBg="1"/>
      <p:bldP spid="3" grpId="0" bldLvl="0" animBg="1"/>
      <p:bldP spid="12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8" grpId="0" bldLvl="0" animBg="1"/>
      <p:bldP spid="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/>
        </p:nvSpPr>
        <p:spPr>
          <a:xfrm rot="9540000">
            <a:off x="11406828" y="6134038"/>
            <a:ext cx="575692" cy="575692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 rot="9540000">
            <a:off x="10739355" y="5755671"/>
            <a:ext cx="256854" cy="256854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21" name="文本框 5"/>
          <p:cNvSpPr txBox="1"/>
          <p:nvPr/>
        </p:nvSpPr>
        <p:spPr>
          <a:xfrm>
            <a:off x="524510" y="398780"/>
            <a:ext cx="30213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产品形式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655897" y="643554"/>
            <a:ext cx="2408102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Product form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205354" y="2124900"/>
            <a:ext cx="1592226" cy="2277986"/>
            <a:chOff x="1083229" y="2454948"/>
            <a:chExt cx="1924051" cy="2752725"/>
          </a:xfrm>
          <a:solidFill>
            <a:srgbClr val="F35E40"/>
          </a:solidFill>
        </p:grpSpPr>
        <p:sp>
          <p:nvSpPr>
            <p:cNvPr id="12" name="Freeform 11"/>
            <p:cNvSpPr/>
            <p:nvPr/>
          </p:nvSpPr>
          <p:spPr bwMode="auto">
            <a:xfrm>
              <a:off x="1521379" y="2454948"/>
              <a:ext cx="1052513" cy="384175"/>
            </a:xfrm>
            <a:custGeom>
              <a:avLst/>
              <a:gdLst>
                <a:gd name="T0" fmla="*/ 88 w 663"/>
                <a:gd name="T1" fmla="*/ 242 h 242"/>
                <a:gd name="T2" fmla="*/ 575 w 663"/>
                <a:gd name="T3" fmla="*/ 242 h 242"/>
                <a:gd name="T4" fmla="*/ 663 w 663"/>
                <a:gd name="T5" fmla="*/ 0 h 242"/>
                <a:gd name="T6" fmla="*/ 0 w 663"/>
                <a:gd name="T7" fmla="*/ 0 h 242"/>
                <a:gd name="T8" fmla="*/ 88 w 663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242">
                  <a:moveTo>
                    <a:pt x="88" y="242"/>
                  </a:moveTo>
                  <a:lnTo>
                    <a:pt x="575" y="242"/>
                  </a:lnTo>
                  <a:lnTo>
                    <a:pt x="663" y="0"/>
                  </a:lnTo>
                  <a:lnTo>
                    <a:pt x="0" y="0"/>
                  </a:lnTo>
                  <a:lnTo>
                    <a:pt x="88" y="24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  <p:sp>
          <p:nvSpPr>
            <p:cNvPr id="13" name="Freeform 12"/>
            <p:cNvSpPr/>
            <p:nvPr/>
          </p:nvSpPr>
          <p:spPr bwMode="auto">
            <a:xfrm>
              <a:off x="1083229" y="2454948"/>
              <a:ext cx="879475" cy="1525588"/>
            </a:xfrm>
            <a:custGeom>
              <a:avLst/>
              <a:gdLst>
                <a:gd name="T0" fmla="*/ 0 w 233"/>
                <a:gd name="T1" fmla="*/ 102 h 405"/>
                <a:gd name="T2" fmla="*/ 131 w 233"/>
                <a:gd name="T3" fmla="*/ 405 h 405"/>
                <a:gd name="T4" fmla="*/ 233 w 233"/>
                <a:gd name="T5" fmla="*/ 360 h 405"/>
                <a:gd name="T6" fmla="*/ 139 w 233"/>
                <a:gd name="T7" fmla="*/ 102 h 405"/>
                <a:gd name="T8" fmla="*/ 102 w 233"/>
                <a:gd name="T9" fmla="*/ 0 h 405"/>
                <a:gd name="T10" fmla="*/ 0 w 233"/>
                <a:gd name="T11" fmla="*/ 10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405">
                  <a:moveTo>
                    <a:pt x="0" y="102"/>
                  </a:moveTo>
                  <a:cubicBezTo>
                    <a:pt x="131" y="405"/>
                    <a:pt x="131" y="405"/>
                    <a:pt x="131" y="405"/>
                  </a:cubicBezTo>
                  <a:cubicBezTo>
                    <a:pt x="159" y="381"/>
                    <a:pt x="194" y="365"/>
                    <a:pt x="233" y="36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02" y="0"/>
                    <a:pt x="102" y="0"/>
                    <a:pt x="102" y="0"/>
                  </a:cubicBez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  <p:sp>
          <p:nvSpPr>
            <p:cNvPr id="47" name="Freeform 13"/>
            <p:cNvSpPr/>
            <p:nvPr/>
          </p:nvSpPr>
          <p:spPr bwMode="auto">
            <a:xfrm>
              <a:off x="2129392" y="2454948"/>
              <a:ext cx="877888" cy="1520825"/>
            </a:xfrm>
            <a:custGeom>
              <a:avLst/>
              <a:gdLst>
                <a:gd name="T0" fmla="*/ 131 w 233"/>
                <a:gd name="T1" fmla="*/ 0 h 404"/>
                <a:gd name="T2" fmla="*/ 94 w 233"/>
                <a:gd name="T3" fmla="*/ 102 h 404"/>
                <a:gd name="T4" fmla="*/ 0 w 233"/>
                <a:gd name="T5" fmla="*/ 360 h 404"/>
                <a:gd name="T6" fmla="*/ 103 w 233"/>
                <a:gd name="T7" fmla="*/ 404 h 404"/>
                <a:gd name="T8" fmla="*/ 233 w 233"/>
                <a:gd name="T9" fmla="*/ 102 h 404"/>
                <a:gd name="T10" fmla="*/ 131 w 233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404">
                  <a:moveTo>
                    <a:pt x="131" y="0"/>
                  </a:moveTo>
                  <a:cubicBezTo>
                    <a:pt x="94" y="102"/>
                    <a:pt x="94" y="102"/>
                    <a:pt x="94" y="102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39" y="364"/>
                    <a:pt x="74" y="380"/>
                    <a:pt x="103" y="404"/>
                  </a:cubicBezTo>
                  <a:cubicBezTo>
                    <a:pt x="233" y="102"/>
                    <a:pt x="233" y="102"/>
                    <a:pt x="233" y="102"/>
                  </a:cubicBezTo>
                  <a:lnTo>
                    <a:pt x="131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  <p:sp>
          <p:nvSpPr>
            <p:cNvPr id="48" name="任意多边形 47"/>
            <p:cNvSpPr/>
            <p:nvPr/>
          </p:nvSpPr>
          <p:spPr bwMode="auto">
            <a:xfrm>
              <a:off x="1370567" y="3851948"/>
              <a:ext cx="1358900" cy="1355725"/>
            </a:xfrm>
            <a:custGeom>
              <a:avLst/>
              <a:gdLst>
                <a:gd name="connsiteX0" fmla="*/ 637447 w 1358900"/>
                <a:gd name="connsiteY0" fmla="*/ 104775 h 1355725"/>
                <a:gd name="connsiteX1" fmla="*/ 618579 w 1358900"/>
                <a:gd name="connsiteY1" fmla="*/ 108545 h 1355725"/>
                <a:gd name="connsiteX2" fmla="*/ 297826 w 1358900"/>
                <a:gd name="connsiteY2" fmla="*/ 248047 h 1355725"/>
                <a:gd name="connsiteX3" fmla="*/ 282731 w 1358900"/>
                <a:gd name="connsiteY3" fmla="*/ 263128 h 1355725"/>
                <a:gd name="connsiteX4" fmla="*/ 267637 w 1358900"/>
                <a:gd name="connsiteY4" fmla="*/ 278210 h 1355725"/>
                <a:gd name="connsiteX5" fmla="*/ 101600 w 1358900"/>
                <a:gd name="connsiteY5" fmla="*/ 677863 h 1355725"/>
                <a:gd name="connsiteX6" fmla="*/ 678956 w 1358900"/>
                <a:gd name="connsiteY6" fmla="*/ 1250950 h 1355725"/>
                <a:gd name="connsiteX7" fmla="*/ 1252538 w 1358900"/>
                <a:gd name="connsiteY7" fmla="*/ 677863 h 1355725"/>
                <a:gd name="connsiteX8" fmla="*/ 1086501 w 1358900"/>
                <a:gd name="connsiteY8" fmla="*/ 274439 h 1355725"/>
                <a:gd name="connsiteX9" fmla="*/ 1071407 w 1358900"/>
                <a:gd name="connsiteY9" fmla="*/ 259358 h 1355725"/>
                <a:gd name="connsiteX10" fmla="*/ 1056313 w 1358900"/>
                <a:gd name="connsiteY10" fmla="*/ 248047 h 1355725"/>
                <a:gd name="connsiteX11" fmla="*/ 731786 w 1358900"/>
                <a:gd name="connsiteY11" fmla="*/ 104775 h 1355725"/>
                <a:gd name="connsiteX12" fmla="*/ 712918 w 1358900"/>
                <a:gd name="connsiteY12" fmla="*/ 104775 h 1355725"/>
                <a:gd name="connsiteX13" fmla="*/ 690277 w 1358900"/>
                <a:gd name="connsiteY13" fmla="*/ 104775 h 1355725"/>
                <a:gd name="connsiteX14" fmla="*/ 678956 w 1358900"/>
                <a:gd name="connsiteY14" fmla="*/ 104775 h 1355725"/>
                <a:gd name="connsiteX15" fmla="*/ 660088 w 1358900"/>
                <a:gd name="connsiteY15" fmla="*/ 104775 h 1355725"/>
                <a:gd name="connsiteX16" fmla="*/ 637447 w 1358900"/>
                <a:gd name="connsiteY16" fmla="*/ 104775 h 1355725"/>
                <a:gd name="connsiteX17" fmla="*/ 656802 w 1358900"/>
                <a:gd name="connsiteY17" fmla="*/ 0 h 1355725"/>
                <a:gd name="connsiteX18" fmla="*/ 679450 w 1358900"/>
                <a:gd name="connsiteY18" fmla="*/ 0 h 1355725"/>
                <a:gd name="connsiteX19" fmla="*/ 694549 w 1358900"/>
                <a:gd name="connsiteY19" fmla="*/ 0 h 1355725"/>
                <a:gd name="connsiteX20" fmla="*/ 720972 w 1358900"/>
                <a:gd name="connsiteY20" fmla="*/ 0 h 1355725"/>
                <a:gd name="connsiteX21" fmla="*/ 743620 w 1358900"/>
                <a:gd name="connsiteY21" fmla="*/ 3766 h 1355725"/>
                <a:gd name="connsiteX22" fmla="*/ 1124867 w 1358900"/>
                <a:gd name="connsiteY22" fmla="*/ 169466 h 1355725"/>
                <a:gd name="connsiteX23" fmla="*/ 1143741 w 1358900"/>
                <a:gd name="connsiteY23" fmla="*/ 184529 h 1355725"/>
                <a:gd name="connsiteX24" fmla="*/ 1162615 w 1358900"/>
                <a:gd name="connsiteY24" fmla="*/ 203359 h 1355725"/>
                <a:gd name="connsiteX25" fmla="*/ 1358900 w 1358900"/>
                <a:gd name="connsiteY25" fmla="*/ 677863 h 1355725"/>
                <a:gd name="connsiteX26" fmla="*/ 679450 w 1358900"/>
                <a:gd name="connsiteY26" fmla="*/ 1355725 h 1355725"/>
                <a:gd name="connsiteX27" fmla="*/ 0 w 1358900"/>
                <a:gd name="connsiteY27" fmla="*/ 677863 h 1355725"/>
                <a:gd name="connsiteX28" fmla="*/ 192511 w 1358900"/>
                <a:gd name="connsiteY28" fmla="*/ 207125 h 1355725"/>
                <a:gd name="connsiteX29" fmla="*/ 207610 w 1358900"/>
                <a:gd name="connsiteY29" fmla="*/ 188295 h 1355725"/>
                <a:gd name="connsiteX30" fmla="*/ 226483 w 1358900"/>
                <a:gd name="connsiteY30" fmla="*/ 173232 h 1355725"/>
                <a:gd name="connsiteX31" fmla="*/ 607730 w 1358900"/>
                <a:gd name="connsiteY31" fmla="*/ 3766 h 1355725"/>
                <a:gd name="connsiteX32" fmla="*/ 634153 w 1358900"/>
                <a:gd name="connsiteY32" fmla="*/ 3766 h 1355725"/>
                <a:gd name="connsiteX33" fmla="*/ 656802 w 1358900"/>
                <a:gd name="connsiteY33" fmla="*/ 0 h 135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358900" h="1355725">
                  <a:moveTo>
                    <a:pt x="637447" y="104775"/>
                  </a:moveTo>
                  <a:cubicBezTo>
                    <a:pt x="633673" y="104775"/>
                    <a:pt x="626126" y="104775"/>
                    <a:pt x="618579" y="108545"/>
                  </a:cubicBezTo>
                  <a:cubicBezTo>
                    <a:pt x="494051" y="119856"/>
                    <a:pt x="384618" y="172641"/>
                    <a:pt x="297826" y="248047"/>
                  </a:cubicBezTo>
                  <a:cubicBezTo>
                    <a:pt x="290278" y="255588"/>
                    <a:pt x="286505" y="259358"/>
                    <a:pt x="282731" y="263128"/>
                  </a:cubicBezTo>
                  <a:cubicBezTo>
                    <a:pt x="275184" y="266899"/>
                    <a:pt x="271411" y="274439"/>
                    <a:pt x="267637" y="278210"/>
                  </a:cubicBezTo>
                  <a:cubicBezTo>
                    <a:pt x="165751" y="380008"/>
                    <a:pt x="101600" y="523280"/>
                    <a:pt x="101600" y="677863"/>
                  </a:cubicBezTo>
                  <a:cubicBezTo>
                    <a:pt x="101600" y="994569"/>
                    <a:pt x="361976" y="1250950"/>
                    <a:pt x="678956" y="1250950"/>
                  </a:cubicBezTo>
                  <a:cubicBezTo>
                    <a:pt x="995936" y="1250950"/>
                    <a:pt x="1252538" y="994569"/>
                    <a:pt x="1252538" y="677863"/>
                  </a:cubicBezTo>
                  <a:cubicBezTo>
                    <a:pt x="1252538" y="519510"/>
                    <a:pt x="1188388" y="380008"/>
                    <a:pt x="1086501" y="274439"/>
                  </a:cubicBezTo>
                  <a:cubicBezTo>
                    <a:pt x="1082728" y="270669"/>
                    <a:pt x="1078954" y="266899"/>
                    <a:pt x="1071407" y="259358"/>
                  </a:cubicBezTo>
                  <a:cubicBezTo>
                    <a:pt x="1067633" y="255588"/>
                    <a:pt x="1060086" y="251817"/>
                    <a:pt x="1056313" y="248047"/>
                  </a:cubicBezTo>
                  <a:cubicBezTo>
                    <a:pt x="969521" y="168870"/>
                    <a:pt x="856314" y="119856"/>
                    <a:pt x="731786" y="104775"/>
                  </a:cubicBezTo>
                  <a:cubicBezTo>
                    <a:pt x="728012" y="104775"/>
                    <a:pt x="720465" y="104775"/>
                    <a:pt x="712918" y="104775"/>
                  </a:cubicBezTo>
                  <a:cubicBezTo>
                    <a:pt x="705371" y="104775"/>
                    <a:pt x="697824" y="104775"/>
                    <a:pt x="690277" y="104775"/>
                  </a:cubicBezTo>
                  <a:cubicBezTo>
                    <a:pt x="686503" y="104775"/>
                    <a:pt x="682729" y="104775"/>
                    <a:pt x="678956" y="104775"/>
                  </a:cubicBezTo>
                  <a:cubicBezTo>
                    <a:pt x="671409" y="104775"/>
                    <a:pt x="667635" y="104775"/>
                    <a:pt x="660088" y="104775"/>
                  </a:cubicBezTo>
                  <a:cubicBezTo>
                    <a:pt x="652541" y="104775"/>
                    <a:pt x="644994" y="104775"/>
                    <a:pt x="637447" y="104775"/>
                  </a:cubicBezTo>
                  <a:close/>
                  <a:moveTo>
                    <a:pt x="656802" y="0"/>
                  </a:moveTo>
                  <a:cubicBezTo>
                    <a:pt x="664351" y="0"/>
                    <a:pt x="671901" y="0"/>
                    <a:pt x="679450" y="0"/>
                  </a:cubicBezTo>
                  <a:cubicBezTo>
                    <a:pt x="683225" y="0"/>
                    <a:pt x="690774" y="0"/>
                    <a:pt x="694549" y="0"/>
                  </a:cubicBezTo>
                  <a:cubicBezTo>
                    <a:pt x="702098" y="0"/>
                    <a:pt x="709648" y="0"/>
                    <a:pt x="720972" y="0"/>
                  </a:cubicBezTo>
                  <a:cubicBezTo>
                    <a:pt x="728522" y="3766"/>
                    <a:pt x="736071" y="3766"/>
                    <a:pt x="743620" y="3766"/>
                  </a:cubicBezTo>
                  <a:cubicBezTo>
                    <a:pt x="890835" y="15064"/>
                    <a:pt x="1022950" y="75318"/>
                    <a:pt x="1124867" y="169466"/>
                  </a:cubicBezTo>
                  <a:cubicBezTo>
                    <a:pt x="1132417" y="173232"/>
                    <a:pt x="1139966" y="180763"/>
                    <a:pt x="1143741" y="184529"/>
                  </a:cubicBezTo>
                  <a:cubicBezTo>
                    <a:pt x="1151290" y="192061"/>
                    <a:pt x="1155065" y="195827"/>
                    <a:pt x="1162615" y="203359"/>
                  </a:cubicBezTo>
                  <a:cubicBezTo>
                    <a:pt x="1283406" y="323868"/>
                    <a:pt x="1358900" y="493333"/>
                    <a:pt x="1358900" y="677863"/>
                  </a:cubicBezTo>
                  <a:cubicBezTo>
                    <a:pt x="1358900" y="1054453"/>
                    <a:pt x="1053148" y="1355725"/>
                    <a:pt x="679450" y="1355725"/>
                  </a:cubicBezTo>
                  <a:cubicBezTo>
                    <a:pt x="301978" y="1355725"/>
                    <a:pt x="0" y="1054453"/>
                    <a:pt x="0" y="677863"/>
                  </a:cubicBezTo>
                  <a:cubicBezTo>
                    <a:pt x="0" y="493333"/>
                    <a:pt x="71720" y="327634"/>
                    <a:pt x="192511" y="207125"/>
                  </a:cubicBezTo>
                  <a:cubicBezTo>
                    <a:pt x="196286" y="199593"/>
                    <a:pt x="203835" y="195827"/>
                    <a:pt x="207610" y="188295"/>
                  </a:cubicBezTo>
                  <a:cubicBezTo>
                    <a:pt x="215159" y="180763"/>
                    <a:pt x="222709" y="176998"/>
                    <a:pt x="226483" y="173232"/>
                  </a:cubicBezTo>
                  <a:cubicBezTo>
                    <a:pt x="332176" y="79084"/>
                    <a:pt x="464291" y="18830"/>
                    <a:pt x="607730" y="3766"/>
                  </a:cubicBezTo>
                  <a:cubicBezTo>
                    <a:pt x="615280" y="3766"/>
                    <a:pt x="622829" y="3766"/>
                    <a:pt x="634153" y="3766"/>
                  </a:cubicBezTo>
                  <a:cubicBezTo>
                    <a:pt x="641703" y="0"/>
                    <a:pt x="649252" y="0"/>
                    <a:pt x="656802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583506" y="4110728"/>
              <a:ext cx="928258" cy="646331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方正黑体简体" panose="02010601030101010101" pitchFamily="2" charset="-122"/>
                  <a:ea typeface="方正黑体简体" panose="02010601030101010101" pitchFamily="2" charset="-122"/>
                  <a:cs typeface="+mn-lt"/>
                  <a:sym typeface="+mn-lt"/>
                </a:rPr>
                <a:t>01</a:t>
              </a:r>
              <a:endPara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3902869" y="2124900"/>
            <a:ext cx="1592226" cy="2277986"/>
            <a:chOff x="3780744" y="2454948"/>
            <a:chExt cx="1924051" cy="2752725"/>
          </a:xfrm>
          <a:solidFill>
            <a:srgbClr val="4D8689"/>
          </a:solidFill>
        </p:grpSpPr>
        <p:sp>
          <p:nvSpPr>
            <p:cNvPr id="51" name="Freeform 11"/>
            <p:cNvSpPr/>
            <p:nvPr/>
          </p:nvSpPr>
          <p:spPr bwMode="auto">
            <a:xfrm>
              <a:off x="4218894" y="2454948"/>
              <a:ext cx="1052513" cy="384175"/>
            </a:xfrm>
            <a:custGeom>
              <a:avLst/>
              <a:gdLst>
                <a:gd name="T0" fmla="*/ 88 w 663"/>
                <a:gd name="T1" fmla="*/ 242 h 242"/>
                <a:gd name="T2" fmla="*/ 575 w 663"/>
                <a:gd name="T3" fmla="*/ 242 h 242"/>
                <a:gd name="T4" fmla="*/ 663 w 663"/>
                <a:gd name="T5" fmla="*/ 0 h 242"/>
                <a:gd name="T6" fmla="*/ 0 w 663"/>
                <a:gd name="T7" fmla="*/ 0 h 242"/>
                <a:gd name="T8" fmla="*/ 88 w 663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242">
                  <a:moveTo>
                    <a:pt x="88" y="242"/>
                  </a:moveTo>
                  <a:lnTo>
                    <a:pt x="575" y="242"/>
                  </a:lnTo>
                  <a:lnTo>
                    <a:pt x="663" y="0"/>
                  </a:lnTo>
                  <a:lnTo>
                    <a:pt x="0" y="0"/>
                  </a:lnTo>
                  <a:lnTo>
                    <a:pt x="88" y="24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  <p:sp>
          <p:nvSpPr>
            <p:cNvPr id="52" name="Freeform 12"/>
            <p:cNvSpPr/>
            <p:nvPr/>
          </p:nvSpPr>
          <p:spPr bwMode="auto">
            <a:xfrm>
              <a:off x="3780744" y="2454948"/>
              <a:ext cx="879475" cy="1525588"/>
            </a:xfrm>
            <a:custGeom>
              <a:avLst/>
              <a:gdLst>
                <a:gd name="T0" fmla="*/ 0 w 233"/>
                <a:gd name="T1" fmla="*/ 102 h 405"/>
                <a:gd name="T2" fmla="*/ 131 w 233"/>
                <a:gd name="T3" fmla="*/ 405 h 405"/>
                <a:gd name="T4" fmla="*/ 233 w 233"/>
                <a:gd name="T5" fmla="*/ 360 h 405"/>
                <a:gd name="T6" fmla="*/ 139 w 233"/>
                <a:gd name="T7" fmla="*/ 102 h 405"/>
                <a:gd name="T8" fmla="*/ 102 w 233"/>
                <a:gd name="T9" fmla="*/ 0 h 405"/>
                <a:gd name="T10" fmla="*/ 0 w 233"/>
                <a:gd name="T11" fmla="*/ 10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405">
                  <a:moveTo>
                    <a:pt x="0" y="102"/>
                  </a:moveTo>
                  <a:cubicBezTo>
                    <a:pt x="131" y="405"/>
                    <a:pt x="131" y="405"/>
                    <a:pt x="131" y="405"/>
                  </a:cubicBezTo>
                  <a:cubicBezTo>
                    <a:pt x="159" y="381"/>
                    <a:pt x="194" y="365"/>
                    <a:pt x="233" y="36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02" y="0"/>
                    <a:pt x="102" y="0"/>
                    <a:pt x="102" y="0"/>
                  </a:cubicBez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  <p:sp>
          <p:nvSpPr>
            <p:cNvPr id="53" name="Freeform 13"/>
            <p:cNvSpPr/>
            <p:nvPr/>
          </p:nvSpPr>
          <p:spPr bwMode="auto">
            <a:xfrm>
              <a:off x="4826907" y="2454948"/>
              <a:ext cx="877888" cy="1520825"/>
            </a:xfrm>
            <a:custGeom>
              <a:avLst/>
              <a:gdLst>
                <a:gd name="T0" fmla="*/ 131 w 233"/>
                <a:gd name="T1" fmla="*/ 0 h 404"/>
                <a:gd name="T2" fmla="*/ 94 w 233"/>
                <a:gd name="T3" fmla="*/ 102 h 404"/>
                <a:gd name="T4" fmla="*/ 0 w 233"/>
                <a:gd name="T5" fmla="*/ 360 h 404"/>
                <a:gd name="T6" fmla="*/ 103 w 233"/>
                <a:gd name="T7" fmla="*/ 404 h 404"/>
                <a:gd name="T8" fmla="*/ 233 w 233"/>
                <a:gd name="T9" fmla="*/ 102 h 404"/>
                <a:gd name="T10" fmla="*/ 131 w 233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404">
                  <a:moveTo>
                    <a:pt x="131" y="0"/>
                  </a:moveTo>
                  <a:cubicBezTo>
                    <a:pt x="94" y="102"/>
                    <a:pt x="94" y="102"/>
                    <a:pt x="94" y="102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39" y="364"/>
                    <a:pt x="74" y="380"/>
                    <a:pt x="103" y="404"/>
                  </a:cubicBezTo>
                  <a:cubicBezTo>
                    <a:pt x="233" y="102"/>
                    <a:pt x="233" y="102"/>
                    <a:pt x="233" y="102"/>
                  </a:cubicBezTo>
                  <a:lnTo>
                    <a:pt x="131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  <p:sp>
          <p:nvSpPr>
            <p:cNvPr id="54" name="任意多边形 53"/>
            <p:cNvSpPr/>
            <p:nvPr/>
          </p:nvSpPr>
          <p:spPr bwMode="auto">
            <a:xfrm>
              <a:off x="4068082" y="3851948"/>
              <a:ext cx="1358900" cy="1355725"/>
            </a:xfrm>
            <a:custGeom>
              <a:avLst/>
              <a:gdLst>
                <a:gd name="connsiteX0" fmla="*/ 637447 w 1358900"/>
                <a:gd name="connsiteY0" fmla="*/ 104775 h 1355725"/>
                <a:gd name="connsiteX1" fmla="*/ 618579 w 1358900"/>
                <a:gd name="connsiteY1" fmla="*/ 108545 h 1355725"/>
                <a:gd name="connsiteX2" fmla="*/ 297826 w 1358900"/>
                <a:gd name="connsiteY2" fmla="*/ 248047 h 1355725"/>
                <a:gd name="connsiteX3" fmla="*/ 282731 w 1358900"/>
                <a:gd name="connsiteY3" fmla="*/ 263128 h 1355725"/>
                <a:gd name="connsiteX4" fmla="*/ 267637 w 1358900"/>
                <a:gd name="connsiteY4" fmla="*/ 278210 h 1355725"/>
                <a:gd name="connsiteX5" fmla="*/ 101600 w 1358900"/>
                <a:gd name="connsiteY5" fmla="*/ 677863 h 1355725"/>
                <a:gd name="connsiteX6" fmla="*/ 678956 w 1358900"/>
                <a:gd name="connsiteY6" fmla="*/ 1250950 h 1355725"/>
                <a:gd name="connsiteX7" fmla="*/ 1252538 w 1358900"/>
                <a:gd name="connsiteY7" fmla="*/ 677863 h 1355725"/>
                <a:gd name="connsiteX8" fmla="*/ 1086501 w 1358900"/>
                <a:gd name="connsiteY8" fmla="*/ 274439 h 1355725"/>
                <a:gd name="connsiteX9" fmla="*/ 1071407 w 1358900"/>
                <a:gd name="connsiteY9" fmla="*/ 259358 h 1355725"/>
                <a:gd name="connsiteX10" fmla="*/ 1056313 w 1358900"/>
                <a:gd name="connsiteY10" fmla="*/ 248047 h 1355725"/>
                <a:gd name="connsiteX11" fmla="*/ 731786 w 1358900"/>
                <a:gd name="connsiteY11" fmla="*/ 104775 h 1355725"/>
                <a:gd name="connsiteX12" fmla="*/ 712918 w 1358900"/>
                <a:gd name="connsiteY12" fmla="*/ 104775 h 1355725"/>
                <a:gd name="connsiteX13" fmla="*/ 690277 w 1358900"/>
                <a:gd name="connsiteY13" fmla="*/ 104775 h 1355725"/>
                <a:gd name="connsiteX14" fmla="*/ 678956 w 1358900"/>
                <a:gd name="connsiteY14" fmla="*/ 104775 h 1355725"/>
                <a:gd name="connsiteX15" fmla="*/ 660088 w 1358900"/>
                <a:gd name="connsiteY15" fmla="*/ 104775 h 1355725"/>
                <a:gd name="connsiteX16" fmla="*/ 637447 w 1358900"/>
                <a:gd name="connsiteY16" fmla="*/ 104775 h 1355725"/>
                <a:gd name="connsiteX17" fmla="*/ 656802 w 1358900"/>
                <a:gd name="connsiteY17" fmla="*/ 0 h 1355725"/>
                <a:gd name="connsiteX18" fmla="*/ 679450 w 1358900"/>
                <a:gd name="connsiteY18" fmla="*/ 0 h 1355725"/>
                <a:gd name="connsiteX19" fmla="*/ 694549 w 1358900"/>
                <a:gd name="connsiteY19" fmla="*/ 0 h 1355725"/>
                <a:gd name="connsiteX20" fmla="*/ 720972 w 1358900"/>
                <a:gd name="connsiteY20" fmla="*/ 0 h 1355725"/>
                <a:gd name="connsiteX21" fmla="*/ 743620 w 1358900"/>
                <a:gd name="connsiteY21" fmla="*/ 3766 h 1355725"/>
                <a:gd name="connsiteX22" fmla="*/ 1124867 w 1358900"/>
                <a:gd name="connsiteY22" fmla="*/ 169466 h 1355725"/>
                <a:gd name="connsiteX23" fmla="*/ 1143741 w 1358900"/>
                <a:gd name="connsiteY23" fmla="*/ 184529 h 1355725"/>
                <a:gd name="connsiteX24" fmla="*/ 1162615 w 1358900"/>
                <a:gd name="connsiteY24" fmla="*/ 203359 h 1355725"/>
                <a:gd name="connsiteX25" fmla="*/ 1358900 w 1358900"/>
                <a:gd name="connsiteY25" fmla="*/ 677863 h 1355725"/>
                <a:gd name="connsiteX26" fmla="*/ 679450 w 1358900"/>
                <a:gd name="connsiteY26" fmla="*/ 1355725 h 1355725"/>
                <a:gd name="connsiteX27" fmla="*/ 0 w 1358900"/>
                <a:gd name="connsiteY27" fmla="*/ 677863 h 1355725"/>
                <a:gd name="connsiteX28" fmla="*/ 192511 w 1358900"/>
                <a:gd name="connsiteY28" fmla="*/ 207125 h 1355725"/>
                <a:gd name="connsiteX29" fmla="*/ 207610 w 1358900"/>
                <a:gd name="connsiteY29" fmla="*/ 188295 h 1355725"/>
                <a:gd name="connsiteX30" fmla="*/ 226484 w 1358900"/>
                <a:gd name="connsiteY30" fmla="*/ 173232 h 1355725"/>
                <a:gd name="connsiteX31" fmla="*/ 607730 w 1358900"/>
                <a:gd name="connsiteY31" fmla="*/ 3766 h 1355725"/>
                <a:gd name="connsiteX32" fmla="*/ 634154 w 1358900"/>
                <a:gd name="connsiteY32" fmla="*/ 3766 h 1355725"/>
                <a:gd name="connsiteX33" fmla="*/ 656802 w 1358900"/>
                <a:gd name="connsiteY33" fmla="*/ 0 h 135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358900" h="1355725">
                  <a:moveTo>
                    <a:pt x="637447" y="104775"/>
                  </a:moveTo>
                  <a:cubicBezTo>
                    <a:pt x="633673" y="104775"/>
                    <a:pt x="626126" y="104775"/>
                    <a:pt x="618579" y="108545"/>
                  </a:cubicBezTo>
                  <a:cubicBezTo>
                    <a:pt x="494051" y="119856"/>
                    <a:pt x="384618" y="172641"/>
                    <a:pt x="297826" y="248047"/>
                  </a:cubicBezTo>
                  <a:cubicBezTo>
                    <a:pt x="290279" y="255588"/>
                    <a:pt x="286505" y="259358"/>
                    <a:pt x="282731" y="263128"/>
                  </a:cubicBezTo>
                  <a:cubicBezTo>
                    <a:pt x="275184" y="266899"/>
                    <a:pt x="271411" y="274439"/>
                    <a:pt x="267637" y="278210"/>
                  </a:cubicBezTo>
                  <a:cubicBezTo>
                    <a:pt x="165751" y="380008"/>
                    <a:pt x="101600" y="523280"/>
                    <a:pt x="101600" y="677863"/>
                  </a:cubicBezTo>
                  <a:cubicBezTo>
                    <a:pt x="101600" y="994569"/>
                    <a:pt x="361976" y="1250950"/>
                    <a:pt x="678956" y="1250950"/>
                  </a:cubicBezTo>
                  <a:cubicBezTo>
                    <a:pt x="995936" y="1250950"/>
                    <a:pt x="1252538" y="994569"/>
                    <a:pt x="1252538" y="677863"/>
                  </a:cubicBezTo>
                  <a:cubicBezTo>
                    <a:pt x="1252538" y="519510"/>
                    <a:pt x="1188388" y="380008"/>
                    <a:pt x="1086501" y="274439"/>
                  </a:cubicBezTo>
                  <a:cubicBezTo>
                    <a:pt x="1082728" y="270669"/>
                    <a:pt x="1078954" y="266899"/>
                    <a:pt x="1071407" y="259358"/>
                  </a:cubicBezTo>
                  <a:cubicBezTo>
                    <a:pt x="1067633" y="255588"/>
                    <a:pt x="1060086" y="251817"/>
                    <a:pt x="1056313" y="248047"/>
                  </a:cubicBezTo>
                  <a:cubicBezTo>
                    <a:pt x="969521" y="168870"/>
                    <a:pt x="856314" y="119856"/>
                    <a:pt x="731786" y="104775"/>
                  </a:cubicBezTo>
                  <a:cubicBezTo>
                    <a:pt x="728012" y="104775"/>
                    <a:pt x="720465" y="104775"/>
                    <a:pt x="712918" y="104775"/>
                  </a:cubicBezTo>
                  <a:cubicBezTo>
                    <a:pt x="705371" y="104775"/>
                    <a:pt x="697824" y="104775"/>
                    <a:pt x="690277" y="104775"/>
                  </a:cubicBezTo>
                  <a:cubicBezTo>
                    <a:pt x="686503" y="104775"/>
                    <a:pt x="682730" y="104775"/>
                    <a:pt x="678956" y="104775"/>
                  </a:cubicBezTo>
                  <a:cubicBezTo>
                    <a:pt x="671409" y="104775"/>
                    <a:pt x="667635" y="104775"/>
                    <a:pt x="660088" y="104775"/>
                  </a:cubicBezTo>
                  <a:cubicBezTo>
                    <a:pt x="652541" y="104775"/>
                    <a:pt x="644994" y="104775"/>
                    <a:pt x="637447" y="104775"/>
                  </a:cubicBezTo>
                  <a:close/>
                  <a:moveTo>
                    <a:pt x="656802" y="0"/>
                  </a:moveTo>
                  <a:cubicBezTo>
                    <a:pt x="664351" y="0"/>
                    <a:pt x="671901" y="0"/>
                    <a:pt x="679450" y="0"/>
                  </a:cubicBezTo>
                  <a:cubicBezTo>
                    <a:pt x="683225" y="0"/>
                    <a:pt x="690774" y="0"/>
                    <a:pt x="694549" y="0"/>
                  </a:cubicBezTo>
                  <a:cubicBezTo>
                    <a:pt x="702099" y="0"/>
                    <a:pt x="709648" y="0"/>
                    <a:pt x="720972" y="0"/>
                  </a:cubicBezTo>
                  <a:cubicBezTo>
                    <a:pt x="728522" y="3766"/>
                    <a:pt x="736071" y="3766"/>
                    <a:pt x="743620" y="3766"/>
                  </a:cubicBezTo>
                  <a:cubicBezTo>
                    <a:pt x="890835" y="15064"/>
                    <a:pt x="1022950" y="75318"/>
                    <a:pt x="1124867" y="169466"/>
                  </a:cubicBezTo>
                  <a:cubicBezTo>
                    <a:pt x="1132417" y="173232"/>
                    <a:pt x="1139966" y="180763"/>
                    <a:pt x="1143741" y="184529"/>
                  </a:cubicBezTo>
                  <a:cubicBezTo>
                    <a:pt x="1151290" y="192061"/>
                    <a:pt x="1155065" y="195827"/>
                    <a:pt x="1162615" y="203359"/>
                  </a:cubicBezTo>
                  <a:cubicBezTo>
                    <a:pt x="1283406" y="323868"/>
                    <a:pt x="1358900" y="493333"/>
                    <a:pt x="1358900" y="677863"/>
                  </a:cubicBezTo>
                  <a:cubicBezTo>
                    <a:pt x="1358900" y="1054453"/>
                    <a:pt x="1053148" y="1355725"/>
                    <a:pt x="679450" y="1355725"/>
                  </a:cubicBezTo>
                  <a:cubicBezTo>
                    <a:pt x="301978" y="1355725"/>
                    <a:pt x="0" y="1054453"/>
                    <a:pt x="0" y="677863"/>
                  </a:cubicBezTo>
                  <a:cubicBezTo>
                    <a:pt x="0" y="493333"/>
                    <a:pt x="71720" y="327634"/>
                    <a:pt x="192511" y="207125"/>
                  </a:cubicBezTo>
                  <a:cubicBezTo>
                    <a:pt x="196286" y="199593"/>
                    <a:pt x="203835" y="195827"/>
                    <a:pt x="207610" y="188295"/>
                  </a:cubicBezTo>
                  <a:cubicBezTo>
                    <a:pt x="215159" y="180763"/>
                    <a:pt x="222709" y="176998"/>
                    <a:pt x="226484" y="173232"/>
                  </a:cubicBezTo>
                  <a:cubicBezTo>
                    <a:pt x="332176" y="79084"/>
                    <a:pt x="464291" y="18830"/>
                    <a:pt x="607730" y="3766"/>
                  </a:cubicBezTo>
                  <a:cubicBezTo>
                    <a:pt x="615280" y="3766"/>
                    <a:pt x="622829" y="3766"/>
                    <a:pt x="634154" y="3766"/>
                  </a:cubicBezTo>
                  <a:cubicBezTo>
                    <a:pt x="641703" y="0"/>
                    <a:pt x="649252" y="0"/>
                    <a:pt x="656802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4274964" y="4085446"/>
              <a:ext cx="940372" cy="781028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方正黑体简体" panose="02010601030101010101" pitchFamily="2" charset="-122"/>
                  <a:ea typeface="方正黑体简体" panose="02010601030101010101" pitchFamily="2" charset="-122"/>
                  <a:cs typeface="+mn-lt"/>
                  <a:sym typeface="+mn-lt"/>
                </a:rPr>
                <a:t>02</a:t>
              </a:r>
              <a:endPara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609909" y="2124900"/>
            <a:ext cx="1592226" cy="2277986"/>
            <a:chOff x="6487784" y="2454948"/>
            <a:chExt cx="1924051" cy="2752725"/>
          </a:xfrm>
          <a:solidFill>
            <a:srgbClr val="F35E40"/>
          </a:solidFill>
        </p:grpSpPr>
        <p:sp>
          <p:nvSpPr>
            <p:cNvPr id="57" name="Freeform 11"/>
            <p:cNvSpPr/>
            <p:nvPr/>
          </p:nvSpPr>
          <p:spPr bwMode="auto">
            <a:xfrm>
              <a:off x="6925934" y="2454948"/>
              <a:ext cx="1052513" cy="384175"/>
            </a:xfrm>
            <a:custGeom>
              <a:avLst/>
              <a:gdLst>
                <a:gd name="T0" fmla="*/ 88 w 663"/>
                <a:gd name="T1" fmla="*/ 242 h 242"/>
                <a:gd name="T2" fmla="*/ 575 w 663"/>
                <a:gd name="T3" fmla="*/ 242 h 242"/>
                <a:gd name="T4" fmla="*/ 663 w 663"/>
                <a:gd name="T5" fmla="*/ 0 h 242"/>
                <a:gd name="T6" fmla="*/ 0 w 663"/>
                <a:gd name="T7" fmla="*/ 0 h 242"/>
                <a:gd name="T8" fmla="*/ 88 w 663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242">
                  <a:moveTo>
                    <a:pt x="88" y="242"/>
                  </a:moveTo>
                  <a:lnTo>
                    <a:pt x="575" y="242"/>
                  </a:lnTo>
                  <a:lnTo>
                    <a:pt x="663" y="0"/>
                  </a:lnTo>
                  <a:lnTo>
                    <a:pt x="0" y="0"/>
                  </a:lnTo>
                  <a:lnTo>
                    <a:pt x="88" y="24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  <p:sp>
          <p:nvSpPr>
            <p:cNvPr id="58" name="Freeform 12"/>
            <p:cNvSpPr/>
            <p:nvPr/>
          </p:nvSpPr>
          <p:spPr bwMode="auto">
            <a:xfrm>
              <a:off x="6487784" y="2454948"/>
              <a:ext cx="879475" cy="1525588"/>
            </a:xfrm>
            <a:custGeom>
              <a:avLst/>
              <a:gdLst>
                <a:gd name="T0" fmla="*/ 0 w 233"/>
                <a:gd name="T1" fmla="*/ 102 h 405"/>
                <a:gd name="T2" fmla="*/ 131 w 233"/>
                <a:gd name="T3" fmla="*/ 405 h 405"/>
                <a:gd name="T4" fmla="*/ 233 w 233"/>
                <a:gd name="T5" fmla="*/ 360 h 405"/>
                <a:gd name="T6" fmla="*/ 139 w 233"/>
                <a:gd name="T7" fmla="*/ 102 h 405"/>
                <a:gd name="T8" fmla="*/ 102 w 233"/>
                <a:gd name="T9" fmla="*/ 0 h 405"/>
                <a:gd name="T10" fmla="*/ 0 w 233"/>
                <a:gd name="T11" fmla="*/ 10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405">
                  <a:moveTo>
                    <a:pt x="0" y="102"/>
                  </a:moveTo>
                  <a:cubicBezTo>
                    <a:pt x="131" y="405"/>
                    <a:pt x="131" y="405"/>
                    <a:pt x="131" y="405"/>
                  </a:cubicBezTo>
                  <a:cubicBezTo>
                    <a:pt x="159" y="381"/>
                    <a:pt x="194" y="365"/>
                    <a:pt x="233" y="36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02" y="0"/>
                    <a:pt x="102" y="0"/>
                    <a:pt x="102" y="0"/>
                  </a:cubicBez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  <p:sp>
          <p:nvSpPr>
            <p:cNvPr id="59" name="Freeform 13"/>
            <p:cNvSpPr/>
            <p:nvPr/>
          </p:nvSpPr>
          <p:spPr bwMode="auto">
            <a:xfrm>
              <a:off x="7533947" y="2454948"/>
              <a:ext cx="877888" cy="1520825"/>
            </a:xfrm>
            <a:custGeom>
              <a:avLst/>
              <a:gdLst>
                <a:gd name="T0" fmla="*/ 131 w 233"/>
                <a:gd name="T1" fmla="*/ 0 h 404"/>
                <a:gd name="T2" fmla="*/ 94 w 233"/>
                <a:gd name="T3" fmla="*/ 102 h 404"/>
                <a:gd name="T4" fmla="*/ 0 w 233"/>
                <a:gd name="T5" fmla="*/ 360 h 404"/>
                <a:gd name="T6" fmla="*/ 103 w 233"/>
                <a:gd name="T7" fmla="*/ 404 h 404"/>
                <a:gd name="T8" fmla="*/ 233 w 233"/>
                <a:gd name="T9" fmla="*/ 102 h 404"/>
                <a:gd name="T10" fmla="*/ 131 w 233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404">
                  <a:moveTo>
                    <a:pt x="131" y="0"/>
                  </a:moveTo>
                  <a:cubicBezTo>
                    <a:pt x="94" y="102"/>
                    <a:pt x="94" y="102"/>
                    <a:pt x="94" y="102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39" y="364"/>
                    <a:pt x="74" y="380"/>
                    <a:pt x="103" y="404"/>
                  </a:cubicBezTo>
                  <a:cubicBezTo>
                    <a:pt x="233" y="102"/>
                    <a:pt x="233" y="102"/>
                    <a:pt x="233" y="102"/>
                  </a:cubicBezTo>
                  <a:lnTo>
                    <a:pt x="131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  <p:sp>
          <p:nvSpPr>
            <p:cNvPr id="60" name="任意多边形 59"/>
            <p:cNvSpPr/>
            <p:nvPr/>
          </p:nvSpPr>
          <p:spPr bwMode="auto">
            <a:xfrm>
              <a:off x="6775122" y="3851948"/>
              <a:ext cx="1358900" cy="1355725"/>
            </a:xfrm>
            <a:custGeom>
              <a:avLst/>
              <a:gdLst>
                <a:gd name="connsiteX0" fmla="*/ 637447 w 1358900"/>
                <a:gd name="connsiteY0" fmla="*/ 104775 h 1355725"/>
                <a:gd name="connsiteX1" fmla="*/ 618579 w 1358900"/>
                <a:gd name="connsiteY1" fmla="*/ 108545 h 1355725"/>
                <a:gd name="connsiteX2" fmla="*/ 297826 w 1358900"/>
                <a:gd name="connsiteY2" fmla="*/ 248047 h 1355725"/>
                <a:gd name="connsiteX3" fmla="*/ 282731 w 1358900"/>
                <a:gd name="connsiteY3" fmla="*/ 263128 h 1355725"/>
                <a:gd name="connsiteX4" fmla="*/ 267637 w 1358900"/>
                <a:gd name="connsiteY4" fmla="*/ 278210 h 1355725"/>
                <a:gd name="connsiteX5" fmla="*/ 101600 w 1358900"/>
                <a:gd name="connsiteY5" fmla="*/ 677863 h 1355725"/>
                <a:gd name="connsiteX6" fmla="*/ 678956 w 1358900"/>
                <a:gd name="connsiteY6" fmla="*/ 1250950 h 1355725"/>
                <a:gd name="connsiteX7" fmla="*/ 1252538 w 1358900"/>
                <a:gd name="connsiteY7" fmla="*/ 677863 h 1355725"/>
                <a:gd name="connsiteX8" fmla="*/ 1086501 w 1358900"/>
                <a:gd name="connsiteY8" fmla="*/ 274439 h 1355725"/>
                <a:gd name="connsiteX9" fmla="*/ 1071407 w 1358900"/>
                <a:gd name="connsiteY9" fmla="*/ 259358 h 1355725"/>
                <a:gd name="connsiteX10" fmla="*/ 1056313 w 1358900"/>
                <a:gd name="connsiteY10" fmla="*/ 248047 h 1355725"/>
                <a:gd name="connsiteX11" fmla="*/ 731786 w 1358900"/>
                <a:gd name="connsiteY11" fmla="*/ 104775 h 1355725"/>
                <a:gd name="connsiteX12" fmla="*/ 712918 w 1358900"/>
                <a:gd name="connsiteY12" fmla="*/ 104775 h 1355725"/>
                <a:gd name="connsiteX13" fmla="*/ 690277 w 1358900"/>
                <a:gd name="connsiteY13" fmla="*/ 104775 h 1355725"/>
                <a:gd name="connsiteX14" fmla="*/ 678956 w 1358900"/>
                <a:gd name="connsiteY14" fmla="*/ 104775 h 1355725"/>
                <a:gd name="connsiteX15" fmla="*/ 660088 w 1358900"/>
                <a:gd name="connsiteY15" fmla="*/ 104775 h 1355725"/>
                <a:gd name="connsiteX16" fmla="*/ 637447 w 1358900"/>
                <a:gd name="connsiteY16" fmla="*/ 104775 h 1355725"/>
                <a:gd name="connsiteX17" fmla="*/ 656802 w 1358900"/>
                <a:gd name="connsiteY17" fmla="*/ 0 h 1355725"/>
                <a:gd name="connsiteX18" fmla="*/ 679450 w 1358900"/>
                <a:gd name="connsiteY18" fmla="*/ 0 h 1355725"/>
                <a:gd name="connsiteX19" fmla="*/ 694549 w 1358900"/>
                <a:gd name="connsiteY19" fmla="*/ 0 h 1355725"/>
                <a:gd name="connsiteX20" fmla="*/ 720972 w 1358900"/>
                <a:gd name="connsiteY20" fmla="*/ 0 h 1355725"/>
                <a:gd name="connsiteX21" fmla="*/ 743620 w 1358900"/>
                <a:gd name="connsiteY21" fmla="*/ 3766 h 1355725"/>
                <a:gd name="connsiteX22" fmla="*/ 1124867 w 1358900"/>
                <a:gd name="connsiteY22" fmla="*/ 169466 h 1355725"/>
                <a:gd name="connsiteX23" fmla="*/ 1143741 w 1358900"/>
                <a:gd name="connsiteY23" fmla="*/ 184529 h 1355725"/>
                <a:gd name="connsiteX24" fmla="*/ 1162615 w 1358900"/>
                <a:gd name="connsiteY24" fmla="*/ 203359 h 1355725"/>
                <a:gd name="connsiteX25" fmla="*/ 1358900 w 1358900"/>
                <a:gd name="connsiteY25" fmla="*/ 677863 h 1355725"/>
                <a:gd name="connsiteX26" fmla="*/ 679450 w 1358900"/>
                <a:gd name="connsiteY26" fmla="*/ 1355725 h 1355725"/>
                <a:gd name="connsiteX27" fmla="*/ 0 w 1358900"/>
                <a:gd name="connsiteY27" fmla="*/ 677863 h 1355725"/>
                <a:gd name="connsiteX28" fmla="*/ 192511 w 1358900"/>
                <a:gd name="connsiteY28" fmla="*/ 207125 h 1355725"/>
                <a:gd name="connsiteX29" fmla="*/ 207610 w 1358900"/>
                <a:gd name="connsiteY29" fmla="*/ 188295 h 1355725"/>
                <a:gd name="connsiteX30" fmla="*/ 226484 w 1358900"/>
                <a:gd name="connsiteY30" fmla="*/ 173232 h 1355725"/>
                <a:gd name="connsiteX31" fmla="*/ 607730 w 1358900"/>
                <a:gd name="connsiteY31" fmla="*/ 3766 h 1355725"/>
                <a:gd name="connsiteX32" fmla="*/ 634154 w 1358900"/>
                <a:gd name="connsiteY32" fmla="*/ 3766 h 1355725"/>
                <a:gd name="connsiteX33" fmla="*/ 656802 w 1358900"/>
                <a:gd name="connsiteY33" fmla="*/ 0 h 135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358900" h="1355725">
                  <a:moveTo>
                    <a:pt x="637447" y="104775"/>
                  </a:moveTo>
                  <a:cubicBezTo>
                    <a:pt x="633673" y="104775"/>
                    <a:pt x="626126" y="104775"/>
                    <a:pt x="618579" y="108545"/>
                  </a:cubicBezTo>
                  <a:cubicBezTo>
                    <a:pt x="494051" y="119856"/>
                    <a:pt x="384618" y="172641"/>
                    <a:pt x="297826" y="248047"/>
                  </a:cubicBezTo>
                  <a:cubicBezTo>
                    <a:pt x="290279" y="255588"/>
                    <a:pt x="286505" y="259358"/>
                    <a:pt x="282731" y="263128"/>
                  </a:cubicBezTo>
                  <a:cubicBezTo>
                    <a:pt x="275184" y="266899"/>
                    <a:pt x="271411" y="274439"/>
                    <a:pt x="267637" y="278210"/>
                  </a:cubicBezTo>
                  <a:cubicBezTo>
                    <a:pt x="165751" y="380008"/>
                    <a:pt x="101600" y="523280"/>
                    <a:pt x="101600" y="677863"/>
                  </a:cubicBezTo>
                  <a:cubicBezTo>
                    <a:pt x="101600" y="994569"/>
                    <a:pt x="361976" y="1250950"/>
                    <a:pt x="678956" y="1250950"/>
                  </a:cubicBezTo>
                  <a:cubicBezTo>
                    <a:pt x="995936" y="1250950"/>
                    <a:pt x="1252538" y="994569"/>
                    <a:pt x="1252538" y="677863"/>
                  </a:cubicBezTo>
                  <a:cubicBezTo>
                    <a:pt x="1252538" y="519510"/>
                    <a:pt x="1188388" y="380008"/>
                    <a:pt x="1086501" y="274439"/>
                  </a:cubicBezTo>
                  <a:cubicBezTo>
                    <a:pt x="1082728" y="270669"/>
                    <a:pt x="1078954" y="266899"/>
                    <a:pt x="1071407" y="259358"/>
                  </a:cubicBezTo>
                  <a:cubicBezTo>
                    <a:pt x="1067633" y="255588"/>
                    <a:pt x="1060086" y="251817"/>
                    <a:pt x="1056313" y="248047"/>
                  </a:cubicBezTo>
                  <a:cubicBezTo>
                    <a:pt x="969521" y="168870"/>
                    <a:pt x="856314" y="119856"/>
                    <a:pt x="731786" y="104775"/>
                  </a:cubicBezTo>
                  <a:cubicBezTo>
                    <a:pt x="728012" y="104775"/>
                    <a:pt x="720465" y="104775"/>
                    <a:pt x="712918" y="104775"/>
                  </a:cubicBezTo>
                  <a:cubicBezTo>
                    <a:pt x="705371" y="104775"/>
                    <a:pt x="697824" y="104775"/>
                    <a:pt x="690277" y="104775"/>
                  </a:cubicBezTo>
                  <a:cubicBezTo>
                    <a:pt x="686503" y="104775"/>
                    <a:pt x="682730" y="104775"/>
                    <a:pt x="678956" y="104775"/>
                  </a:cubicBezTo>
                  <a:cubicBezTo>
                    <a:pt x="671409" y="104775"/>
                    <a:pt x="667635" y="104775"/>
                    <a:pt x="660088" y="104775"/>
                  </a:cubicBezTo>
                  <a:cubicBezTo>
                    <a:pt x="652541" y="104775"/>
                    <a:pt x="644994" y="104775"/>
                    <a:pt x="637447" y="104775"/>
                  </a:cubicBezTo>
                  <a:close/>
                  <a:moveTo>
                    <a:pt x="656802" y="0"/>
                  </a:moveTo>
                  <a:cubicBezTo>
                    <a:pt x="664351" y="0"/>
                    <a:pt x="671901" y="0"/>
                    <a:pt x="679450" y="0"/>
                  </a:cubicBezTo>
                  <a:cubicBezTo>
                    <a:pt x="683225" y="0"/>
                    <a:pt x="690774" y="0"/>
                    <a:pt x="694549" y="0"/>
                  </a:cubicBezTo>
                  <a:cubicBezTo>
                    <a:pt x="702099" y="0"/>
                    <a:pt x="709648" y="0"/>
                    <a:pt x="720972" y="0"/>
                  </a:cubicBezTo>
                  <a:cubicBezTo>
                    <a:pt x="728522" y="3766"/>
                    <a:pt x="736071" y="3766"/>
                    <a:pt x="743620" y="3766"/>
                  </a:cubicBezTo>
                  <a:cubicBezTo>
                    <a:pt x="890835" y="15064"/>
                    <a:pt x="1022950" y="75318"/>
                    <a:pt x="1124867" y="169466"/>
                  </a:cubicBezTo>
                  <a:cubicBezTo>
                    <a:pt x="1132417" y="173232"/>
                    <a:pt x="1139966" y="180763"/>
                    <a:pt x="1143741" y="184529"/>
                  </a:cubicBezTo>
                  <a:cubicBezTo>
                    <a:pt x="1151290" y="192061"/>
                    <a:pt x="1155065" y="195827"/>
                    <a:pt x="1162615" y="203359"/>
                  </a:cubicBezTo>
                  <a:cubicBezTo>
                    <a:pt x="1283406" y="323868"/>
                    <a:pt x="1358900" y="493333"/>
                    <a:pt x="1358900" y="677863"/>
                  </a:cubicBezTo>
                  <a:cubicBezTo>
                    <a:pt x="1358900" y="1054453"/>
                    <a:pt x="1053148" y="1355725"/>
                    <a:pt x="679450" y="1355725"/>
                  </a:cubicBezTo>
                  <a:cubicBezTo>
                    <a:pt x="301978" y="1355725"/>
                    <a:pt x="0" y="1054453"/>
                    <a:pt x="0" y="677863"/>
                  </a:cubicBezTo>
                  <a:cubicBezTo>
                    <a:pt x="0" y="493333"/>
                    <a:pt x="71720" y="327634"/>
                    <a:pt x="192511" y="207125"/>
                  </a:cubicBezTo>
                  <a:cubicBezTo>
                    <a:pt x="196286" y="199593"/>
                    <a:pt x="203835" y="195827"/>
                    <a:pt x="207610" y="188295"/>
                  </a:cubicBezTo>
                  <a:cubicBezTo>
                    <a:pt x="215159" y="180763"/>
                    <a:pt x="222709" y="176998"/>
                    <a:pt x="226484" y="173232"/>
                  </a:cubicBezTo>
                  <a:cubicBezTo>
                    <a:pt x="332176" y="79084"/>
                    <a:pt x="464291" y="18830"/>
                    <a:pt x="607730" y="3766"/>
                  </a:cubicBezTo>
                  <a:cubicBezTo>
                    <a:pt x="615280" y="3766"/>
                    <a:pt x="622829" y="3766"/>
                    <a:pt x="634154" y="3766"/>
                  </a:cubicBezTo>
                  <a:cubicBezTo>
                    <a:pt x="641703" y="0"/>
                    <a:pt x="649252" y="0"/>
                    <a:pt x="656802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7048528" y="4105935"/>
              <a:ext cx="880946" cy="646331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方正黑体简体" panose="02010601030101010101" pitchFamily="2" charset="-122"/>
                  <a:ea typeface="方正黑体简体" panose="02010601030101010101" pitchFamily="2" charset="-122"/>
                  <a:cs typeface="+mn-lt"/>
                  <a:sym typeface="+mn-lt"/>
                </a:rPr>
                <a:t>03</a:t>
              </a:r>
              <a:endPara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9326474" y="2124900"/>
            <a:ext cx="1592226" cy="2277986"/>
            <a:chOff x="9185299" y="2454948"/>
            <a:chExt cx="1924051" cy="2752725"/>
          </a:xfrm>
          <a:solidFill>
            <a:srgbClr val="4D8689"/>
          </a:solidFill>
        </p:grpSpPr>
        <p:sp>
          <p:nvSpPr>
            <p:cNvPr id="63" name="Freeform 11"/>
            <p:cNvSpPr/>
            <p:nvPr/>
          </p:nvSpPr>
          <p:spPr bwMode="auto">
            <a:xfrm>
              <a:off x="9623449" y="2454948"/>
              <a:ext cx="1052513" cy="384175"/>
            </a:xfrm>
            <a:custGeom>
              <a:avLst/>
              <a:gdLst>
                <a:gd name="T0" fmla="*/ 88 w 663"/>
                <a:gd name="T1" fmla="*/ 242 h 242"/>
                <a:gd name="T2" fmla="*/ 575 w 663"/>
                <a:gd name="T3" fmla="*/ 242 h 242"/>
                <a:gd name="T4" fmla="*/ 663 w 663"/>
                <a:gd name="T5" fmla="*/ 0 h 242"/>
                <a:gd name="T6" fmla="*/ 0 w 663"/>
                <a:gd name="T7" fmla="*/ 0 h 242"/>
                <a:gd name="T8" fmla="*/ 88 w 663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242">
                  <a:moveTo>
                    <a:pt x="88" y="242"/>
                  </a:moveTo>
                  <a:lnTo>
                    <a:pt x="575" y="242"/>
                  </a:lnTo>
                  <a:lnTo>
                    <a:pt x="663" y="0"/>
                  </a:lnTo>
                  <a:lnTo>
                    <a:pt x="0" y="0"/>
                  </a:lnTo>
                  <a:lnTo>
                    <a:pt x="88" y="24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  <p:sp>
          <p:nvSpPr>
            <p:cNvPr id="64" name="Freeform 12"/>
            <p:cNvSpPr/>
            <p:nvPr/>
          </p:nvSpPr>
          <p:spPr bwMode="auto">
            <a:xfrm>
              <a:off x="9185299" y="2454948"/>
              <a:ext cx="879475" cy="1525588"/>
            </a:xfrm>
            <a:custGeom>
              <a:avLst/>
              <a:gdLst>
                <a:gd name="T0" fmla="*/ 0 w 233"/>
                <a:gd name="T1" fmla="*/ 102 h 405"/>
                <a:gd name="T2" fmla="*/ 131 w 233"/>
                <a:gd name="T3" fmla="*/ 405 h 405"/>
                <a:gd name="T4" fmla="*/ 233 w 233"/>
                <a:gd name="T5" fmla="*/ 360 h 405"/>
                <a:gd name="T6" fmla="*/ 139 w 233"/>
                <a:gd name="T7" fmla="*/ 102 h 405"/>
                <a:gd name="T8" fmla="*/ 102 w 233"/>
                <a:gd name="T9" fmla="*/ 0 h 405"/>
                <a:gd name="T10" fmla="*/ 0 w 233"/>
                <a:gd name="T11" fmla="*/ 10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405">
                  <a:moveTo>
                    <a:pt x="0" y="102"/>
                  </a:moveTo>
                  <a:cubicBezTo>
                    <a:pt x="131" y="405"/>
                    <a:pt x="131" y="405"/>
                    <a:pt x="131" y="405"/>
                  </a:cubicBezTo>
                  <a:cubicBezTo>
                    <a:pt x="159" y="381"/>
                    <a:pt x="194" y="365"/>
                    <a:pt x="233" y="36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02" y="0"/>
                    <a:pt x="102" y="0"/>
                    <a:pt x="102" y="0"/>
                  </a:cubicBez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  <p:sp>
          <p:nvSpPr>
            <p:cNvPr id="65" name="Freeform 13"/>
            <p:cNvSpPr/>
            <p:nvPr/>
          </p:nvSpPr>
          <p:spPr bwMode="auto">
            <a:xfrm>
              <a:off x="10231462" y="2454948"/>
              <a:ext cx="877888" cy="1520825"/>
            </a:xfrm>
            <a:custGeom>
              <a:avLst/>
              <a:gdLst>
                <a:gd name="T0" fmla="*/ 131 w 233"/>
                <a:gd name="T1" fmla="*/ 0 h 404"/>
                <a:gd name="T2" fmla="*/ 94 w 233"/>
                <a:gd name="T3" fmla="*/ 102 h 404"/>
                <a:gd name="T4" fmla="*/ 0 w 233"/>
                <a:gd name="T5" fmla="*/ 360 h 404"/>
                <a:gd name="T6" fmla="*/ 103 w 233"/>
                <a:gd name="T7" fmla="*/ 404 h 404"/>
                <a:gd name="T8" fmla="*/ 233 w 233"/>
                <a:gd name="T9" fmla="*/ 102 h 404"/>
                <a:gd name="T10" fmla="*/ 131 w 233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404">
                  <a:moveTo>
                    <a:pt x="131" y="0"/>
                  </a:moveTo>
                  <a:cubicBezTo>
                    <a:pt x="94" y="102"/>
                    <a:pt x="94" y="102"/>
                    <a:pt x="94" y="102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39" y="364"/>
                    <a:pt x="74" y="380"/>
                    <a:pt x="103" y="404"/>
                  </a:cubicBezTo>
                  <a:cubicBezTo>
                    <a:pt x="233" y="102"/>
                    <a:pt x="233" y="102"/>
                    <a:pt x="233" y="102"/>
                  </a:cubicBezTo>
                  <a:lnTo>
                    <a:pt x="131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  <p:sp>
          <p:nvSpPr>
            <p:cNvPr id="66" name="任意多边形 65"/>
            <p:cNvSpPr/>
            <p:nvPr/>
          </p:nvSpPr>
          <p:spPr bwMode="auto">
            <a:xfrm>
              <a:off x="9472637" y="3851948"/>
              <a:ext cx="1358900" cy="1355725"/>
            </a:xfrm>
            <a:custGeom>
              <a:avLst/>
              <a:gdLst>
                <a:gd name="connsiteX0" fmla="*/ 637447 w 1358900"/>
                <a:gd name="connsiteY0" fmla="*/ 104775 h 1355725"/>
                <a:gd name="connsiteX1" fmla="*/ 618579 w 1358900"/>
                <a:gd name="connsiteY1" fmla="*/ 108545 h 1355725"/>
                <a:gd name="connsiteX2" fmla="*/ 297825 w 1358900"/>
                <a:gd name="connsiteY2" fmla="*/ 248047 h 1355725"/>
                <a:gd name="connsiteX3" fmla="*/ 282731 w 1358900"/>
                <a:gd name="connsiteY3" fmla="*/ 263128 h 1355725"/>
                <a:gd name="connsiteX4" fmla="*/ 267637 w 1358900"/>
                <a:gd name="connsiteY4" fmla="*/ 278210 h 1355725"/>
                <a:gd name="connsiteX5" fmla="*/ 101600 w 1358900"/>
                <a:gd name="connsiteY5" fmla="*/ 677863 h 1355725"/>
                <a:gd name="connsiteX6" fmla="*/ 678956 w 1358900"/>
                <a:gd name="connsiteY6" fmla="*/ 1250950 h 1355725"/>
                <a:gd name="connsiteX7" fmla="*/ 1252538 w 1358900"/>
                <a:gd name="connsiteY7" fmla="*/ 677863 h 1355725"/>
                <a:gd name="connsiteX8" fmla="*/ 1086501 w 1358900"/>
                <a:gd name="connsiteY8" fmla="*/ 274439 h 1355725"/>
                <a:gd name="connsiteX9" fmla="*/ 1071407 w 1358900"/>
                <a:gd name="connsiteY9" fmla="*/ 259358 h 1355725"/>
                <a:gd name="connsiteX10" fmla="*/ 1056313 w 1358900"/>
                <a:gd name="connsiteY10" fmla="*/ 248047 h 1355725"/>
                <a:gd name="connsiteX11" fmla="*/ 731786 w 1358900"/>
                <a:gd name="connsiteY11" fmla="*/ 104775 h 1355725"/>
                <a:gd name="connsiteX12" fmla="*/ 712918 w 1358900"/>
                <a:gd name="connsiteY12" fmla="*/ 104775 h 1355725"/>
                <a:gd name="connsiteX13" fmla="*/ 690277 w 1358900"/>
                <a:gd name="connsiteY13" fmla="*/ 104775 h 1355725"/>
                <a:gd name="connsiteX14" fmla="*/ 678956 w 1358900"/>
                <a:gd name="connsiteY14" fmla="*/ 104775 h 1355725"/>
                <a:gd name="connsiteX15" fmla="*/ 660088 w 1358900"/>
                <a:gd name="connsiteY15" fmla="*/ 104775 h 1355725"/>
                <a:gd name="connsiteX16" fmla="*/ 637447 w 1358900"/>
                <a:gd name="connsiteY16" fmla="*/ 104775 h 1355725"/>
                <a:gd name="connsiteX17" fmla="*/ 656802 w 1358900"/>
                <a:gd name="connsiteY17" fmla="*/ 0 h 1355725"/>
                <a:gd name="connsiteX18" fmla="*/ 679450 w 1358900"/>
                <a:gd name="connsiteY18" fmla="*/ 0 h 1355725"/>
                <a:gd name="connsiteX19" fmla="*/ 694549 w 1358900"/>
                <a:gd name="connsiteY19" fmla="*/ 0 h 1355725"/>
                <a:gd name="connsiteX20" fmla="*/ 720972 w 1358900"/>
                <a:gd name="connsiteY20" fmla="*/ 0 h 1355725"/>
                <a:gd name="connsiteX21" fmla="*/ 743620 w 1358900"/>
                <a:gd name="connsiteY21" fmla="*/ 3766 h 1355725"/>
                <a:gd name="connsiteX22" fmla="*/ 1124867 w 1358900"/>
                <a:gd name="connsiteY22" fmla="*/ 169466 h 1355725"/>
                <a:gd name="connsiteX23" fmla="*/ 1143741 w 1358900"/>
                <a:gd name="connsiteY23" fmla="*/ 184529 h 1355725"/>
                <a:gd name="connsiteX24" fmla="*/ 1162615 w 1358900"/>
                <a:gd name="connsiteY24" fmla="*/ 203359 h 1355725"/>
                <a:gd name="connsiteX25" fmla="*/ 1358900 w 1358900"/>
                <a:gd name="connsiteY25" fmla="*/ 677863 h 1355725"/>
                <a:gd name="connsiteX26" fmla="*/ 679450 w 1358900"/>
                <a:gd name="connsiteY26" fmla="*/ 1355725 h 1355725"/>
                <a:gd name="connsiteX27" fmla="*/ 0 w 1358900"/>
                <a:gd name="connsiteY27" fmla="*/ 677863 h 1355725"/>
                <a:gd name="connsiteX28" fmla="*/ 192511 w 1358900"/>
                <a:gd name="connsiteY28" fmla="*/ 207125 h 1355725"/>
                <a:gd name="connsiteX29" fmla="*/ 207610 w 1358900"/>
                <a:gd name="connsiteY29" fmla="*/ 188295 h 1355725"/>
                <a:gd name="connsiteX30" fmla="*/ 226483 w 1358900"/>
                <a:gd name="connsiteY30" fmla="*/ 173232 h 1355725"/>
                <a:gd name="connsiteX31" fmla="*/ 607730 w 1358900"/>
                <a:gd name="connsiteY31" fmla="*/ 3766 h 1355725"/>
                <a:gd name="connsiteX32" fmla="*/ 634153 w 1358900"/>
                <a:gd name="connsiteY32" fmla="*/ 3766 h 1355725"/>
                <a:gd name="connsiteX33" fmla="*/ 656802 w 1358900"/>
                <a:gd name="connsiteY33" fmla="*/ 0 h 135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358900" h="1355725">
                  <a:moveTo>
                    <a:pt x="637447" y="104775"/>
                  </a:moveTo>
                  <a:cubicBezTo>
                    <a:pt x="633673" y="104775"/>
                    <a:pt x="626126" y="104775"/>
                    <a:pt x="618579" y="108545"/>
                  </a:cubicBezTo>
                  <a:cubicBezTo>
                    <a:pt x="494051" y="119856"/>
                    <a:pt x="384618" y="172641"/>
                    <a:pt x="297825" y="248047"/>
                  </a:cubicBezTo>
                  <a:cubicBezTo>
                    <a:pt x="290278" y="255588"/>
                    <a:pt x="286505" y="259358"/>
                    <a:pt x="282731" y="263128"/>
                  </a:cubicBezTo>
                  <a:cubicBezTo>
                    <a:pt x="275184" y="266899"/>
                    <a:pt x="271411" y="274439"/>
                    <a:pt x="267637" y="278210"/>
                  </a:cubicBezTo>
                  <a:cubicBezTo>
                    <a:pt x="165751" y="380008"/>
                    <a:pt x="101600" y="523280"/>
                    <a:pt x="101600" y="677863"/>
                  </a:cubicBezTo>
                  <a:cubicBezTo>
                    <a:pt x="101600" y="994569"/>
                    <a:pt x="361976" y="1250950"/>
                    <a:pt x="678956" y="1250950"/>
                  </a:cubicBezTo>
                  <a:cubicBezTo>
                    <a:pt x="995935" y="1250950"/>
                    <a:pt x="1252538" y="994569"/>
                    <a:pt x="1252538" y="677863"/>
                  </a:cubicBezTo>
                  <a:cubicBezTo>
                    <a:pt x="1252538" y="519510"/>
                    <a:pt x="1188387" y="380008"/>
                    <a:pt x="1086501" y="274439"/>
                  </a:cubicBezTo>
                  <a:cubicBezTo>
                    <a:pt x="1082727" y="270669"/>
                    <a:pt x="1078954" y="266899"/>
                    <a:pt x="1071407" y="259358"/>
                  </a:cubicBezTo>
                  <a:cubicBezTo>
                    <a:pt x="1067633" y="255588"/>
                    <a:pt x="1060086" y="251817"/>
                    <a:pt x="1056313" y="248047"/>
                  </a:cubicBezTo>
                  <a:cubicBezTo>
                    <a:pt x="969520" y="168870"/>
                    <a:pt x="856313" y="119856"/>
                    <a:pt x="731786" y="104775"/>
                  </a:cubicBezTo>
                  <a:cubicBezTo>
                    <a:pt x="728012" y="104775"/>
                    <a:pt x="720465" y="104775"/>
                    <a:pt x="712918" y="104775"/>
                  </a:cubicBezTo>
                  <a:cubicBezTo>
                    <a:pt x="705371" y="104775"/>
                    <a:pt x="697824" y="104775"/>
                    <a:pt x="690277" y="104775"/>
                  </a:cubicBezTo>
                  <a:cubicBezTo>
                    <a:pt x="686503" y="104775"/>
                    <a:pt x="682729" y="104775"/>
                    <a:pt x="678956" y="104775"/>
                  </a:cubicBezTo>
                  <a:cubicBezTo>
                    <a:pt x="671409" y="104775"/>
                    <a:pt x="667635" y="104775"/>
                    <a:pt x="660088" y="104775"/>
                  </a:cubicBezTo>
                  <a:cubicBezTo>
                    <a:pt x="652541" y="104775"/>
                    <a:pt x="644994" y="104775"/>
                    <a:pt x="637447" y="104775"/>
                  </a:cubicBezTo>
                  <a:close/>
                  <a:moveTo>
                    <a:pt x="656802" y="0"/>
                  </a:moveTo>
                  <a:cubicBezTo>
                    <a:pt x="664351" y="0"/>
                    <a:pt x="671901" y="0"/>
                    <a:pt x="679450" y="0"/>
                  </a:cubicBezTo>
                  <a:cubicBezTo>
                    <a:pt x="683225" y="0"/>
                    <a:pt x="690774" y="0"/>
                    <a:pt x="694549" y="0"/>
                  </a:cubicBezTo>
                  <a:cubicBezTo>
                    <a:pt x="702098" y="0"/>
                    <a:pt x="709648" y="0"/>
                    <a:pt x="720972" y="0"/>
                  </a:cubicBezTo>
                  <a:cubicBezTo>
                    <a:pt x="728521" y="3766"/>
                    <a:pt x="736071" y="3766"/>
                    <a:pt x="743620" y="3766"/>
                  </a:cubicBezTo>
                  <a:cubicBezTo>
                    <a:pt x="890834" y="15064"/>
                    <a:pt x="1022950" y="75318"/>
                    <a:pt x="1124867" y="169466"/>
                  </a:cubicBezTo>
                  <a:cubicBezTo>
                    <a:pt x="1132417" y="173232"/>
                    <a:pt x="1139966" y="180763"/>
                    <a:pt x="1143741" y="184529"/>
                  </a:cubicBezTo>
                  <a:cubicBezTo>
                    <a:pt x="1151290" y="192061"/>
                    <a:pt x="1155065" y="195827"/>
                    <a:pt x="1162615" y="203359"/>
                  </a:cubicBezTo>
                  <a:cubicBezTo>
                    <a:pt x="1283405" y="323868"/>
                    <a:pt x="1358900" y="493333"/>
                    <a:pt x="1358900" y="677863"/>
                  </a:cubicBezTo>
                  <a:cubicBezTo>
                    <a:pt x="1358900" y="1054453"/>
                    <a:pt x="1053147" y="1355725"/>
                    <a:pt x="679450" y="1355725"/>
                  </a:cubicBezTo>
                  <a:cubicBezTo>
                    <a:pt x="301978" y="1355725"/>
                    <a:pt x="0" y="1054453"/>
                    <a:pt x="0" y="677863"/>
                  </a:cubicBezTo>
                  <a:cubicBezTo>
                    <a:pt x="0" y="493333"/>
                    <a:pt x="71720" y="327634"/>
                    <a:pt x="192511" y="207125"/>
                  </a:cubicBezTo>
                  <a:cubicBezTo>
                    <a:pt x="196286" y="199593"/>
                    <a:pt x="203835" y="195827"/>
                    <a:pt x="207610" y="188295"/>
                  </a:cubicBezTo>
                  <a:cubicBezTo>
                    <a:pt x="215159" y="180763"/>
                    <a:pt x="222709" y="176998"/>
                    <a:pt x="226483" y="173232"/>
                  </a:cubicBezTo>
                  <a:cubicBezTo>
                    <a:pt x="332176" y="79084"/>
                    <a:pt x="464291" y="18830"/>
                    <a:pt x="607730" y="3766"/>
                  </a:cubicBezTo>
                  <a:cubicBezTo>
                    <a:pt x="615280" y="3766"/>
                    <a:pt x="622829" y="3766"/>
                    <a:pt x="634153" y="3766"/>
                  </a:cubicBezTo>
                  <a:cubicBezTo>
                    <a:pt x="641703" y="0"/>
                    <a:pt x="649252" y="0"/>
                    <a:pt x="656802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9725099" y="4105935"/>
              <a:ext cx="839550" cy="646331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方正黑体简体" panose="02010601030101010101" pitchFamily="2" charset="-122"/>
                  <a:ea typeface="方正黑体简体" panose="02010601030101010101" pitchFamily="2" charset="-122"/>
                  <a:cs typeface="+mn-lt"/>
                  <a:sym typeface="+mn-lt"/>
                </a:rPr>
                <a:t>04</a:t>
              </a:r>
              <a:endPara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</p:grpSp>
      <p:sp>
        <p:nvSpPr>
          <p:cNvPr id="68" name="TextBox 15"/>
          <p:cNvSpPr txBox="1"/>
          <p:nvPr/>
        </p:nvSpPr>
        <p:spPr>
          <a:xfrm>
            <a:off x="750390" y="4809702"/>
            <a:ext cx="2389097" cy="1119505"/>
          </a:xfrm>
          <a:prstGeom prst="rect">
            <a:avLst/>
          </a:prstGeom>
          <a:noFill/>
        </p:spPr>
        <p:txBody>
          <a:bodyPr wrap="square" lIns="94085" tIns="47043" rIns="94085" bIns="47043" rtlCol="0">
            <a:spAutoFit/>
          </a:bodyPr>
          <a:lstStyle/>
          <a:p>
            <a:pPr marL="0" marR="0" lvl="0" indent="0" algn="ctr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sym typeface="方正黑体简体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+mn-cs"/>
              <a:sym typeface="方正黑体简体" panose="02010601030101010101" pitchFamily="2" charset="-122"/>
            </a:endParaRPr>
          </a:p>
        </p:txBody>
      </p:sp>
      <p:sp>
        <p:nvSpPr>
          <p:cNvPr id="69" name="TextBox 16"/>
          <p:cNvSpPr txBox="1"/>
          <p:nvPr/>
        </p:nvSpPr>
        <p:spPr>
          <a:xfrm>
            <a:off x="1350336" y="4506658"/>
            <a:ext cx="1203960" cy="339725"/>
          </a:xfrm>
          <a:prstGeom prst="rect">
            <a:avLst/>
          </a:prstGeom>
          <a:noFill/>
        </p:spPr>
        <p:txBody>
          <a:bodyPr wrap="none" lIns="94085" tIns="47043" rIns="94085" bIns="47043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Open Sans" panose="020B0606030504020204" pitchFamily="34" charset="0"/>
                <a:sym typeface="+mn-ea"/>
              </a:rPr>
              <a:t>电脑客户端</a:t>
            </a:r>
            <a:endParaRPr lang="zh-CN" altLang="en-US" sz="160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70" name="TextBox 15"/>
          <p:cNvSpPr txBox="1"/>
          <p:nvPr/>
        </p:nvSpPr>
        <p:spPr>
          <a:xfrm>
            <a:off x="3508404" y="4809906"/>
            <a:ext cx="2339361" cy="1119505"/>
          </a:xfrm>
          <a:prstGeom prst="rect">
            <a:avLst/>
          </a:prstGeom>
          <a:noFill/>
        </p:spPr>
        <p:txBody>
          <a:bodyPr wrap="square" lIns="94085" tIns="47043" rIns="94085" bIns="47043" rtlCol="0">
            <a:spAutoFit/>
          </a:bodyPr>
          <a:lstStyle/>
          <a:p>
            <a:pPr lvl="0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sym typeface="方正黑体简体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sym typeface="方正黑体简体" panose="02010601030101010101" pitchFamily="2" charset="-122"/>
            </a:endParaRPr>
          </a:p>
        </p:txBody>
      </p:sp>
      <p:sp>
        <p:nvSpPr>
          <p:cNvPr id="71" name="TextBox 16"/>
          <p:cNvSpPr txBox="1"/>
          <p:nvPr/>
        </p:nvSpPr>
        <p:spPr>
          <a:xfrm>
            <a:off x="4183950" y="4487757"/>
            <a:ext cx="1000760" cy="339725"/>
          </a:xfrm>
          <a:prstGeom prst="rect">
            <a:avLst/>
          </a:prstGeom>
          <a:noFill/>
        </p:spPr>
        <p:txBody>
          <a:bodyPr wrap="none" lIns="94085" tIns="47043" rIns="94085" bIns="47043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Open Sans" panose="020B0606030504020204" pitchFamily="34" charset="0"/>
                <a:sym typeface="+mn-ea"/>
              </a:rPr>
              <a:t>线下门店</a:t>
            </a:r>
            <a:endParaRPr lang="zh-CN" altLang="en-US" sz="160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72" name="TextBox 15"/>
          <p:cNvSpPr txBox="1"/>
          <p:nvPr/>
        </p:nvSpPr>
        <p:spPr>
          <a:xfrm>
            <a:off x="6265657" y="4841465"/>
            <a:ext cx="2403478" cy="1119505"/>
          </a:xfrm>
          <a:prstGeom prst="rect">
            <a:avLst/>
          </a:prstGeom>
          <a:noFill/>
        </p:spPr>
        <p:txBody>
          <a:bodyPr wrap="square" lIns="94085" tIns="47043" rIns="94085" bIns="47043" rtlCol="0">
            <a:spAutoFit/>
          </a:bodyPr>
          <a:lstStyle/>
          <a:p>
            <a:pPr lvl="0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sym typeface="方正黑体简体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sym typeface="方正黑体简体" panose="02010601030101010101" pitchFamily="2" charset="-122"/>
            </a:endParaRPr>
          </a:p>
        </p:txBody>
      </p:sp>
      <p:sp>
        <p:nvSpPr>
          <p:cNvPr id="73" name="TextBox 16"/>
          <p:cNvSpPr txBox="1"/>
          <p:nvPr/>
        </p:nvSpPr>
        <p:spPr>
          <a:xfrm>
            <a:off x="6989900" y="4506807"/>
            <a:ext cx="1010920" cy="339725"/>
          </a:xfrm>
          <a:prstGeom prst="rect">
            <a:avLst/>
          </a:prstGeom>
          <a:noFill/>
        </p:spPr>
        <p:txBody>
          <a:bodyPr wrap="square" lIns="94085" tIns="47043" rIns="94085" bIns="47043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Open Sans" panose="020B0606030504020204" pitchFamily="34" charset="0"/>
                <a:sym typeface="+mn-ea"/>
              </a:rPr>
              <a:t>手机店面</a:t>
            </a:r>
            <a:endParaRPr lang="zh-CN" altLang="en-US" sz="160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74" name="TextBox 15"/>
          <p:cNvSpPr txBox="1"/>
          <p:nvPr/>
        </p:nvSpPr>
        <p:spPr>
          <a:xfrm>
            <a:off x="8931363" y="4834954"/>
            <a:ext cx="2376513" cy="1119505"/>
          </a:xfrm>
          <a:prstGeom prst="rect">
            <a:avLst/>
          </a:prstGeom>
          <a:noFill/>
        </p:spPr>
        <p:txBody>
          <a:bodyPr wrap="square" lIns="94085" tIns="47043" rIns="94085" bIns="47043" rtlCol="0">
            <a:spAutoFit/>
          </a:bodyPr>
          <a:lstStyle/>
          <a:p>
            <a:pPr lvl="0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sym typeface="方正黑体简体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sym typeface="方正黑体简体" panose="02010601030101010101" pitchFamily="2" charset="-122"/>
            </a:endParaRPr>
          </a:p>
        </p:txBody>
      </p:sp>
      <p:sp>
        <p:nvSpPr>
          <p:cNvPr id="75" name="TextBox 16"/>
          <p:cNvSpPr txBox="1"/>
          <p:nvPr/>
        </p:nvSpPr>
        <p:spPr>
          <a:xfrm>
            <a:off x="9588884" y="4506658"/>
            <a:ext cx="1000760" cy="339725"/>
          </a:xfrm>
          <a:prstGeom prst="rect">
            <a:avLst/>
          </a:prstGeom>
          <a:noFill/>
        </p:spPr>
        <p:txBody>
          <a:bodyPr wrap="none" lIns="94085" tIns="47043" rIns="94085" bIns="47043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Open Sans" panose="020B0606030504020204" pitchFamily="34" charset="0"/>
                <a:sym typeface="+mn-ea"/>
              </a:rPr>
              <a:t>网站详情</a:t>
            </a:r>
            <a:endParaRPr lang="zh-CN" altLang="en-US" sz="160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Open Sans" panose="020B0606030504020204" pitchFamily="34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4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19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4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6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860"/>
                            </p:stCondLst>
                            <p:childTnLst>
                              <p:par>
                                <p:cTn id="5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9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9"/>
                            </p:stCondLst>
                            <p:childTnLst>
                              <p:par>
                                <p:cTn id="6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59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59"/>
                            </p:stCondLst>
                            <p:childTnLst>
                              <p:par>
                                <p:cTn id="7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61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110"/>
                            </p:stCondLst>
                            <p:childTnLst>
                              <p:par>
                                <p:cTn id="8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659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5" grpId="0" bldLvl="0" animBg="1"/>
      <p:bldP spid="21" grpId="0"/>
      <p:bldP spid="22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/>
        </p:nvSpPr>
        <p:spPr>
          <a:xfrm rot="9540000">
            <a:off x="11406828" y="6134038"/>
            <a:ext cx="575692" cy="575692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 rot="9540000">
            <a:off x="10739355" y="5755671"/>
            <a:ext cx="256854" cy="256854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21" name="文本框 5"/>
          <p:cNvSpPr txBox="1"/>
          <p:nvPr/>
        </p:nvSpPr>
        <p:spPr>
          <a:xfrm>
            <a:off x="524510" y="398780"/>
            <a:ext cx="30213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网络营销方案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44897" y="643554"/>
            <a:ext cx="2408102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Network marketing program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157277" y="1519484"/>
            <a:ext cx="3877451" cy="3904555"/>
            <a:chOff x="3957637" y="1203325"/>
            <a:chExt cx="4429126" cy="4460085"/>
          </a:xfrm>
        </p:grpSpPr>
        <p:sp>
          <p:nvSpPr>
            <p:cNvPr id="8" name="任意多边形: 形状 7"/>
            <p:cNvSpPr/>
            <p:nvPr/>
          </p:nvSpPr>
          <p:spPr>
            <a:xfrm>
              <a:off x="5026025" y="1203325"/>
              <a:ext cx="1955800" cy="1955800"/>
            </a:xfrm>
            <a:custGeom>
              <a:avLst/>
              <a:gdLst>
                <a:gd name="connsiteX0" fmla="*/ 0 w 1955800"/>
                <a:gd name="connsiteY0" fmla="*/ 0 h 1955800"/>
                <a:gd name="connsiteX1" fmla="*/ 1955800 w 1955800"/>
                <a:gd name="connsiteY1" fmla="*/ 0 h 1955800"/>
                <a:gd name="connsiteX2" fmla="*/ 1955800 w 1955800"/>
                <a:gd name="connsiteY2" fmla="*/ 1404937 h 1955800"/>
                <a:gd name="connsiteX3" fmla="*/ 1404937 w 1955800"/>
                <a:gd name="connsiteY3" fmla="*/ 1404937 h 1955800"/>
                <a:gd name="connsiteX4" fmla="*/ 854074 w 1955800"/>
                <a:gd name="connsiteY4" fmla="*/ 1404937 h 1955800"/>
                <a:gd name="connsiteX5" fmla="*/ 854074 w 1955800"/>
                <a:gd name="connsiteY5" fmla="*/ 1955800 h 1955800"/>
                <a:gd name="connsiteX6" fmla="*/ 0 w 1955800"/>
                <a:gd name="connsiteY6" fmla="*/ 1955800 h 1955800"/>
                <a:gd name="connsiteX7" fmla="*/ 0 w 1955800"/>
                <a:gd name="connsiteY7" fmla="*/ 0 h 195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55800" h="1955800">
                  <a:moveTo>
                    <a:pt x="0" y="0"/>
                  </a:moveTo>
                  <a:lnTo>
                    <a:pt x="1955800" y="0"/>
                  </a:lnTo>
                  <a:lnTo>
                    <a:pt x="1955800" y="1404937"/>
                  </a:lnTo>
                  <a:lnTo>
                    <a:pt x="1404937" y="1404937"/>
                  </a:lnTo>
                  <a:lnTo>
                    <a:pt x="854074" y="1404937"/>
                  </a:lnTo>
                  <a:lnTo>
                    <a:pt x="854074" y="1955800"/>
                  </a:lnTo>
                  <a:lnTo>
                    <a:pt x="0" y="1955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8689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77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</a:endParaRPr>
            </a:p>
          </p:txBody>
        </p:sp>
        <p:sp>
          <p:nvSpPr>
            <p:cNvPr id="2" name="任意多边形: 形状 8"/>
            <p:cNvSpPr/>
            <p:nvPr/>
          </p:nvSpPr>
          <p:spPr>
            <a:xfrm>
              <a:off x="5362575" y="3707610"/>
              <a:ext cx="1955800" cy="1955800"/>
            </a:xfrm>
            <a:custGeom>
              <a:avLst/>
              <a:gdLst>
                <a:gd name="connsiteX0" fmla="*/ 1101726 w 1955800"/>
                <a:gd name="connsiteY0" fmla="*/ 0 h 1955800"/>
                <a:gd name="connsiteX1" fmla="*/ 1955800 w 1955800"/>
                <a:gd name="connsiteY1" fmla="*/ 0 h 1955800"/>
                <a:gd name="connsiteX2" fmla="*/ 1955800 w 1955800"/>
                <a:gd name="connsiteY2" fmla="*/ 1955800 h 1955800"/>
                <a:gd name="connsiteX3" fmla="*/ 0 w 1955800"/>
                <a:gd name="connsiteY3" fmla="*/ 1955800 h 1955800"/>
                <a:gd name="connsiteX4" fmla="*/ 0 w 1955800"/>
                <a:gd name="connsiteY4" fmla="*/ 550863 h 1955800"/>
                <a:gd name="connsiteX5" fmla="*/ 550863 w 1955800"/>
                <a:gd name="connsiteY5" fmla="*/ 550863 h 1955800"/>
                <a:gd name="connsiteX6" fmla="*/ 1101726 w 1955800"/>
                <a:gd name="connsiteY6" fmla="*/ 550863 h 1955800"/>
                <a:gd name="connsiteX7" fmla="*/ 1101726 w 1955800"/>
                <a:gd name="connsiteY7" fmla="*/ 0 h 195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55800" h="1955800">
                  <a:moveTo>
                    <a:pt x="1101726" y="0"/>
                  </a:moveTo>
                  <a:lnTo>
                    <a:pt x="1955800" y="0"/>
                  </a:lnTo>
                  <a:lnTo>
                    <a:pt x="1955800" y="1955800"/>
                  </a:lnTo>
                  <a:lnTo>
                    <a:pt x="0" y="1955800"/>
                  </a:lnTo>
                  <a:lnTo>
                    <a:pt x="0" y="550863"/>
                  </a:lnTo>
                  <a:lnTo>
                    <a:pt x="550863" y="550863"/>
                  </a:lnTo>
                  <a:lnTo>
                    <a:pt x="1101726" y="550863"/>
                  </a:lnTo>
                  <a:lnTo>
                    <a:pt x="1101726" y="0"/>
                  </a:lnTo>
                  <a:close/>
                </a:path>
              </a:pathLst>
            </a:custGeom>
            <a:solidFill>
              <a:srgbClr val="4D8689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77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</a:endParaRPr>
            </a:p>
          </p:txBody>
        </p:sp>
        <p:sp>
          <p:nvSpPr>
            <p:cNvPr id="3" name="任意多边形: 形状 9"/>
            <p:cNvSpPr/>
            <p:nvPr/>
          </p:nvSpPr>
          <p:spPr>
            <a:xfrm rot="5400000">
              <a:off x="3957638" y="2608262"/>
              <a:ext cx="1955800" cy="1955801"/>
            </a:xfrm>
            <a:custGeom>
              <a:avLst/>
              <a:gdLst>
                <a:gd name="connsiteX0" fmla="*/ 0 w 1955800"/>
                <a:gd name="connsiteY0" fmla="*/ 1955801 h 1955801"/>
                <a:gd name="connsiteX1" fmla="*/ 0 w 1955800"/>
                <a:gd name="connsiteY1" fmla="*/ 0 h 1955801"/>
                <a:gd name="connsiteX2" fmla="*/ 2 w 1955800"/>
                <a:gd name="connsiteY2" fmla="*/ 0 h 1955801"/>
                <a:gd name="connsiteX3" fmla="*/ 2 w 1955800"/>
                <a:gd name="connsiteY3" fmla="*/ 550864 h 1955801"/>
                <a:gd name="connsiteX4" fmla="*/ 550865 w 1955800"/>
                <a:gd name="connsiteY4" fmla="*/ 550864 h 1955801"/>
                <a:gd name="connsiteX5" fmla="*/ 1101728 w 1955800"/>
                <a:gd name="connsiteY5" fmla="*/ 550864 h 1955801"/>
                <a:gd name="connsiteX6" fmla="*/ 1101728 w 1955800"/>
                <a:gd name="connsiteY6" fmla="*/ 0 h 1955801"/>
                <a:gd name="connsiteX7" fmla="*/ 1955800 w 1955800"/>
                <a:gd name="connsiteY7" fmla="*/ 0 h 1955801"/>
                <a:gd name="connsiteX8" fmla="*/ 1955800 w 1955800"/>
                <a:gd name="connsiteY8" fmla="*/ 1955801 h 1955801"/>
                <a:gd name="connsiteX9" fmla="*/ 0 w 1955800"/>
                <a:gd name="connsiteY9" fmla="*/ 1955801 h 1955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55800" h="1955801">
                  <a:moveTo>
                    <a:pt x="0" y="1955801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550864"/>
                  </a:lnTo>
                  <a:lnTo>
                    <a:pt x="550865" y="550864"/>
                  </a:lnTo>
                  <a:lnTo>
                    <a:pt x="1101728" y="550864"/>
                  </a:lnTo>
                  <a:lnTo>
                    <a:pt x="1101728" y="0"/>
                  </a:lnTo>
                  <a:lnTo>
                    <a:pt x="1955800" y="0"/>
                  </a:lnTo>
                  <a:lnTo>
                    <a:pt x="1955800" y="1955801"/>
                  </a:lnTo>
                  <a:lnTo>
                    <a:pt x="0" y="1955801"/>
                  </a:lnTo>
                  <a:close/>
                </a:path>
              </a:pathLst>
            </a:custGeom>
            <a:solidFill>
              <a:srgbClr val="F35E40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77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</a:endParaRPr>
            </a:p>
          </p:txBody>
        </p:sp>
        <p:sp>
          <p:nvSpPr>
            <p:cNvPr id="11" name="任意多边形: 形状 10"/>
            <p:cNvSpPr/>
            <p:nvPr/>
          </p:nvSpPr>
          <p:spPr>
            <a:xfrm rot="5400000">
              <a:off x="6430962" y="2302672"/>
              <a:ext cx="1955801" cy="1955801"/>
            </a:xfrm>
            <a:custGeom>
              <a:avLst/>
              <a:gdLst>
                <a:gd name="connsiteX0" fmla="*/ 0 w 1955801"/>
                <a:gd name="connsiteY0" fmla="*/ 1955801 h 1955801"/>
                <a:gd name="connsiteX1" fmla="*/ 0 w 1955801"/>
                <a:gd name="connsiteY1" fmla="*/ 0 h 1955801"/>
                <a:gd name="connsiteX2" fmla="*/ 1955801 w 1955801"/>
                <a:gd name="connsiteY2" fmla="*/ 0 h 1955801"/>
                <a:gd name="connsiteX3" fmla="*/ 1955800 w 1955801"/>
                <a:gd name="connsiteY3" fmla="*/ 1404937 h 1955801"/>
                <a:gd name="connsiteX4" fmla="*/ 1404939 w 1955801"/>
                <a:gd name="connsiteY4" fmla="*/ 1404937 h 1955801"/>
                <a:gd name="connsiteX5" fmla="*/ 854076 w 1955801"/>
                <a:gd name="connsiteY5" fmla="*/ 1404937 h 1955801"/>
                <a:gd name="connsiteX6" fmla="*/ 854076 w 1955801"/>
                <a:gd name="connsiteY6" fmla="*/ 1955801 h 1955801"/>
                <a:gd name="connsiteX7" fmla="*/ 0 w 1955801"/>
                <a:gd name="connsiteY7" fmla="*/ 1955801 h 1955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55801" h="1955801">
                  <a:moveTo>
                    <a:pt x="0" y="1955801"/>
                  </a:moveTo>
                  <a:lnTo>
                    <a:pt x="0" y="0"/>
                  </a:lnTo>
                  <a:lnTo>
                    <a:pt x="1955801" y="0"/>
                  </a:lnTo>
                  <a:lnTo>
                    <a:pt x="1955800" y="1404937"/>
                  </a:lnTo>
                  <a:lnTo>
                    <a:pt x="1404939" y="1404937"/>
                  </a:lnTo>
                  <a:lnTo>
                    <a:pt x="854076" y="1404937"/>
                  </a:lnTo>
                  <a:lnTo>
                    <a:pt x="854076" y="1955801"/>
                  </a:lnTo>
                  <a:lnTo>
                    <a:pt x="0" y="1955801"/>
                  </a:lnTo>
                  <a:close/>
                </a:path>
              </a:pathLst>
            </a:custGeom>
            <a:solidFill>
              <a:srgbClr val="F35E40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77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</a:endParaRPr>
            </a:p>
          </p:txBody>
        </p:sp>
      </p:grpSp>
      <p:sp>
        <p:nvSpPr>
          <p:cNvPr id="4" name="任意多边形: 形状 11"/>
          <p:cNvSpPr>
            <a:spLocks noChangeAspect="1"/>
          </p:cNvSpPr>
          <p:nvPr/>
        </p:nvSpPr>
        <p:spPr bwMode="auto">
          <a:xfrm>
            <a:off x="5786975" y="1865040"/>
            <a:ext cx="490750" cy="414719"/>
          </a:xfrm>
          <a:custGeom>
            <a:avLst/>
            <a:gdLst>
              <a:gd name="connsiteX0" fmla="*/ 46038 w 338138"/>
              <a:gd name="connsiteY0" fmla="*/ 261938 h 285751"/>
              <a:gd name="connsiteX1" fmla="*/ 38100 w 338138"/>
              <a:gd name="connsiteY1" fmla="*/ 270670 h 285751"/>
              <a:gd name="connsiteX2" fmla="*/ 46038 w 338138"/>
              <a:gd name="connsiteY2" fmla="*/ 279402 h 285751"/>
              <a:gd name="connsiteX3" fmla="*/ 53976 w 338138"/>
              <a:gd name="connsiteY3" fmla="*/ 270670 h 285751"/>
              <a:gd name="connsiteX4" fmla="*/ 46038 w 338138"/>
              <a:gd name="connsiteY4" fmla="*/ 261938 h 285751"/>
              <a:gd name="connsiteX5" fmla="*/ 288131 w 338138"/>
              <a:gd name="connsiteY5" fmla="*/ 184150 h 285751"/>
              <a:gd name="connsiteX6" fmla="*/ 277812 w 338138"/>
              <a:gd name="connsiteY6" fmla="*/ 194469 h 285751"/>
              <a:gd name="connsiteX7" fmla="*/ 288131 w 338138"/>
              <a:gd name="connsiteY7" fmla="*/ 204788 h 285751"/>
              <a:gd name="connsiteX8" fmla="*/ 298450 w 338138"/>
              <a:gd name="connsiteY8" fmla="*/ 194469 h 285751"/>
              <a:gd name="connsiteX9" fmla="*/ 288131 w 338138"/>
              <a:gd name="connsiteY9" fmla="*/ 184150 h 285751"/>
              <a:gd name="connsiteX10" fmla="*/ 19050 w 338138"/>
              <a:gd name="connsiteY10" fmla="*/ 165100 h 285751"/>
              <a:gd name="connsiteX11" fmla="*/ 19050 w 338138"/>
              <a:gd name="connsiteY11" fmla="*/ 242888 h 285751"/>
              <a:gd name="connsiteX12" fmla="*/ 73025 w 338138"/>
              <a:gd name="connsiteY12" fmla="*/ 242888 h 285751"/>
              <a:gd name="connsiteX13" fmla="*/ 73025 w 338138"/>
              <a:gd name="connsiteY13" fmla="*/ 165100 h 285751"/>
              <a:gd name="connsiteX14" fmla="*/ 12010 w 338138"/>
              <a:gd name="connsiteY14" fmla="*/ 141288 h 285751"/>
              <a:gd name="connsiteX15" fmla="*/ 81400 w 338138"/>
              <a:gd name="connsiteY15" fmla="*/ 141288 h 285751"/>
              <a:gd name="connsiteX16" fmla="*/ 92075 w 338138"/>
              <a:gd name="connsiteY16" fmla="*/ 153107 h 285751"/>
              <a:gd name="connsiteX17" fmla="*/ 92075 w 338138"/>
              <a:gd name="connsiteY17" fmla="*/ 273932 h 285751"/>
              <a:gd name="connsiteX18" fmla="*/ 81400 w 338138"/>
              <a:gd name="connsiteY18" fmla="*/ 285751 h 285751"/>
              <a:gd name="connsiteX19" fmla="*/ 12010 w 338138"/>
              <a:gd name="connsiteY19" fmla="*/ 285751 h 285751"/>
              <a:gd name="connsiteX20" fmla="*/ 0 w 338138"/>
              <a:gd name="connsiteY20" fmla="*/ 273932 h 285751"/>
              <a:gd name="connsiteX21" fmla="*/ 0 w 338138"/>
              <a:gd name="connsiteY21" fmla="*/ 153107 h 285751"/>
              <a:gd name="connsiteX22" fmla="*/ 12010 w 338138"/>
              <a:gd name="connsiteY22" fmla="*/ 141288 h 285751"/>
              <a:gd name="connsiteX23" fmla="*/ 55002 w 338138"/>
              <a:gd name="connsiteY23" fmla="*/ 82550 h 285751"/>
              <a:gd name="connsiteX24" fmla="*/ 175185 w 338138"/>
              <a:gd name="connsiteY24" fmla="*/ 82550 h 285751"/>
              <a:gd name="connsiteX25" fmla="*/ 193675 w 338138"/>
              <a:gd name="connsiteY25" fmla="*/ 99703 h 285751"/>
              <a:gd name="connsiteX26" fmla="*/ 193675 w 338138"/>
              <a:gd name="connsiteY26" fmla="*/ 268597 h 285751"/>
              <a:gd name="connsiteX27" fmla="*/ 175185 w 338138"/>
              <a:gd name="connsiteY27" fmla="*/ 285750 h 285751"/>
              <a:gd name="connsiteX28" fmla="*/ 107830 w 338138"/>
              <a:gd name="connsiteY28" fmla="*/ 285750 h 285751"/>
              <a:gd name="connsiteX29" fmla="*/ 109151 w 338138"/>
              <a:gd name="connsiteY29" fmla="*/ 276514 h 285751"/>
              <a:gd name="connsiteX30" fmla="*/ 109151 w 338138"/>
              <a:gd name="connsiteY30" fmla="*/ 273875 h 285751"/>
              <a:gd name="connsiteX31" fmla="*/ 115754 w 338138"/>
              <a:gd name="connsiteY31" fmla="*/ 275194 h 285751"/>
              <a:gd name="connsiteX32" fmla="*/ 124999 w 338138"/>
              <a:gd name="connsiteY32" fmla="*/ 264639 h 285751"/>
              <a:gd name="connsiteX33" fmla="*/ 115754 w 338138"/>
              <a:gd name="connsiteY33" fmla="*/ 254083 h 285751"/>
              <a:gd name="connsiteX34" fmla="*/ 109151 w 338138"/>
              <a:gd name="connsiteY34" fmla="*/ 256722 h 285751"/>
              <a:gd name="connsiteX35" fmla="*/ 109151 w 338138"/>
              <a:gd name="connsiteY35" fmla="*/ 235610 h 285751"/>
              <a:gd name="connsiteX36" fmla="*/ 168582 w 338138"/>
              <a:gd name="connsiteY36" fmla="*/ 235610 h 285751"/>
              <a:gd name="connsiteX37" fmla="*/ 168582 w 338138"/>
              <a:gd name="connsiteY37" fmla="*/ 110259 h 285751"/>
              <a:gd name="connsiteX38" fmla="*/ 61606 w 338138"/>
              <a:gd name="connsiteY38" fmla="*/ 110259 h 285751"/>
              <a:gd name="connsiteX39" fmla="*/ 61606 w 338138"/>
              <a:gd name="connsiteY39" fmla="*/ 126093 h 285751"/>
              <a:gd name="connsiteX40" fmla="*/ 36512 w 338138"/>
              <a:gd name="connsiteY40" fmla="*/ 126093 h 285751"/>
              <a:gd name="connsiteX41" fmla="*/ 36512 w 338138"/>
              <a:gd name="connsiteY41" fmla="*/ 99703 h 285751"/>
              <a:gd name="connsiteX42" fmla="*/ 55002 w 338138"/>
              <a:gd name="connsiteY42" fmla="*/ 82550 h 285751"/>
              <a:gd name="connsiteX43" fmla="*/ 102729 w 338138"/>
              <a:gd name="connsiteY43" fmla="*/ 0 h 285751"/>
              <a:gd name="connsiteX44" fmla="*/ 305260 w 338138"/>
              <a:gd name="connsiteY44" fmla="*/ 0 h 285751"/>
              <a:gd name="connsiteX45" fmla="*/ 338138 w 338138"/>
              <a:gd name="connsiteY45" fmla="*/ 34237 h 285751"/>
              <a:gd name="connsiteX46" fmla="*/ 338138 w 338138"/>
              <a:gd name="connsiteY46" fmla="*/ 188306 h 285751"/>
              <a:gd name="connsiteX47" fmla="*/ 305260 w 338138"/>
              <a:gd name="connsiteY47" fmla="*/ 221226 h 285751"/>
              <a:gd name="connsiteX48" fmla="*/ 234242 w 338138"/>
              <a:gd name="connsiteY48" fmla="*/ 221226 h 285751"/>
              <a:gd name="connsiteX49" fmla="*/ 234242 w 338138"/>
              <a:gd name="connsiteY49" fmla="*/ 243612 h 285751"/>
              <a:gd name="connsiteX50" fmla="*/ 265806 w 338138"/>
              <a:gd name="connsiteY50" fmla="*/ 243612 h 285751"/>
              <a:gd name="connsiteX51" fmla="*/ 277642 w 338138"/>
              <a:gd name="connsiteY51" fmla="*/ 256780 h 285751"/>
              <a:gd name="connsiteX52" fmla="*/ 277642 w 338138"/>
              <a:gd name="connsiteY52" fmla="*/ 272582 h 285751"/>
              <a:gd name="connsiteX53" fmla="*/ 265806 w 338138"/>
              <a:gd name="connsiteY53" fmla="*/ 285750 h 285751"/>
              <a:gd name="connsiteX54" fmla="*/ 205309 w 338138"/>
              <a:gd name="connsiteY54" fmla="*/ 285750 h 285751"/>
              <a:gd name="connsiteX55" fmla="*/ 210570 w 338138"/>
              <a:gd name="connsiteY55" fmla="*/ 269948 h 285751"/>
              <a:gd name="connsiteX56" fmla="*/ 210570 w 338138"/>
              <a:gd name="connsiteY56" fmla="*/ 213325 h 285751"/>
              <a:gd name="connsiteX57" fmla="*/ 210570 w 338138"/>
              <a:gd name="connsiteY57" fmla="*/ 172504 h 285751"/>
              <a:gd name="connsiteX58" fmla="*/ 296054 w 338138"/>
              <a:gd name="connsiteY58" fmla="*/ 172504 h 285751"/>
              <a:gd name="connsiteX59" fmla="*/ 309205 w 338138"/>
              <a:gd name="connsiteY59" fmla="*/ 159335 h 285751"/>
              <a:gd name="connsiteX60" fmla="*/ 309205 w 338138"/>
              <a:gd name="connsiteY60" fmla="*/ 39504 h 285751"/>
              <a:gd name="connsiteX61" fmla="*/ 296054 w 338138"/>
              <a:gd name="connsiteY61" fmla="*/ 27653 h 285751"/>
              <a:gd name="connsiteX62" fmla="*/ 110620 w 338138"/>
              <a:gd name="connsiteY62" fmla="*/ 27653 h 285751"/>
              <a:gd name="connsiteX63" fmla="*/ 98783 w 338138"/>
              <a:gd name="connsiteY63" fmla="*/ 39504 h 285751"/>
              <a:gd name="connsiteX64" fmla="*/ 98783 w 338138"/>
              <a:gd name="connsiteY64" fmla="*/ 65841 h 285751"/>
              <a:gd name="connsiteX65" fmla="*/ 69850 w 338138"/>
              <a:gd name="connsiteY65" fmla="*/ 65841 h 285751"/>
              <a:gd name="connsiteX66" fmla="*/ 69850 w 338138"/>
              <a:gd name="connsiteY66" fmla="*/ 34237 h 285751"/>
              <a:gd name="connsiteX67" fmla="*/ 102729 w 338138"/>
              <a:gd name="connsiteY67" fmla="*/ 0 h 28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38138" h="285751">
                <a:moveTo>
                  <a:pt x="46038" y="261938"/>
                </a:moveTo>
                <a:cubicBezTo>
                  <a:pt x="41654" y="261938"/>
                  <a:pt x="38100" y="265847"/>
                  <a:pt x="38100" y="270670"/>
                </a:cubicBezTo>
                <a:cubicBezTo>
                  <a:pt x="38100" y="275493"/>
                  <a:pt x="41654" y="279402"/>
                  <a:pt x="46038" y="279402"/>
                </a:cubicBezTo>
                <a:cubicBezTo>
                  <a:pt x="50422" y="279402"/>
                  <a:pt x="53976" y="275493"/>
                  <a:pt x="53976" y="270670"/>
                </a:cubicBezTo>
                <a:cubicBezTo>
                  <a:pt x="53976" y="265847"/>
                  <a:pt x="50422" y="261938"/>
                  <a:pt x="46038" y="261938"/>
                </a:cubicBezTo>
                <a:close/>
                <a:moveTo>
                  <a:pt x="288131" y="184150"/>
                </a:moveTo>
                <a:cubicBezTo>
                  <a:pt x="282432" y="184150"/>
                  <a:pt x="277812" y="188770"/>
                  <a:pt x="277812" y="194469"/>
                </a:cubicBezTo>
                <a:cubicBezTo>
                  <a:pt x="277812" y="200168"/>
                  <a:pt x="282432" y="204788"/>
                  <a:pt x="288131" y="204788"/>
                </a:cubicBezTo>
                <a:cubicBezTo>
                  <a:pt x="293830" y="204788"/>
                  <a:pt x="298450" y="200168"/>
                  <a:pt x="298450" y="194469"/>
                </a:cubicBezTo>
                <a:cubicBezTo>
                  <a:pt x="298450" y="188770"/>
                  <a:pt x="293830" y="184150"/>
                  <a:pt x="288131" y="184150"/>
                </a:cubicBezTo>
                <a:close/>
                <a:moveTo>
                  <a:pt x="19050" y="165100"/>
                </a:moveTo>
                <a:lnTo>
                  <a:pt x="19050" y="242888"/>
                </a:lnTo>
                <a:lnTo>
                  <a:pt x="73025" y="242888"/>
                </a:lnTo>
                <a:lnTo>
                  <a:pt x="73025" y="165100"/>
                </a:lnTo>
                <a:close/>
                <a:moveTo>
                  <a:pt x="12010" y="141288"/>
                </a:moveTo>
                <a:cubicBezTo>
                  <a:pt x="12010" y="141288"/>
                  <a:pt x="12010" y="141288"/>
                  <a:pt x="81400" y="141288"/>
                </a:cubicBezTo>
                <a:cubicBezTo>
                  <a:pt x="86738" y="141288"/>
                  <a:pt x="92075" y="146541"/>
                  <a:pt x="92075" y="153107"/>
                </a:cubicBezTo>
                <a:cubicBezTo>
                  <a:pt x="92075" y="153107"/>
                  <a:pt x="92075" y="153107"/>
                  <a:pt x="92075" y="273932"/>
                </a:cubicBezTo>
                <a:cubicBezTo>
                  <a:pt x="92075" y="280498"/>
                  <a:pt x="86738" y="285751"/>
                  <a:pt x="81400" y="285751"/>
                </a:cubicBezTo>
                <a:cubicBezTo>
                  <a:pt x="81400" y="285751"/>
                  <a:pt x="81400" y="285751"/>
                  <a:pt x="12010" y="285751"/>
                </a:cubicBezTo>
                <a:cubicBezTo>
                  <a:pt x="5337" y="285751"/>
                  <a:pt x="0" y="280498"/>
                  <a:pt x="0" y="273932"/>
                </a:cubicBezTo>
                <a:cubicBezTo>
                  <a:pt x="0" y="273932"/>
                  <a:pt x="0" y="273932"/>
                  <a:pt x="0" y="153107"/>
                </a:cubicBezTo>
                <a:cubicBezTo>
                  <a:pt x="0" y="146541"/>
                  <a:pt x="5337" y="141288"/>
                  <a:pt x="12010" y="141288"/>
                </a:cubicBezTo>
                <a:close/>
                <a:moveTo>
                  <a:pt x="55002" y="82550"/>
                </a:moveTo>
                <a:cubicBezTo>
                  <a:pt x="55002" y="82550"/>
                  <a:pt x="55002" y="82550"/>
                  <a:pt x="175185" y="82550"/>
                </a:cubicBezTo>
                <a:cubicBezTo>
                  <a:pt x="185751" y="82550"/>
                  <a:pt x="193675" y="90467"/>
                  <a:pt x="193675" y="99703"/>
                </a:cubicBezTo>
                <a:cubicBezTo>
                  <a:pt x="193675" y="99703"/>
                  <a:pt x="193675" y="99703"/>
                  <a:pt x="193675" y="268597"/>
                </a:cubicBezTo>
                <a:cubicBezTo>
                  <a:pt x="193675" y="277833"/>
                  <a:pt x="185751" y="285750"/>
                  <a:pt x="175185" y="285750"/>
                </a:cubicBezTo>
                <a:cubicBezTo>
                  <a:pt x="175185" y="285750"/>
                  <a:pt x="175185" y="285750"/>
                  <a:pt x="107830" y="285750"/>
                </a:cubicBezTo>
                <a:cubicBezTo>
                  <a:pt x="109151" y="283111"/>
                  <a:pt x="109151" y="280472"/>
                  <a:pt x="109151" y="276514"/>
                </a:cubicBezTo>
                <a:cubicBezTo>
                  <a:pt x="109151" y="276514"/>
                  <a:pt x="109151" y="276514"/>
                  <a:pt x="109151" y="273875"/>
                </a:cubicBezTo>
                <a:cubicBezTo>
                  <a:pt x="110471" y="273875"/>
                  <a:pt x="113113" y="275194"/>
                  <a:pt x="115754" y="275194"/>
                </a:cubicBezTo>
                <a:cubicBezTo>
                  <a:pt x="121037" y="275194"/>
                  <a:pt x="124999" y="271236"/>
                  <a:pt x="124999" y="264639"/>
                </a:cubicBezTo>
                <a:cubicBezTo>
                  <a:pt x="124999" y="259361"/>
                  <a:pt x="121037" y="254083"/>
                  <a:pt x="115754" y="254083"/>
                </a:cubicBezTo>
                <a:cubicBezTo>
                  <a:pt x="113113" y="254083"/>
                  <a:pt x="110471" y="255402"/>
                  <a:pt x="109151" y="256722"/>
                </a:cubicBezTo>
                <a:cubicBezTo>
                  <a:pt x="109151" y="256722"/>
                  <a:pt x="109151" y="256722"/>
                  <a:pt x="109151" y="235610"/>
                </a:cubicBezTo>
                <a:cubicBezTo>
                  <a:pt x="109151" y="235610"/>
                  <a:pt x="109151" y="235610"/>
                  <a:pt x="168582" y="235610"/>
                </a:cubicBezTo>
                <a:cubicBezTo>
                  <a:pt x="168582" y="235610"/>
                  <a:pt x="168582" y="235610"/>
                  <a:pt x="168582" y="110259"/>
                </a:cubicBezTo>
                <a:cubicBezTo>
                  <a:pt x="168582" y="110259"/>
                  <a:pt x="168582" y="110259"/>
                  <a:pt x="61606" y="110259"/>
                </a:cubicBezTo>
                <a:cubicBezTo>
                  <a:pt x="61606" y="110259"/>
                  <a:pt x="61606" y="110259"/>
                  <a:pt x="61606" y="126093"/>
                </a:cubicBezTo>
                <a:cubicBezTo>
                  <a:pt x="61606" y="126093"/>
                  <a:pt x="61606" y="126093"/>
                  <a:pt x="36512" y="126093"/>
                </a:cubicBezTo>
                <a:cubicBezTo>
                  <a:pt x="36512" y="126093"/>
                  <a:pt x="36512" y="126093"/>
                  <a:pt x="36512" y="99703"/>
                </a:cubicBezTo>
                <a:cubicBezTo>
                  <a:pt x="36512" y="90467"/>
                  <a:pt x="45757" y="82550"/>
                  <a:pt x="55002" y="82550"/>
                </a:cubicBezTo>
                <a:close/>
                <a:moveTo>
                  <a:pt x="102729" y="0"/>
                </a:moveTo>
                <a:cubicBezTo>
                  <a:pt x="102729" y="0"/>
                  <a:pt x="102729" y="0"/>
                  <a:pt x="305260" y="0"/>
                </a:cubicBezTo>
                <a:cubicBezTo>
                  <a:pt x="323672" y="0"/>
                  <a:pt x="338138" y="15802"/>
                  <a:pt x="338138" y="34237"/>
                </a:cubicBezTo>
                <a:cubicBezTo>
                  <a:pt x="338138" y="34237"/>
                  <a:pt x="338138" y="34237"/>
                  <a:pt x="338138" y="188306"/>
                </a:cubicBezTo>
                <a:cubicBezTo>
                  <a:pt x="338138" y="206741"/>
                  <a:pt x="323672" y="221226"/>
                  <a:pt x="305260" y="221226"/>
                </a:cubicBezTo>
                <a:cubicBezTo>
                  <a:pt x="305260" y="221226"/>
                  <a:pt x="305260" y="221226"/>
                  <a:pt x="234242" y="221226"/>
                </a:cubicBezTo>
                <a:cubicBezTo>
                  <a:pt x="234242" y="221226"/>
                  <a:pt x="234242" y="221226"/>
                  <a:pt x="234242" y="243612"/>
                </a:cubicBezTo>
                <a:cubicBezTo>
                  <a:pt x="234242" y="243612"/>
                  <a:pt x="234242" y="243612"/>
                  <a:pt x="265806" y="243612"/>
                </a:cubicBezTo>
                <a:cubicBezTo>
                  <a:pt x="272381" y="243612"/>
                  <a:pt x="277642" y="250196"/>
                  <a:pt x="277642" y="256780"/>
                </a:cubicBezTo>
                <a:cubicBezTo>
                  <a:pt x="277642" y="256780"/>
                  <a:pt x="277642" y="256780"/>
                  <a:pt x="277642" y="272582"/>
                </a:cubicBezTo>
                <a:cubicBezTo>
                  <a:pt x="277642" y="280483"/>
                  <a:pt x="272381" y="285750"/>
                  <a:pt x="265806" y="285750"/>
                </a:cubicBezTo>
                <a:cubicBezTo>
                  <a:pt x="265806" y="285750"/>
                  <a:pt x="265806" y="285750"/>
                  <a:pt x="205309" y="285750"/>
                </a:cubicBezTo>
                <a:cubicBezTo>
                  <a:pt x="207940" y="280483"/>
                  <a:pt x="209255" y="275216"/>
                  <a:pt x="210570" y="269948"/>
                </a:cubicBezTo>
                <a:cubicBezTo>
                  <a:pt x="210570" y="268632"/>
                  <a:pt x="210570" y="213325"/>
                  <a:pt x="210570" y="213325"/>
                </a:cubicBezTo>
                <a:cubicBezTo>
                  <a:pt x="210570" y="213325"/>
                  <a:pt x="210570" y="213325"/>
                  <a:pt x="210570" y="172504"/>
                </a:cubicBezTo>
                <a:cubicBezTo>
                  <a:pt x="210570" y="172504"/>
                  <a:pt x="210570" y="172504"/>
                  <a:pt x="296054" y="172504"/>
                </a:cubicBezTo>
                <a:cubicBezTo>
                  <a:pt x="303945" y="172504"/>
                  <a:pt x="309205" y="165920"/>
                  <a:pt x="309205" y="159335"/>
                </a:cubicBezTo>
                <a:cubicBezTo>
                  <a:pt x="309205" y="159335"/>
                  <a:pt x="309205" y="159335"/>
                  <a:pt x="309205" y="39504"/>
                </a:cubicBezTo>
                <a:cubicBezTo>
                  <a:pt x="309205" y="32920"/>
                  <a:pt x="303945" y="27653"/>
                  <a:pt x="296054" y="27653"/>
                </a:cubicBezTo>
                <a:cubicBezTo>
                  <a:pt x="296054" y="27653"/>
                  <a:pt x="296054" y="27653"/>
                  <a:pt x="110620" y="27653"/>
                </a:cubicBezTo>
                <a:cubicBezTo>
                  <a:pt x="104044" y="27653"/>
                  <a:pt x="98783" y="32920"/>
                  <a:pt x="98783" y="39504"/>
                </a:cubicBezTo>
                <a:cubicBezTo>
                  <a:pt x="98783" y="39504"/>
                  <a:pt x="98783" y="39504"/>
                  <a:pt x="98783" y="65841"/>
                </a:cubicBezTo>
                <a:cubicBezTo>
                  <a:pt x="98783" y="65841"/>
                  <a:pt x="98783" y="65841"/>
                  <a:pt x="69850" y="65841"/>
                </a:cubicBezTo>
                <a:cubicBezTo>
                  <a:pt x="69850" y="65841"/>
                  <a:pt x="69850" y="65841"/>
                  <a:pt x="69850" y="34237"/>
                </a:cubicBezTo>
                <a:cubicBezTo>
                  <a:pt x="69850" y="15802"/>
                  <a:pt x="84317" y="0"/>
                  <a:pt x="10272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775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+mn-lt"/>
            </a:endParaRPr>
          </a:p>
        </p:txBody>
      </p:sp>
      <p:sp>
        <p:nvSpPr>
          <p:cNvPr id="5" name="任意多边形: 形状 12"/>
          <p:cNvSpPr/>
          <p:nvPr/>
        </p:nvSpPr>
        <p:spPr bwMode="auto">
          <a:xfrm>
            <a:off x="4486740" y="3378600"/>
            <a:ext cx="425977" cy="359982"/>
          </a:xfrm>
          <a:custGeom>
            <a:avLst/>
            <a:gdLst>
              <a:gd name="connsiteX0" fmla="*/ 46038 w 338138"/>
              <a:gd name="connsiteY0" fmla="*/ 261938 h 285751"/>
              <a:gd name="connsiteX1" fmla="*/ 38100 w 338138"/>
              <a:gd name="connsiteY1" fmla="*/ 270670 h 285751"/>
              <a:gd name="connsiteX2" fmla="*/ 46038 w 338138"/>
              <a:gd name="connsiteY2" fmla="*/ 279402 h 285751"/>
              <a:gd name="connsiteX3" fmla="*/ 53976 w 338138"/>
              <a:gd name="connsiteY3" fmla="*/ 270670 h 285751"/>
              <a:gd name="connsiteX4" fmla="*/ 46038 w 338138"/>
              <a:gd name="connsiteY4" fmla="*/ 261938 h 285751"/>
              <a:gd name="connsiteX5" fmla="*/ 288131 w 338138"/>
              <a:gd name="connsiteY5" fmla="*/ 184150 h 285751"/>
              <a:gd name="connsiteX6" fmla="*/ 277812 w 338138"/>
              <a:gd name="connsiteY6" fmla="*/ 194469 h 285751"/>
              <a:gd name="connsiteX7" fmla="*/ 288131 w 338138"/>
              <a:gd name="connsiteY7" fmla="*/ 204788 h 285751"/>
              <a:gd name="connsiteX8" fmla="*/ 298450 w 338138"/>
              <a:gd name="connsiteY8" fmla="*/ 194469 h 285751"/>
              <a:gd name="connsiteX9" fmla="*/ 288131 w 338138"/>
              <a:gd name="connsiteY9" fmla="*/ 184150 h 285751"/>
              <a:gd name="connsiteX10" fmla="*/ 19050 w 338138"/>
              <a:gd name="connsiteY10" fmla="*/ 165100 h 285751"/>
              <a:gd name="connsiteX11" fmla="*/ 19050 w 338138"/>
              <a:gd name="connsiteY11" fmla="*/ 242888 h 285751"/>
              <a:gd name="connsiteX12" fmla="*/ 73025 w 338138"/>
              <a:gd name="connsiteY12" fmla="*/ 242888 h 285751"/>
              <a:gd name="connsiteX13" fmla="*/ 73025 w 338138"/>
              <a:gd name="connsiteY13" fmla="*/ 165100 h 285751"/>
              <a:gd name="connsiteX14" fmla="*/ 12010 w 338138"/>
              <a:gd name="connsiteY14" fmla="*/ 141288 h 285751"/>
              <a:gd name="connsiteX15" fmla="*/ 81400 w 338138"/>
              <a:gd name="connsiteY15" fmla="*/ 141288 h 285751"/>
              <a:gd name="connsiteX16" fmla="*/ 92075 w 338138"/>
              <a:gd name="connsiteY16" fmla="*/ 153107 h 285751"/>
              <a:gd name="connsiteX17" fmla="*/ 92075 w 338138"/>
              <a:gd name="connsiteY17" fmla="*/ 273932 h 285751"/>
              <a:gd name="connsiteX18" fmla="*/ 81400 w 338138"/>
              <a:gd name="connsiteY18" fmla="*/ 285751 h 285751"/>
              <a:gd name="connsiteX19" fmla="*/ 12010 w 338138"/>
              <a:gd name="connsiteY19" fmla="*/ 285751 h 285751"/>
              <a:gd name="connsiteX20" fmla="*/ 0 w 338138"/>
              <a:gd name="connsiteY20" fmla="*/ 273932 h 285751"/>
              <a:gd name="connsiteX21" fmla="*/ 0 w 338138"/>
              <a:gd name="connsiteY21" fmla="*/ 153107 h 285751"/>
              <a:gd name="connsiteX22" fmla="*/ 12010 w 338138"/>
              <a:gd name="connsiteY22" fmla="*/ 141288 h 285751"/>
              <a:gd name="connsiteX23" fmla="*/ 55002 w 338138"/>
              <a:gd name="connsiteY23" fmla="*/ 82550 h 285751"/>
              <a:gd name="connsiteX24" fmla="*/ 175185 w 338138"/>
              <a:gd name="connsiteY24" fmla="*/ 82550 h 285751"/>
              <a:gd name="connsiteX25" fmla="*/ 193675 w 338138"/>
              <a:gd name="connsiteY25" fmla="*/ 99703 h 285751"/>
              <a:gd name="connsiteX26" fmla="*/ 193675 w 338138"/>
              <a:gd name="connsiteY26" fmla="*/ 268597 h 285751"/>
              <a:gd name="connsiteX27" fmla="*/ 175185 w 338138"/>
              <a:gd name="connsiteY27" fmla="*/ 285750 h 285751"/>
              <a:gd name="connsiteX28" fmla="*/ 107830 w 338138"/>
              <a:gd name="connsiteY28" fmla="*/ 285750 h 285751"/>
              <a:gd name="connsiteX29" fmla="*/ 109151 w 338138"/>
              <a:gd name="connsiteY29" fmla="*/ 276514 h 285751"/>
              <a:gd name="connsiteX30" fmla="*/ 109151 w 338138"/>
              <a:gd name="connsiteY30" fmla="*/ 273875 h 285751"/>
              <a:gd name="connsiteX31" fmla="*/ 115754 w 338138"/>
              <a:gd name="connsiteY31" fmla="*/ 275194 h 285751"/>
              <a:gd name="connsiteX32" fmla="*/ 124999 w 338138"/>
              <a:gd name="connsiteY32" fmla="*/ 264639 h 285751"/>
              <a:gd name="connsiteX33" fmla="*/ 115754 w 338138"/>
              <a:gd name="connsiteY33" fmla="*/ 254083 h 285751"/>
              <a:gd name="connsiteX34" fmla="*/ 109151 w 338138"/>
              <a:gd name="connsiteY34" fmla="*/ 256722 h 285751"/>
              <a:gd name="connsiteX35" fmla="*/ 109151 w 338138"/>
              <a:gd name="connsiteY35" fmla="*/ 235610 h 285751"/>
              <a:gd name="connsiteX36" fmla="*/ 168582 w 338138"/>
              <a:gd name="connsiteY36" fmla="*/ 235610 h 285751"/>
              <a:gd name="connsiteX37" fmla="*/ 168582 w 338138"/>
              <a:gd name="connsiteY37" fmla="*/ 110259 h 285751"/>
              <a:gd name="connsiteX38" fmla="*/ 61606 w 338138"/>
              <a:gd name="connsiteY38" fmla="*/ 110259 h 285751"/>
              <a:gd name="connsiteX39" fmla="*/ 61606 w 338138"/>
              <a:gd name="connsiteY39" fmla="*/ 126093 h 285751"/>
              <a:gd name="connsiteX40" fmla="*/ 36512 w 338138"/>
              <a:gd name="connsiteY40" fmla="*/ 126093 h 285751"/>
              <a:gd name="connsiteX41" fmla="*/ 36512 w 338138"/>
              <a:gd name="connsiteY41" fmla="*/ 99703 h 285751"/>
              <a:gd name="connsiteX42" fmla="*/ 55002 w 338138"/>
              <a:gd name="connsiteY42" fmla="*/ 82550 h 285751"/>
              <a:gd name="connsiteX43" fmla="*/ 102729 w 338138"/>
              <a:gd name="connsiteY43" fmla="*/ 0 h 285751"/>
              <a:gd name="connsiteX44" fmla="*/ 305260 w 338138"/>
              <a:gd name="connsiteY44" fmla="*/ 0 h 285751"/>
              <a:gd name="connsiteX45" fmla="*/ 338138 w 338138"/>
              <a:gd name="connsiteY45" fmla="*/ 34237 h 285751"/>
              <a:gd name="connsiteX46" fmla="*/ 338138 w 338138"/>
              <a:gd name="connsiteY46" fmla="*/ 188306 h 285751"/>
              <a:gd name="connsiteX47" fmla="*/ 305260 w 338138"/>
              <a:gd name="connsiteY47" fmla="*/ 221226 h 285751"/>
              <a:gd name="connsiteX48" fmla="*/ 234242 w 338138"/>
              <a:gd name="connsiteY48" fmla="*/ 221226 h 285751"/>
              <a:gd name="connsiteX49" fmla="*/ 234242 w 338138"/>
              <a:gd name="connsiteY49" fmla="*/ 243612 h 285751"/>
              <a:gd name="connsiteX50" fmla="*/ 265806 w 338138"/>
              <a:gd name="connsiteY50" fmla="*/ 243612 h 285751"/>
              <a:gd name="connsiteX51" fmla="*/ 277642 w 338138"/>
              <a:gd name="connsiteY51" fmla="*/ 256780 h 285751"/>
              <a:gd name="connsiteX52" fmla="*/ 277642 w 338138"/>
              <a:gd name="connsiteY52" fmla="*/ 272582 h 285751"/>
              <a:gd name="connsiteX53" fmla="*/ 265806 w 338138"/>
              <a:gd name="connsiteY53" fmla="*/ 285750 h 285751"/>
              <a:gd name="connsiteX54" fmla="*/ 205309 w 338138"/>
              <a:gd name="connsiteY54" fmla="*/ 285750 h 285751"/>
              <a:gd name="connsiteX55" fmla="*/ 210570 w 338138"/>
              <a:gd name="connsiteY55" fmla="*/ 269948 h 285751"/>
              <a:gd name="connsiteX56" fmla="*/ 210570 w 338138"/>
              <a:gd name="connsiteY56" fmla="*/ 213325 h 285751"/>
              <a:gd name="connsiteX57" fmla="*/ 210570 w 338138"/>
              <a:gd name="connsiteY57" fmla="*/ 172504 h 285751"/>
              <a:gd name="connsiteX58" fmla="*/ 296054 w 338138"/>
              <a:gd name="connsiteY58" fmla="*/ 172504 h 285751"/>
              <a:gd name="connsiteX59" fmla="*/ 309205 w 338138"/>
              <a:gd name="connsiteY59" fmla="*/ 159335 h 285751"/>
              <a:gd name="connsiteX60" fmla="*/ 309205 w 338138"/>
              <a:gd name="connsiteY60" fmla="*/ 39504 h 285751"/>
              <a:gd name="connsiteX61" fmla="*/ 296054 w 338138"/>
              <a:gd name="connsiteY61" fmla="*/ 27653 h 285751"/>
              <a:gd name="connsiteX62" fmla="*/ 110620 w 338138"/>
              <a:gd name="connsiteY62" fmla="*/ 27653 h 285751"/>
              <a:gd name="connsiteX63" fmla="*/ 98783 w 338138"/>
              <a:gd name="connsiteY63" fmla="*/ 39504 h 285751"/>
              <a:gd name="connsiteX64" fmla="*/ 98783 w 338138"/>
              <a:gd name="connsiteY64" fmla="*/ 65841 h 285751"/>
              <a:gd name="connsiteX65" fmla="*/ 69850 w 338138"/>
              <a:gd name="connsiteY65" fmla="*/ 65841 h 285751"/>
              <a:gd name="connsiteX66" fmla="*/ 69850 w 338138"/>
              <a:gd name="connsiteY66" fmla="*/ 34237 h 285751"/>
              <a:gd name="connsiteX67" fmla="*/ 102729 w 338138"/>
              <a:gd name="connsiteY67" fmla="*/ 0 h 28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38138" h="285751">
                <a:moveTo>
                  <a:pt x="46038" y="261938"/>
                </a:moveTo>
                <a:cubicBezTo>
                  <a:pt x="41654" y="261938"/>
                  <a:pt x="38100" y="265847"/>
                  <a:pt x="38100" y="270670"/>
                </a:cubicBezTo>
                <a:cubicBezTo>
                  <a:pt x="38100" y="275493"/>
                  <a:pt x="41654" y="279402"/>
                  <a:pt x="46038" y="279402"/>
                </a:cubicBezTo>
                <a:cubicBezTo>
                  <a:pt x="50422" y="279402"/>
                  <a:pt x="53976" y="275493"/>
                  <a:pt x="53976" y="270670"/>
                </a:cubicBezTo>
                <a:cubicBezTo>
                  <a:pt x="53976" y="265847"/>
                  <a:pt x="50422" y="261938"/>
                  <a:pt x="46038" y="261938"/>
                </a:cubicBezTo>
                <a:close/>
                <a:moveTo>
                  <a:pt x="288131" y="184150"/>
                </a:moveTo>
                <a:cubicBezTo>
                  <a:pt x="282432" y="184150"/>
                  <a:pt x="277812" y="188770"/>
                  <a:pt x="277812" y="194469"/>
                </a:cubicBezTo>
                <a:cubicBezTo>
                  <a:pt x="277812" y="200168"/>
                  <a:pt x="282432" y="204788"/>
                  <a:pt x="288131" y="204788"/>
                </a:cubicBezTo>
                <a:cubicBezTo>
                  <a:pt x="293830" y="204788"/>
                  <a:pt x="298450" y="200168"/>
                  <a:pt x="298450" y="194469"/>
                </a:cubicBezTo>
                <a:cubicBezTo>
                  <a:pt x="298450" y="188770"/>
                  <a:pt x="293830" y="184150"/>
                  <a:pt x="288131" y="184150"/>
                </a:cubicBezTo>
                <a:close/>
                <a:moveTo>
                  <a:pt x="19050" y="165100"/>
                </a:moveTo>
                <a:lnTo>
                  <a:pt x="19050" y="242888"/>
                </a:lnTo>
                <a:lnTo>
                  <a:pt x="73025" y="242888"/>
                </a:lnTo>
                <a:lnTo>
                  <a:pt x="73025" y="165100"/>
                </a:lnTo>
                <a:close/>
                <a:moveTo>
                  <a:pt x="12010" y="141288"/>
                </a:moveTo>
                <a:cubicBezTo>
                  <a:pt x="12010" y="141288"/>
                  <a:pt x="12010" y="141288"/>
                  <a:pt x="81400" y="141288"/>
                </a:cubicBezTo>
                <a:cubicBezTo>
                  <a:pt x="86738" y="141288"/>
                  <a:pt x="92075" y="146541"/>
                  <a:pt x="92075" y="153107"/>
                </a:cubicBezTo>
                <a:cubicBezTo>
                  <a:pt x="92075" y="153107"/>
                  <a:pt x="92075" y="153107"/>
                  <a:pt x="92075" y="273932"/>
                </a:cubicBezTo>
                <a:cubicBezTo>
                  <a:pt x="92075" y="280498"/>
                  <a:pt x="86738" y="285751"/>
                  <a:pt x="81400" y="285751"/>
                </a:cubicBezTo>
                <a:cubicBezTo>
                  <a:pt x="81400" y="285751"/>
                  <a:pt x="81400" y="285751"/>
                  <a:pt x="12010" y="285751"/>
                </a:cubicBezTo>
                <a:cubicBezTo>
                  <a:pt x="5337" y="285751"/>
                  <a:pt x="0" y="280498"/>
                  <a:pt x="0" y="273932"/>
                </a:cubicBezTo>
                <a:cubicBezTo>
                  <a:pt x="0" y="273932"/>
                  <a:pt x="0" y="273932"/>
                  <a:pt x="0" y="153107"/>
                </a:cubicBezTo>
                <a:cubicBezTo>
                  <a:pt x="0" y="146541"/>
                  <a:pt x="5337" y="141288"/>
                  <a:pt x="12010" y="141288"/>
                </a:cubicBezTo>
                <a:close/>
                <a:moveTo>
                  <a:pt x="55002" y="82550"/>
                </a:moveTo>
                <a:cubicBezTo>
                  <a:pt x="55002" y="82550"/>
                  <a:pt x="55002" y="82550"/>
                  <a:pt x="175185" y="82550"/>
                </a:cubicBezTo>
                <a:cubicBezTo>
                  <a:pt x="185751" y="82550"/>
                  <a:pt x="193675" y="90467"/>
                  <a:pt x="193675" y="99703"/>
                </a:cubicBezTo>
                <a:cubicBezTo>
                  <a:pt x="193675" y="99703"/>
                  <a:pt x="193675" y="99703"/>
                  <a:pt x="193675" y="268597"/>
                </a:cubicBezTo>
                <a:cubicBezTo>
                  <a:pt x="193675" y="277833"/>
                  <a:pt x="185751" y="285750"/>
                  <a:pt x="175185" y="285750"/>
                </a:cubicBezTo>
                <a:cubicBezTo>
                  <a:pt x="175185" y="285750"/>
                  <a:pt x="175185" y="285750"/>
                  <a:pt x="107830" y="285750"/>
                </a:cubicBezTo>
                <a:cubicBezTo>
                  <a:pt x="109151" y="283111"/>
                  <a:pt x="109151" y="280472"/>
                  <a:pt x="109151" y="276514"/>
                </a:cubicBezTo>
                <a:cubicBezTo>
                  <a:pt x="109151" y="276514"/>
                  <a:pt x="109151" y="276514"/>
                  <a:pt x="109151" y="273875"/>
                </a:cubicBezTo>
                <a:cubicBezTo>
                  <a:pt x="110471" y="273875"/>
                  <a:pt x="113113" y="275194"/>
                  <a:pt x="115754" y="275194"/>
                </a:cubicBezTo>
                <a:cubicBezTo>
                  <a:pt x="121037" y="275194"/>
                  <a:pt x="124999" y="271236"/>
                  <a:pt x="124999" y="264639"/>
                </a:cubicBezTo>
                <a:cubicBezTo>
                  <a:pt x="124999" y="259361"/>
                  <a:pt x="121037" y="254083"/>
                  <a:pt x="115754" y="254083"/>
                </a:cubicBezTo>
                <a:cubicBezTo>
                  <a:pt x="113113" y="254083"/>
                  <a:pt x="110471" y="255402"/>
                  <a:pt x="109151" y="256722"/>
                </a:cubicBezTo>
                <a:cubicBezTo>
                  <a:pt x="109151" y="256722"/>
                  <a:pt x="109151" y="256722"/>
                  <a:pt x="109151" y="235610"/>
                </a:cubicBezTo>
                <a:cubicBezTo>
                  <a:pt x="109151" y="235610"/>
                  <a:pt x="109151" y="235610"/>
                  <a:pt x="168582" y="235610"/>
                </a:cubicBezTo>
                <a:cubicBezTo>
                  <a:pt x="168582" y="235610"/>
                  <a:pt x="168582" y="235610"/>
                  <a:pt x="168582" y="110259"/>
                </a:cubicBezTo>
                <a:cubicBezTo>
                  <a:pt x="168582" y="110259"/>
                  <a:pt x="168582" y="110259"/>
                  <a:pt x="61606" y="110259"/>
                </a:cubicBezTo>
                <a:cubicBezTo>
                  <a:pt x="61606" y="110259"/>
                  <a:pt x="61606" y="110259"/>
                  <a:pt x="61606" y="126093"/>
                </a:cubicBezTo>
                <a:cubicBezTo>
                  <a:pt x="61606" y="126093"/>
                  <a:pt x="61606" y="126093"/>
                  <a:pt x="36512" y="126093"/>
                </a:cubicBezTo>
                <a:cubicBezTo>
                  <a:pt x="36512" y="126093"/>
                  <a:pt x="36512" y="126093"/>
                  <a:pt x="36512" y="99703"/>
                </a:cubicBezTo>
                <a:cubicBezTo>
                  <a:pt x="36512" y="90467"/>
                  <a:pt x="45757" y="82550"/>
                  <a:pt x="55002" y="82550"/>
                </a:cubicBezTo>
                <a:close/>
                <a:moveTo>
                  <a:pt x="102729" y="0"/>
                </a:moveTo>
                <a:cubicBezTo>
                  <a:pt x="102729" y="0"/>
                  <a:pt x="102729" y="0"/>
                  <a:pt x="305260" y="0"/>
                </a:cubicBezTo>
                <a:cubicBezTo>
                  <a:pt x="323672" y="0"/>
                  <a:pt x="338138" y="15802"/>
                  <a:pt x="338138" y="34237"/>
                </a:cubicBezTo>
                <a:cubicBezTo>
                  <a:pt x="338138" y="34237"/>
                  <a:pt x="338138" y="34237"/>
                  <a:pt x="338138" y="188306"/>
                </a:cubicBezTo>
                <a:cubicBezTo>
                  <a:pt x="338138" y="206741"/>
                  <a:pt x="323672" y="221226"/>
                  <a:pt x="305260" y="221226"/>
                </a:cubicBezTo>
                <a:cubicBezTo>
                  <a:pt x="305260" y="221226"/>
                  <a:pt x="305260" y="221226"/>
                  <a:pt x="234242" y="221226"/>
                </a:cubicBezTo>
                <a:cubicBezTo>
                  <a:pt x="234242" y="221226"/>
                  <a:pt x="234242" y="221226"/>
                  <a:pt x="234242" y="243612"/>
                </a:cubicBezTo>
                <a:cubicBezTo>
                  <a:pt x="234242" y="243612"/>
                  <a:pt x="234242" y="243612"/>
                  <a:pt x="265806" y="243612"/>
                </a:cubicBezTo>
                <a:cubicBezTo>
                  <a:pt x="272381" y="243612"/>
                  <a:pt x="277642" y="250196"/>
                  <a:pt x="277642" y="256780"/>
                </a:cubicBezTo>
                <a:cubicBezTo>
                  <a:pt x="277642" y="256780"/>
                  <a:pt x="277642" y="256780"/>
                  <a:pt x="277642" y="272582"/>
                </a:cubicBezTo>
                <a:cubicBezTo>
                  <a:pt x="277642" y="280483"/>
                  <a:pt x="272381" y="285750"/>
                  <a:pt x="265806" y="285750"/>
                </a:cubicBezTo>
                <a:cubicBezTo>
                  <a:pt x="265806" y="285750"/>
                  <a:pt x="265806" y="285750"/>
                  <a:pt x="205309" y="285750"/>
                </a:cubicBezTo>
                <a:cubicBezTo>
                  <a:pt x="207940" y="280483"/>
                  <a:pt x="209255" y="275216"/>
                  <a:pt x="210570" y="269948"/>
                </a:cubicBezTo>
                <a:cubicBezTo>
                  <a:pt x="210570" y="268632"/>
                  <a:pt x="210570" y="213325"/>
                  <a:pt x="210570" y="213325"/>
                </a:cubicBezTo>
                <a:cubicBezTo>
                  <a:pt x="210570" y="213325"/>
                  <a:pt x="210570" y="213325"/>
                  <a:pt x="210570" y="172504"/>
                </a:cubicBezTo>
                <a:cubicBezTo>
                  <a:pt x="210570" y="172504"/>
                  <a:pt x="210570" y="172504"/>
                  <a:pt x="296054" y="172504"/>
                </a:cubicBezTo>
                <a:cubicBezTo>
                  <a:pt x="303945" y="172504"/>
                  <a:pt x="309205" y="165920"/>
                  <a:pt x="309205" y="159335"/>
                </a:cubicBezTo>
                <a:cubicBezTo>
                  <a:pt x="309205" y="159335"/>
                  <a:pt x="309205" y="159335"/>
                  <a:pt x="309205" y="39504"/>
                </a:cubicBezTo>
                <a:cubicBezTo>
                  <a:pt x="309205" y="32920"/>
                  <a:pt x="303945" y="27653"/>
                  <a:pt x="296054" y="27653"/>
                </a:cubicBezTo>
                <a:cubicBezTo>
                  <a:pt x="296054" y="27653"/>
                  <a:pt x="296054" y="27653"/>
                  <a:pt x="110620" y="27653"/>
                </a:cubicBezTo>
                <a:cubicBezTo>
                  <a:pt x="104044" y="27653"/>
                  <a:pt x="98783" y="32920"/>
                  <a:pt x="98783" y="39504"/>
                </a:cubicBezTo>
                <a:cubicBezTo>
                  <a:pt x="98783" y="39504"/>
                  <a:pt x="98783" y="39504"/>
                  <a:pt x="98783" y="65841"/>
                </a:cubicBezTo>
                <a:cubicBezTo>
                  <a:pt x="98783" y="65841"/>
                  <a:pt x="98783" y="65841"/>
                  <a:pt x="69850" y="65841"/>
                </a:cubicBezTo>
                <a:cubicBezTo>
                  <a:pt x="69850" y="65841"/>
                  <a:pt x="69850" y="65841"/>
                  <a:pt x="69850" y="34237"/>
                </a:cubicBezTo>
                <a:cubicBezTo>
                  <a:pt x="69850" y="15802"/>
                  <a:pt x="84317" y="0"/>
                  <a:pt x="10272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97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+mn-lt"/>
            </a:endParaRPr>
          </a:p>
        </p:txBody>
      </p:sp>
      <p:sp>
        <p:nvSpPr>
          <p:cNvPr id="16" name="任意多边形: 形状 13"/>
          <p:cNvSpPr/>
          <p:nvPr/>
        </p:nvSpPr>
        <p:spPr bwMode="auto">
          <a:xfrm>
            <a:off x="5877274" y="3185956"/>
            <a:ext cx="458896" cy="571610"/>
          </a:xfrm>
          <a:custGeom>
            <a:avLst/>
            <a:gdLst>
              <a:gd name="connsiteX0" fmla="*/ 79065 w 271462"/>
              <a:gd name="connsiteY0" fmla="*/ 301625 h 338138"/>
              <a:gd name="connsiteX1" fmla="*/ 69850 w 271462"/>
              <a:gd name="connsiteY1" fmla="*/ 312632 h 338138"/>
              <a:gd name="connsiteX2" fmla="*/ 79065 w 271462"/>
              <a:gd name="connsiteY2" fmla="*/ 322263 h 338138"/>
              <a:gd name="connsiteX3" fmla="*/ 114610 w 271462"/>
              <a:gd name="connsiteY3" fmla="*/ 322263 h 338138"/>
              <a:gd name="connsiteX4" fmla="*/ 123825 w 271462"/>
              <a:gd name="connsiteY4" fmla="*/ 312632 h 338138"/>
              <a:gd name="connsiteX5" fmla="*/ 114610 w 271462"/>
              <a:gd name="connsiteY5" fmla="*/ 301625 h 338138"/>
              <a:gd name="connsiteX6" fmla="*/ 79065 w 271462"/>
              <a:gd name="connsiteY6" fmla="*/ 301625 h 338138"/>
              <a:gd name="connsiteX7" fmla="*/ 166687 w 271462"/>
              <a:gd name="connsiteY7" fmla="*/ 152400 h 338138"/>
              <a:gd name="connsiteX8" fmla="*/ 166687 w 271462"/>
              <a:gd name="connsiteY8" fmla="*/ 166688 h 338138"/>
              <a:gd name="connsiteX9" fmla="*/ 171450 w 271462"/>
              <a:gd name="connsiteY9" fmla="*/ 166688 h 338138"/>
              <a:gd name="connsiteX10" fmla="*/ 171450 w 271462"/>
              <a:gd name="connsiteY10" fmla="*/ 193676 h 338138"/>
              <a:gd name="connsiteX11" fmla="*/ 166687 w 271462"/>
              <a:gd name="connsiteY11" fmla="*/ 193676 h 338138"/>
              <a:gd name="connsiteX12" fmla="*/ 166687 w 271462"/>
              <a:gd name="connsiteY12" fmla="*/ 207963 h 338138"/>
              <a:gd name="connsiteX13" fmla="*/ 193675 w 271462"/>
              <a:gd name="connsiteY13" fmla="*/ 207963 h 338138"/>
              <a:gd name="connsiteX14" fmla="*/ 193675 w 271462"/>
              <a:gd name="connsiteY14" fmla="*/ 193676 h 338138"/>
              <a:gd name="connsiteX15" fmla="*/ 190500 w 271462"/>
              <a:gd name="connsiteY15" fmla="*/ 193676 h 338138"/>
              <a:gd name="connsiteX16" fmla="*/ 190500 w 271462"/>
              <a:gd name="connsiteY16" fmla="*/ 152400 h 338138"/>
              <a:gd name="connsiteX17" fmla="*/ 179388 w 271462"/>
              <a:gd name="connsiteY17" fmla="*/ 125413 h 338138"/>
              <a:gd name="connsiteX18" fmla="*/ 168275 w 271462"/>
              <a:gd name="connsiteY18" fmla="*/ 135732 h 338138"/>
              <a:gd name="connsiteX19" fmla="*/ 179388 w 271462"/>
              <a:gd name="connsiteY19" fmla="*/ 146051 h 338138"/>
              <a:gd name="connsiteX20" fmla="*/ 190501 w 271462"/>
              <a:gd name="connsiteY20" fmla="*/ 135732 h 338138"/>
              <a:gd name="connsiteX21" fmla="*/ 179388 w 271462"/>
              <a:gd name="connsiteY21" fmla="*/ 125413 h 338138"/>
              <a:gd name="connsiteX22" fmla="*/ 180975 w 271462"/>
              <a:gd name="connsiteY22" fmla="*/ 88900 h 338138"/>
              <a:gd name="connsiteX23" fmla="*/ 271462 w 271462"/>
              <a:gd name="connsiteY23" fmla="*/ 169069 h 338138"/>
              <a:gd name="connsiteX24" fmla="*/ 180975 w 271462"/>
              <a:gd name="connsiteY24" fmla="*/ 249238 h 338138"/>
              <a:gd name="connsiteX25" fmla="*/ 131141 w 271462"/>
              <a:gd name="connsiteY25" fmla="*/ 236096 h 338138"/>
              <a:gd name="connsiteX26" fmla="*/ 97044 w 271462"/>
              <a:gd name="connsiteY26" fmla="*/ 242667 h 338138"/>
              <a:gd name="connsiteX27" fmla="*/ 95732 w 271462"/>
              <a:gd name="connsiteY27" fmla="*/ 237410 h 338138"/>
              <a:gd name="connsiteX28" fmla="*/ 110158 w 271462"/>
              <a:gd name="connsiteY28" fmla="*/ 219011 h 338138"/>
              <a:gd name="connsiteX29" fmla="*/ 90487 w 271462"/>
              <a:gd name="connsiteY29" fmla="*/ 169069 h 338138"/>
              <a:gd name="connsiteX30" fmla="*/ 180975 w 271462"/>
              <a:gd name="connsiteY30" fmla="*/ 88900 h 338138"/>
              <a:gd name="connsiteX31" fmla="*/ 37042 w 271462"/>
              <a:gd name="connsiteY31" fmla="*/ 0 h 338138"/>
              <a:gd name="connsiteX32" fmla="*/ 162719 w 271462"/>
              <a:gd name="connsiteY32" fmla="*/ 0 h 338138"/>
              <a:gd name="connsiteX33" fmla="*/ 198438 w 271462"/>
              <a:gd name="connsiteY33" fmla="*/ 38304 h 338138"/>
              <a:gd name="connsiteX34" fmla="*/ 198438 w 271462"/>
              <a:gd name="connsiteY34" fmla="*/ 67363 h 338138"/>
              <a:gd name="connsiteX35" fmla="*/ 181240 w 271462"/>
              <a:gd name="connsiteY35" fmla="*/ 66042 h 338138"/>
              <a:gd name="connsiteX36" fmla="*/ 165365 w 271462"/>
              <a:gd name="connsiteY36" fmla="*/ 67363 h 338138"/>
              <a:gd name="connsiteX37" fmla="*/ 165365 w 271462"/>
              <a:gd name="connsiteY37" fmla="*/ 51513 h 338138"/>
              <a:gd name="connsiteX38" fmla="*/ 34396 w 271462"/>
              <a:gd name="connsiteY38" fmla="*/ 51513 h 338138"/>
              <a:gd name="connsiteX39" fmla="*/ 33073 w 271462"/>
              <a:gd name="connsiteY39" fmla="*/ 51513 h 338138"/>
              <a:gd name="connsiteX40" fmla="*/ 33073 w 271462"/>
              <a:gd name="connsiteY40" fmla="*/ 286625 h 338138"/>
              <a:gd name="connsiteX41" fmla="*/ 34396 w 271462"/>
              <a:gd name="connsiteY41" fmla="*/ 286625 h 338138"/>
              <a:gd name="connsiteX42" fmla="*/ 165365 w 271462"/>
              <a:gd name="connsiteY42" fmla="*/ 286625 h 338138"/>
              <a:gd name="connsiteX43" fmla="*/ 165365 w 271462"/>
              <a:gd name="connsiteY43" fmla="*/ 270775 h 338138"/>
              <a:gd name="connsiteX44" fmla="*/ 181240 w 271462"/>
              <a:gd name="connsiteY44" fmla="*/ 272096 h 338138"/>
              <a:gd name="connsiteX45" fmla="*/ 198438 w 271462"/>
              <a:gd name="connsiteY45" fmla="*/ 270775 h 338138"/>
              <a:gd name="connsiteX46" fmla="*/ 198438 w 271462"/>
              <a:gd name="connsiteY46" fmla="*/ 299834 h 338138"/>
              <a:gd name="connsiteX47" fmla="*/ 162719 w 271462"/>
              <a:gd name="connsiteY47" fmla="*/ 338138 h 338138"/>
              <a:gd name="connsiteX48" fmla="*/ 37042 w 271462"/>
              <a:gd name="connsiteY48" fmla="*/ 338138 h 338138"/>
              <a:gd name="connsiteX49" fmla="*/ 0 w 271462"/>
              <a:gd name="connsiteY49" fmla="*/ 299834 h 338138"/>
              <a:gd name="connsiteX50" fmla="*/ 0 w 271462"/>
              <a:gd name="connsiteY50" fmla="*/ 38304 h 338138"/>
              <a:gd name="connsiteX51" fmla="*/ 37042 w 271462"/>
              <a:gd name="connsiteY51" fmla="*/ 0 h 33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271462" h="338138">
                <a:moveTo>
                  <a:pt x="79065" y="301625"/>
                </a:moveTo>
                <a:cubicBezTo>
                  <a:pt x="73799" y="301625"/>
                  <a:pt x="69850" y="305753"/>
                  <a:pt x="69850" y="312632"/>
                </a:cubicBezTo>
                <a:cubicBezTo>
                  <a:pt x="69850" y="318136"/>
                  <a:pt x="73799" y="322263"/>
                  <a:pt x="79065" y="322263"/>
                </a:cubicBezTo>
                <a:cubicBezTo>
                  <a:pt x="79065" y="322263"/>
                  <a:pt x="79065" y="322263"/>
                  <a:pt x="114610" y="322263"/>
                </a:cubicBezTo>
                <a:cubicBezTo>
                  <a:pt x="119875" y="322263"/>
                  <a:pt x="123825" y="318136"/>
                  <a:pt x="123825" y="312632"/>
                </a:cubicBezTo>
                <a:cubicBezTo>
                  <a:pt x="123825" y="305753"/>
                  <a:pt x="119875" y="301625"/>
                  <a:pt x="114610" y="301625"/>
                </a:cubicBezTo>
                <a:cubicBezTo>
                  <a:pt x="114610" y="301625"/>
                  <a:pt x="114610" y="301625"/>
                  <a:pt x="79065" y="301625"/>
                </a:cubicBezTo>
                <a:close/>
                <a:moveTo>
                  <a:pt x="166687" y="152400"/>
                </a:moveTo>
                <a:lnTo>
                  <a:pt x="166687" y="166688"/>
                </a:lnTo>
                <a:lnTo>
                  <a:pt x="171450" y="166688"/>
                </a:lnTo>
                <a:lnTo>
                  <a:pt x="171450" y="193676"/>
                </a:lnTo>
                <a:lnTo>
                  <a:pt x="166687" y="193676"/>
                </a:lnTo>
                <a:lnTo>
                  <a:pt x="166687" y="207963"/>
                </a:lnTo>
                <a:lnTo>
                  <a:pt x="193675" y="207963"/>
                </a:lnTo>
                <a:lnTo>
                  <a:pt x="193675" y="193676"/>
                </a:lnTo>
                <a:lnTo>
                  <a:pt x="190500" y="193676"/>
                </a:lnTo>
                <a:lnTo>
                  <a:pt x="190500" y="152400"/>
                </a:lnTo>
                <a:close/>
                <a:moveTo>
                  <a:pt x="179388" y="125413"/>
                </a:moveTo>
                <a:cubicBezTo>
                  <a:pt x="173250" y="125413"/>
                  <a:pt x="168275" y="130033"/>
                  <a:pt x="168275" y="135732"/>
                </a:cubicBezTo>
                <a:cubicBezTo>
                  <a:pt x="168275" y="141431"/>
                  <a:pt x="173250" y="146051"/>
                  <a:pt x="179388" y="146051"/>
                </a:cubicBezTo>
                <a:cubicBezTo>
                  <a:pt x="185526" y="146051"/>
                  <a:pt x="190501" y="141431"/>
                  <a:pt x="190501" y="135732"/>
                </a:cubicBezTo>
                <a:cubicBezTo>
                  <a:pt x="190501" y="130033"/>
                  <a:pt x="185526" y="125413"/>
                  <a:pt x="179388" y="125413"/>
                </a:cubicBezTo>
                <a:close/>
                <a:moveTo>
                  <a:pt x="180975" y="88900"/>
                </a:moveTo>
                <a:cubicBezTo>
                  <a:pt x="230808" y="88900"/>
                  <a:pt x="271462" y="124384"/>
                  <a:pt x="271462" y="169069"/>
                </a:cubicBezTo>
                <a:cubicBezTo>
                  <a:pt x="271462" y="212439"/>
                  <a:pt x="230808" y="249238"/>
                  <a:pt x="180975" y="249238"/>
                </a:cubicBezTo>
                <a:cubicBezTo>
                  <a:pt x="162614" y="249238"/>
                  <a:pt x="145566" y="243981"/>
                  <a:pt x="131141" y="236096"/>
                </a:cubicBezTo>
                <a:cubicBezTo>
                  <a:pt x="119338" y="243981"/>
                  <a:pt x="104912" y="242667"/>
                  <a:pt x="97044" y="242667"/>
                </a:cubicBezTo>
                <a:cubicBezTo>
                  <a:pt x="94421" y="241353"/>
                  <a:pt x="94421" y="238724"/>
                  <a:pt x="95732" y="237410"/>
                </a:cubicBezTo>
                <a:cubicBezTo>
                  <a:pt x="103601" y="232153"/>
                  <a:pt x="107535" y="225582"/>
                  <a:pt x="110158" y="219011"/>
                </a:cubicBezTo>
                <a:cubicBezTo>
                  <a:pt x="97044" y="205868"/>
                  <a:pt x="90487" y="187469"/>
                  <a:pt x="90487" y="169069"/>
                </a:cubicBezTo>
                <a:cubicBezTo>
                  <a:pt x="90487" y="124384"/>
                  <a:pt x="131141" y="88900"/>
                  <a:pt x="180975" y="88900"/>
                </a:cubicBezTo>
                <a:close/>
                <a:moveTo>
                  <a:pt x="37042" y="0"/>
                </a:moveTo>
                <a:cubicBezTo>
                  <a:pt x="37042" y="0"/>
                  <a:pt x="37042" y="0"/>
                  <a:pt x="162719" y="0"/>
                </a:cubicBezTo>
                <a:cubicBezTo>
                  <a:pt x="182563" y="0"/>
                  <a:pt x="198438" y="17171"/>
                  <a:pt x="198438" y="38304"/>
                </a:cubicBezTo>
                <a:cubicBezTo>
                  <a:pt x="198438" y="38304"/>
                  <a:pt x="198438" y="38304"/>
                  <a:pt x="198438" y="67363"/>
                </a:cubicBezTo>
                <a:cubicBezTo>
                  <a:pt x="193147" y="67363"/>
                  <a:pt x="186532" y="66042"/>
                  <a:pt x="181240" y="66042"/>
                </a:cubicBezTo>
                <a:cubicBezTo>
                  <a:pt x="175949" y="66042"/>
                  <a:pt x="170657" y="67363"/>
                  <a:pt x="165365" y="67363"/>
                </a:cubicBezTo>
                <a:cubicBezTo>
                  <a:pt x="165365" y="67363"/>
                  <a:pt x="165365" y="67363"/>
                  <a:pt x="165365" y="51513"/>
                </a:cubicBezTo>
                <a:cubicBezTo>
                  <a:pt x="165365" y="51513"/>
                  <a:pt x="165365" y="51513"/>
                  <a:pt x="34396" y="51513"/>
                </a:cubicBezTo>
                <a:cubicBezTo>
                  <a:pt x="34396" y="51513"/>
                  <a:pt x="33073" y="51513"/>
                  <a:pt x="33073" y="51513"/>
                </a:cubicBezTo>
                <a:cubicBezTo>
                  <a:pt x="33073" y="51513"/>
                  <a:pt x="33073" y="51513"/>
                  <a:pt x="33073" y="286625"/>
                </a:cubicBezTo>
                <a:cubicBezTo>
                  <a:pt x="33073" y="286625"/>
                  <a:pt x="34396" y="286625"/>
                  <a:pt x="34396" y="286625"/>
                </a:cubicBezTo>
                <a:cubicBezTo>
                  <a:pt x="34396" y="286625"/>
                  <a:pt x="34396" y="286625"/>
                  <a:pt x="165365" y="286625"/>
                </a:cubicBezTo>
                <a:cubicBezTo>
                  <a:pt x="165365" y="286625"/>
                  <a:pt x="165365" y="286625"/>
                  <a:pt x="165365" y="270775"/>
                </a:cubicBezTo>
                <a:cubicBezTo>
                  <a:pt x="170657" y="270775"/>
                  <a:pt x="175949" y="272096"/>
                  <a:pt x="181240" y="272096"/>
                </a:cubicBezTo>
                <a:cubicBezTo>
                  <a:pt x="186532" y="272096"/>
                  <a:pt x="193147" y="270775"/>
                  <a:pt x="198438" y="270775"/>
                </a:cubicBezTo>
                <a:cubicBezTo>
                  <a:pt x="198438" y="270775"/>
                  <a:pt x="198438" y="270775"/>
                  <a:pt x="198438" y="299834"/>
                </a:cubicBezTo>
                <a:cubicBezTo>
                  <a:pt x="198438" y="320967"/>
                  <a:pt x="182563" y="338138"/>
                  <a:pt x="162719" y="338138"/>
                </a:cubicBezTo>
                <a:cubicBezTo>
                  <a:pt x="162719" y="338138"/>
                  <a:pt x="162719" y="338138"/>
                  <a:pt x="37042" y="338138"/>
                </a:cubicBezTo>
                <a:cubicBezTo>
                  <a:pt x="17198" y="338138"/>
                  <a:pt x="0" y="320967"/>
                  <a:pt x="0" y="299834"/>
                </a:cubicBezTo>
                <a:cubicBezTo>
                  <a:pt x="0" y="299834"/>
                  <a:pt x="0" y="299834"/>
                  <a:pt x="0" y="38304"/>
                </a:cubicBezTo>
                <a:cubicBezTo>
                  <a:pt x="0" y="17171"/>
                  <a:pt x="17198" y="0"/>
                  <a:pt x="37042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97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+mn-lt"/>
            </a:endParaRPr>
          </a:p>
        </p:txBody>
      </p:sp>
      <p:sp>
        <p:nvSpPr>
          <p:cNvPr id="17" name="任意多边形: 形状 14"/>
          <p:cNvSpPr/>
          <p:nvPr/>
        </p:nvSpPr>
        <p:spPr bwMode="auto">
          <a:xfrm>
            <a:off x="5984922" y="4651827"/>
            <a:ext cx="454137" cy="383778"/>
          </a:xfrm>
          <a:custGeom>
            <a:avLst/>
            <a:gdLst>
              <a:gd name="connsiteX0" fmla="*/ 46038 w 338138"/>
              <a:gd name="connsiteY0" fmla="*/ 261938 h 285751"/>
              <a:gd name="connsiteX1" fmla="*/ 38100 w 338138"/>
              <a:gd name="connsiteY1" fmla="*/ 270670 h 285751"/>
              <a:gd name="connsiteX2" fmla="*/ 46038 w 338138"/>
              <a:gd name="connsiteY2" fmla="*/ 279402 h 285751"/>
              <a:gd name="connsiteX3" fmla="*/ 53976 w 338138"/>
              <a:gd name="connsiteY3" fmla="*/ 270670 h 285751"/>
              <a:gd name="connsiteX4" fmla="*/ 46038 w 338138"/>
              <a:gd name="connsiteY4" fmla="*/ 261938 h 285751"/>
              <a:gd name="connsiteX5" fmla="*/ 288131 w 338138"/>
              <a:gd name="connsiteY5" fmla="*/ 184150 h 285751"/>
              <a:gd name="connsiteX6" fmla="*/ 277812 w 338138"/>
              <a:gd name="connsiteY6" fmla="*/ 194469 h 285751"/>
              <a:gd name="connsiteX7" fmla="*/ 288131 w 338138"/>
              <a:gd name="connsiteY7" fmla="*/ 204788 h 285751"/>
              <a:gd name="connsiteX8" fmla="*/ 298450 w 338138"/>
              <a:gd name="connsiteY8" fmla="*/ 194469 h 285751"/>
              <a:gd name="connsiteX9" fmla="*/ 288131 w 338138"/>
              <a:gd name="connsiteY9" fmla="*/ 184150 h 285751"/>
              <a:gd name="connsiteX10" fmla="*/ 19050 w 338138"/>
              <a:gd name="connsiteY10" fmla="*/ 165100 h 285751"/>
              <a:gd name="connsiteX11" fmla="*/ 19050 w 338138"/>
              <a:gd name="connsiteY11" fmla="*/ 242888 h 285751"/>
              <a:gd name="connsiteX12" fmla="*/ 73025 w 338138"/>
              <a:gd name="connsiteY12" fmla="*/ 242888 h 285751"/>
              <a:gd name="connsiteX13" fmla="*/ 73025 w 338138"/>
              <a:gd name="connsiteY13" fmla="*/ 165100 h 285751"/>
              <a:gd name="connsiteX14" fmla="*/ 12010 w 338138"/>
              <a:gd name="connsiteY14" fmla="*/ 141288 h 285751"/>
              <a:gd name="connsiteX15" fmla="*/ 81400 w 338138"/>
              <a:gd name="connsiteY15" fmla="*/ 141288 h 285751"/>
              <a:gd name="connsiteX16" fmla="*/ 92075 w 338138"/>
              <a:gd name="connsiteY16" fmla="*/ 153107 h 285751"/>
              <a:gd name="connsiteX17" fmla="*/ 92075 w 338138"/>
              <a:gd name="connsiteY17" fmla="*/ 273932 h 285751"/>
              <a:gd name="connsiteX18" fmla="*/ 81400 w 338138"/>
              <a:gd name="connsiteY18" fmla="*/ 285751 h 285751"/>
              <a:gd name="connsiteX19" fmla="*/ 12010 w 338138"/>
              <a:gd name="connsiteY19" fmla="*/ 285751 h 285751"/>
              <a:gd name="connsiteX20" fmla="*/ 0 w 338138"/>
              <a:gd name="connsiteY20" fmla="*/ 273932 h 285751"/>
              <a:gd name="connsiteX21" fmla="*/ 0 w 338138"/>
              <a:gd name="connsiteY21" fmla="*/ 153107 h 285751"/>
              <a:gd name="connsiteX22" fmla="*/ 12010 w 338138"/>
              <a:gd name="connsiteY22" fmla="*/ 141288 h 285751"/>
              <a:gd name="connsiteX23" fmla="*/ 55002 w 338138"/>
              <a:gd name="connsiteY23" fmla="*/ 82550 h 285751"/>
              <a:gd name="connsiteX24" fmla="*/ 175185 w 338138"/>
              <a:gd name="connsiteY24" fmla="*/ 82550 h 285751"/>
              <a:gd name="connsiteX25" fmla="*/ 193675 w 338138"/>
              <a:gd name="connsiteY25" fmla="*/ 99703 h 285751"/>
              <a:gd name="connsiteX26" fmla="*/ 193675 w 338138"/>
              <a:gd name="connsiteY26" fmla="*/ 268597 h 285751"/>
              <a:gd name="connsiteX27" fmla="*/ 175185 w 338138"/>
              <a:gd name="connsiteY27" fmla="*/ 285750 h 285751"/>
              <a:gd name="connsiteX28" fmla="*/ 107830 w 338138"/>
              <a:gd name="connsiteY28" fmla="*/ 285750 h 285751"/>
              <a:gd name="connsiteX29" fmla="*/ 109151 w 338138"/>
              <a:gd name="connsiteY29" fmla="*/ 276514 h 285751"/>
              <a:gd name="connsiteX30" fmla="*/ 109151 w 338138"/>
              <a:gd name="connsiteY30" fmla="*/ 273875 h 285751"/>
              <a:gd name="connsiteX31" fmla="*/ 115754 w 338138"/>
              <a:gd name="connsiteY31" fmla="*/ 275194 h 285751"/>
              <a:gd name="connsiteX32" fmla="*/ 124999 w 338138"/>
              <a:gd name="connsiteY32" fmla="*/ 264639 h 285751"/>
              <a:gd name="connsiteX33" fmla="*/ 115754 w 338138"/>
              <a:gd name="connsiteY33" fmla="*/ 254083 h 285751"/>
              <a:gd name="connsiteX34" fmla="*/ 109151 w 338138"/>
              <a:gd name="connsiteY34" fmla="*/ 256722 h 285751"/>
              <a:gd name="connsiteX35" fmla="*/ 109151 w 338138"/>
              <a:gd name="connsiteY35" fmla="*/ 235610 h 285751"/>
              <a:gd name="connsiteX36" fmla="*/ 168582 w 338138"/>
              <a:gd name="connsiteY36" fmla="*/ 235610 h 285751"/>
              <a:gd name="connsiteX37" fmla="*/ 168582 w 338138"/>
              <a:gd name="connsiteY37" fmla="*/ 110259 h 285751"/>
              <a:gd name="connsiteX38" fmla="*/ 61606 w 338138"/>
              <a:gd name="connsiteY38" fmla="*/ 110259 h 285751"/>
              <a:gd name="connsiteX39" fmla="*/ 61606 w 338138"/>
              <a:gd name="connsiteY39" fmla="*/ 126093 h 285751"/>
              <a:gd name="connsiteX40" fmla="*/ 36512 w 338138"/>
              <a:gd name="connsiteY40" fmla="*/ 126093 h 285751"/>
              <a:gd name="connsiteX41" fmla="*/ 36512 w 338138"/>
              <a:gd name="connsiteY41" fmla="*/ 99703 h 285751"/>
              <a:gd name="connsiteX42" fmla="*/ 55002 w 338138"/>
              <a:gd name="connsiteY42" fmla="*/ 82550 h 285751"/>
              <a:gd name="connsiteX43" fmla="*/ 102729 w 338138"/>
              <a:gd name="connsiteY43" fmla="*/ 0 h 285751"/>
              <a:gd name="connsiteX44" fmla="*/ 305260 w 338138"/>
              <a:gd name="connsiteY44" fmla="*/ 0 h 285751"/>
              <a:gd name="connsiteX45" fmla="*/ 338138 w 338138"/>
              <a:gd name="connsiteY45" fmla="*/ 34237 h 285751"/>
              <a:gd name="connsiteX46" fmla="*/ 338138 w 338138"/>
              <a:gd name="connsiteY46" fmla="*/ 188306 h 285751"/>
              <a:gd name="connsiteX47" fmla="*/ 305260 w 338138"/>
              <a:gd name="connsiteY47" fmla="*/ 221226 h 285751"/>
              <a:gd name="connsiteX48" fmla="*/ 234242 w 338138"/>
              <a:gd name="connsiteY48" fmla="*/ 221226 h 285751"/>
              <a:gd name="connsiteX49" fmla="*/ 234242 w 338138"/>
              <a:gd name="connsiteY49" fmla="*/ 243612 h 285751"/>
              <a:gd name="connsiteX50" fmla="*/ 265806 w 338138"/>
              <a:gd name="connsiteY50" fmla="*/ 243612 h 285751"/>
              <a:gd name="connsiteX51" fmla="*/ 277642 w 338138"/>
              <a:gd name="connsiteY51" fmla="*/ 256780 h 285751"/>
              <a:gd name="connsiteX52" fmla="*/ 277642 w 338138"/>
              <a:gd name="connsiteY52" fmla="*/ 272582 h 285751"/>
              <a:gd name="connsiteX53" fmla="*/ 265806 w 338138"/>
              <a:gd name="connsiteY53" fmla="*/ 285750 h 285751"/>
              <a:gd name="connsiteX54" fmla="*/ 205309 w 338138"/>
              <a:gd name="connsiteY54" fmla="*/ 285750 h 285751"/>
              <a:gd name="connsiteX55" fmla="*/ 210570 w 338138"/>
              <a:gd name="connsiteY55" fmla="*/ 269948 h 285751"/>
              <a:gd name="connsiteX56" fmla="*/ 210570 w 338138"/>
              <a:gd name="connsiteY56" fmla="*/ 213325 h 285751"/>
              <a:gd name="connsiteX57" fmla="*/ 210570 w 338138"/>
              <a:gd name="connsiteY57" fmla="*/ 172504 h 285751"/>
              <a:gd name="connsiteX58" fmla="*/ 296054 w 338138"/>
              <a:gd name="connsiteY58" fmla="*/ 172504 h 285751"/>
              <a:gd name="connsiteX59" fmla="*/ 309205 w 338138"/>
              <a:gd name="connsiteY59" fmla="*/ 159335 h 285751"/>
              <a:gd name="connsiteX60" fmla="*/ 309205 w 338138"/>
              <a:gd name="connsiteY60" fmla="*/ 39504 h 285751"/>
              <a:gd name="connsiteX61" fmla="*/ 296054 w 338138"/>
              <a:gd name="connsiteY61" fmla="*/ 27653 h 285751"/>
              <a:gd name="connsiteX62" fmla="*/ 110620 w 338138"/>
              <a:gd name="connsiteY62" fmla="*/ 27653 h 285751"/>
              <a:gd name="connsiteX63" fmla="*/ 98783 w 338138"/>
              <a:gd name="connsiteY63" fmla="*/ 39504 h 285751"/>
              <a:gd name="connsiteX64" fmla="*/ 98783 w 338138"/>
              <a:gd name="connsiteY64" fmla="*/ 65841 h 285751"/>
              <a:gd name="connsiteX65" fmla="*/ 69850 w 338138"/>
              <a:gd name="connsiteY65" fmla="*/ 65841 h 285751"/>
              <a:gd name="connsiteX66" fmla="*/ 69850 w 338138"/>
              <a:gd name="connsiteY66" fmla="*/ 34237 h 285751"/>
              <a:gd name="connsiteX67" fmla="*/ 102729 w 338138"/>
              <a:gd name="connsiteY67" fmla="*/ 0 h 28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38138" h="285751">
                <a:moveTo>
                  <a:pt x="46038" y="261938"/>
                </a:moveTo>
                <a:cubicBezTo>
                  <a:pt x="41654" y="261938"/>
                  <a:pt x="38100" y="265847"/>
                  <a:pt x="38100" y="270670"/>
                </a:cubicBezTo>
                <a:cubicBezTo>
                  <a:pt x="38100" y="275493"/>
                  <a:pt x="41654" y="279402"/>
                  <a:pt x="46038" y="279402"/>
                </a:cubicBezTo>
                <a:cubicBezTo>
                  <a:pt x="50422" y="279402"/>
                  <a:pt x="53976" y="275493"/>
                  <a:pt x="53976" y="270670"/>
                </a:cubicBezTo>
                <a:cubicBezTo>
                  <a:pt x="53976" y="265847"/>
                  <a:pt x="50422" y="261938"/>
                  <a:pt x="46038" y="261938"/>
                </a:cubicBezTo>
                <a:close/>
                <a:moveTo>
                  <a:pt x="288131" y="184150"/>
                </a:moveTo>
                <a:cubicBezTo>
                  <a:pt x="282432" y="184150"/>
                  <a:pt x="277812" y="188770"/>
                  <a:pt x="277812" y="194469"/>
                </a:cubicBezTo>
                <a:cubicBezTo>
                  <a:pt x="277812" y="200168"/>
                  <a:pt x="282432" y="204788"/>
                  <a:pt x="288131" y="204788"/>
                </a:cubicBezTo>
                <a:cubicBezTo>
                  <a:pt x="293830" y="204788"/>
                  <a:pt x="298450" y="200168"/>
                  <a:pt x="298450" y="194469"/>
                </a:cubicBezTo>
                <a:cubicBezTo>
                  <a:pt x="298450" y="188770"/>
                  <a:pt x="293830" y="184150"/>
                  <a:pt x="288131" y="184150"/>
                </a:cubicBezTo>
                <a:close/>
                <a:moveTo>
                  <a:pt x="19050" y="165100"/>
                </a:moveTo>
                <a:lnTo>
                  <a:pt x="19050" y="242888"/>
                </a:lnTo>
                <a:lnTo>
                  <a:pt x="73025" y="242888"/>
                </a:lnTo>
                <a:lnTo>
                  <a:pt x="73025" y="165100"/>
                </a:lnTo>
                <a:close/>
                <a:moveTo>
                  <a:pt x="12010" y="141288"/>
                </a:moveTo>
                <a:cubicBezTo>
                  <a:pt x="12010" y="141288"/>
                  <a:pt x="12010" y="141288"/>
                  <a:pt x="81400" y="141288"/>
                </a:cubicBezTo>
                <a:cubicBezTo>
                  <a:pt x="86738" y="141288"/>
                  <a:pt x="92075" y="146541"/>
                  <a:pt x="92075" y="153107"/>
                </a:cubicBezTo>
                <a:cubicBezTo>
                  <a:pt x="92075" y="153107"/>
                  <a:pt x="92075" y="153107"/>
                  <a:pt x="92075" y="273932"/>
                </a:cubicBezTo>
                <a:cubicBezTo>
                  <a:pt x="92075" y="280498"/>
                  <a:pt x="86738" y="285751"/>
                  <a:pt x="81400" y="285751"/>
                </a:cubicBezTo>
                <a:cubicBezTo>
                  <a:pt x="81400" y="285751"/>
                  <a:pt x="81400" y="285751"/>
                  <a:pt x="12010" y="285751"/>
                </a:cubicBezTo>
                <a:cubicBezTo>
                  <a:pt x="5337" y="285751"/>
                  <a:pt x="0" y="280498"/>
                  <a:pt x="0" y="273932"/>
                </a:cubicBezTo>
                <a:cubicBezTo>
                  <a:pt x="0" y="273932"/>
                  <a:pt x="0" y="273932"/>
                  <a:pt x="0" y="153107"/>
                </a:cubicBezTo>
                <a:cubicBezTo>
                  <a:pt x="0" y="146541"/>
                  <a:pt x="5337" y="141288"/>
                  <a:pt x="12010" y="141288"/>
                </a:cubicBezTo>
                <a:close/>
                <a:moveTo>
                  <a:pt x="55002" y="82550"/>
                </a:moveTo>
                <a:cubicBezTo>
                  <a:pt x="55002" y="82550"/>
                  <a:pt x="55002" y="82550"/>
                  <a:pt x="175185" y="82550"/>
                </a:cubicBezTo>
                <a:cubicBezTo>
                  <a:pt x="185751" y="82550"/>
                  <a:pt x="193675" y="90467"/>
                  <a:pt x="193675" y="99703"/>
                </a:cubicBezTo>
                <a:cubicBezTo>
                  <a:pt x="193675" y="99703"/>
                  <a:pt x="193675" y="99703"/>
                  <a:pt x="193675" y="268597"/>
                </a:cubicBezTo>
                <a:cubicBezTo>
                  <a:pt x="193675" y="277833"/>
                  <a:pt x="185751" y="285750"/>
                  <a:pt x="175185" y="285750"/>
                </a:cubicBezTo>
                <a:cubicBezTo>
                  <a:pt x="175185" y="285750"/>
                  <a:pt x="175185" y="285750"/>
                  <a:pt x="107830" y="285750"/>
                </a:cubicBezTo>
                <a:cubicBezTo>
                  <a:pt x="109151" y="283111"/>
                  <a:pt x="109151" y="280472"/>
                  <a:pt x="109151" y="276514"/>
                </a:cubicBezTo>
                <a:cubicBezTo>
                  <a:pt x="109151" y="276514"/>
                  <a:pt x="109151" y="276514"/>
                  <a:pt x="109151" y="273875"/>
                </a:cubicBezTo>
                <a:cubicBezTo>
                  <a:pt x="110471" y="273875"/>
                  <a:pt x="113113" y="275194"/>
                  <a:pt x="115754" y="275194"/>
                </a:cubicBezTo>
                <a:cubicBezTo>
                  <a:pt x="121037" y="275194"/>
                  <a:pt x="124999" y="271236"/>
                  <a:pt x="124999" y="264639"/>
                </a:cubicBezTo>
                <a:cubicBezTo>
                  <a:pt x="124999" y="259361"/>
                  <a:pt x="121037" y="254083"/>
                  <a:pt x="115754" y="254083"/>
                </a:cubicBezTo>
                <a:cubicBezTo>
                  <a:pt x="113113" y="254083"/>
                  <a:pt x="110471" y="255402"/>
                  <a:pt x="109151" y="256722"/>
                </a:cubicBezTo>
                <a:cubicBezTo>
                  <a:pt x="109151" y="256722"/>
                  <a:pt x="109151" y="256722"/>
                  <a:pt x="109151" y="235610"/>
                </a:cubicBezTo>
                <a:cubicBezTo>
                  <a:pt x="109151" y="235610"/>
                  <a:pt x="109151" y="235610"/>
                  <a:pt x="168582" y="235610"/>
                </a:cubicBezTo>
                <a:cubicBezTo>
                  <a:pt x="168582" y="235610"/>
                  <a:pt x="168582" y="235610"/>
                  <a:pt x="168582" y="110259"/>
                </a:cubicBezTo>
                <a:cubicBezTo>
                  <a:pt x="168582" y="110259"/>
                  <a:pt x="168582" y="110259"/>
                  <a:pt x="61606" y="110259"/>
                </a:cubicBezTo>
                <a:cubicBezTo>
                  <a:pt x="61606" y="110259"/>
                  <a:pt x="61606" y="110259"/>
                  <a:pt x="61606" y="126093"/>
                </a:cubicBezTo>
                <a:cubicBezTo>
                  <a:pt x="61606" y="126093"/>
                  <a:pt x="61606" y="126093"/>
                  <a:pt x="36512" y="126093"/>
                </a:cubicBezTo>
                <a:cubicBezTo>
                  <a:pt x="36512" y="126093"/>
                  <a:pt x="36512" y="126093"/>
                  <a:pt x="36512" y="99703"/>
                </a:cubicBezTo>
                <a:cubicBezTo>
                  <a:pt x="36512" y="90467"/>
                  <a:pt x="45757" y="82550"/>
                  <a:pt x="55002" y="82550"/>
                </a:cubicBezTo>
                <a:close/>
                <a:moveTo>
                  <a:pt x="102729" y="0"/>
                </a:moveTo>
                <a:cubicBezTo>
                  <a:pt x="102729" y="0"/>
                  <a:pt x="102729" y="0"/>
                  <a:pt x="305260" y="0"/>
                </a:cubicBezTo>
                <a:cubicBezTo>
                  <a:pt x="323672" y="0"/>
                  <a:pt x="338138" y="15802"/>
                  <a:pt x="338138" y="34237"/>
                </a:cubicBezTo>
                <a:cubicBezTo>
                  <a:pt x="338138" y="34237"/>
                  <a:pt x="338138" y="34237"/>
                  <a:pt x="338138" y="188306"/>
                </a:cubicBezTo>
                <a:cubicBezTo>
                  <a:pt x="338138" y="206741"/>
                  <a:pt x="323672" y="221226"/>
                  <a:pt x="305260" y="221226"/>
                </a:cubicBezTo>
                <a:cubicBezTo>
                  <a:pt x="305260" y="221226"/>
                  <a:pt x="305260" y="221226"/>
                  <a:pt x="234242" y="221226"/>
                </a:cubicBezTo>
                <a:cubicBezTo>
                  <a:pt x="234242" y="221226"/>
                  <a:pt x="234242" y="221226"/>
                  <a:pt x="234242" y="243612"/>
                </a:cubicBezTo>
                <a:cubicBezTo>
                  <a:pt x="234242" y="243612"/>
                  <a:pt x="234242" y="243612"/>
                  <a:pt x="265806" y="243612"/>
                </a:cubicBezTo>
                <a:cubicBezTo>
                  <a:pt x="272381" y="243612"/>
                  <a:pt x="277642" y="250196"/>
                  <a:pt x="277642" y="256780"/>
                </a:cubicBezTo>
                <a:cubicBezTo>
                  <a:pt x="277642" y="256780"/>
                  <a:pt x="277642" y="256780"/>
                  <a:pt x="277642" y="272582"/>
                </a:cubicBezTo>
                <a:cubicBezTo>
                  <a:pt x="277642" y="280483"/>
                  <a:pt x="272381" y="285750"/>
                  <a:pt x="265806" y="285750"/>
                </a:cubicBezTo>
                <a:cubicBezTo>
                  <a:pt x="265806" y="285750"/>
                  <a:pt x="265806" y="285750"/>
                  <a:pt x="205309" y="285750"/>
                </a:cubicBezTo>
                <a:cubicBezTo>
                  <a:pt x="207940" y="280483"/>
                  <a:pt x="209255" y="275216"/>
                  <a:pt x="210570" y="269948"/>
                </a:cubicBezTo>
                <a:cubicBezTo>
                  <a:pt x="210570" y="268632"/>
                  <a:pt x="210570" y="213325"/>
                  <a:pt x="210570" y="213325"/>
                </a:cubicBezTo>
                <a:cubicBezTo>
                  <a:pt x="210570" y="213325"/>
                  <a:pt x="210570" y="213325"/>
                  <a:pt x="210570" y="172504"/>
                </a:cubicBezTo>
                <a:cubicBezTo>
                  <a:pt x="210570" y="172504"/>
                  <a:pt x="210570" y="172504"/>
                  <a:pt x="296054" y="172504"/>
                </a:cubicBezTo>
                <a:cubicBezTo>
                  <a:pt x="303945" y="172504"/>
                  <a:pt x="309205" y="165920"/>
                  <a:pt x="309205" y="159335"/>
                </a:cubicBezTo>
                <a:cubicBezTo>
                  <a:pt x="309205" y="159335"/>
                  <a:pt x="309205" y="159335"/>
                  <a:pt x="309205" y="39504"/>
                </a:cubicBezTo>
                <a:cubicBezTo>
                  <a:pt x="309205" y="32920"/>
                  <a:pt x="303945" y="27653"/>
                  <a:pt x="296054" y="27653"/>
                </a:cubicBezTo>
                <a:cubicBezTo>
                  <a:pt x="296054" y="27653"/>
                  <a:pt x="296054" y="27653"/>
                  <a:pt x="110620" y="27653"/>
                </a:cubicBezTo>
                <a:cubicBezTo>
                  <a:pt x="104044" y="27653"/>
                  <a:pt x="98783" y="32920"/>
                  <a:pt x="98783" y="39504"/>
                </a:cubicBezTo>
                <a:cubicBezTo>
                  <a:pt x="98783" y="39504"/>
                  <a:pt x="98783" y="39504"/>
                  <a:pt x="98783" y="65841"/>
                </a:cubicBezTo>
                <a:cubicBezTo>
                  <a:pt x="98783" y="65841"/>
                  <a:pt x="98783" y="65841"/>
                  <a:pt x="69850" y="65841"/>
                </a:cubicBezTo>
                <a:cubicBezTo>
                  <a:pt x="69850" y="65841"/>
                  <a:pt x="69850" y="65841"/>
                  <a:pt x="69850" y="34237"/>
                </a:cubicBezTo>
                <a:cubicBezTo>
                  <a:pt x="69850" y="15802"/>
                  <a:pt x="84317" y="0"/>
                  <a:pt x="10272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97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+mn-lt"/>
            </a:endParaRPr>
          </a:p>
        </p:txBody>
      </p:sp>
      <p:sp>
        <p:nvSpPr>
          <p:cNvPr id="18" name="任意多边形: 形状 15"/>
          <p:cNvSpPr/>
          <p:nvPr/>
        </p:nvSpPr>
        <p:spPr bwMode="auto">
          <a:xfrm>
            <a:off x="7208788" y="3118420"/>
            <a:ext cx="421932" cy="356563"/>
          </a:xfrm>
          <a:custGeom>
            <a:avLst/>
            <a:gdLst>
              <a:gd name="connsiteX0" fmla="*/ 46038 w 338138"/>
              <a:gd name="connsiteY0" fmla="*/ 261938 h 285751"/>
              <a:gd name="connsiteX1" fmla="*/ 38100 w 338138"/>
              <a:gd name="connsiteY1" fmla="*/ 270670 h 285751"/>
              <a:gd name="connsiteX2" fmla="*/ 46038 w 338138"/>
              <a:gd name="connsiteY2" fmla="*/ 279402 h 285751"/>
              <a:gd name="connsiteX3" fmla="*/ 53976 w 338138"/>
              <a:gd name="connsiteY3" fmla="*/ 270670 h 285751"/>
              <a:gd name="connsiteX4" fmla="*/ 46038 w 338138"/>
              <a:gd name="connsiteY4" fmla="*/ 261938 h 285751"/>
              <a:gd name="connsiteX5" fmla="*/ 288131 w 338138"/>
              <a:gd name="connsiteY5" fmla="*/ 184150 h 285751"/>
              <a:gd name="connsiteX6" fmla="*/ 277812 w 338138"/>
              <a:gd name="connsiteY6" fmla="*/ 194469 h 285751"/>
              <a:gd name="connsiteX7" fmla="*/ 288131 w 338138"/>
              <a:gd name="connsiteY7" fmla="*/ 204788 h 285751"/>
              <a:gd name="connsiteX8" fmla="*/ 298450 w 338138"/>
              <a:gd name="connsiteY8" fmla="*/ 194469 h 285751"/>
              <a:gd name="connsiteX9" fmla="*/ 288131 w 338138"/>
              <a:gd name="connsiteY9" fmla="*/ 184150 h 285751"/>
              <a:gd name="connsiteX10" fmla="*/ 19050 w 338138"/>
              <a:gd name="connsiteY10" fmla="*/ 165100 h 285751"/>
              <a:gd name="connsiteX11" fmla="*/ 19050 w 338138"/>
              <a:gd name="connsiteY11" fmla="*/ 242888 h 285751"/>
              <a:gd name="connsiteX12" fmla="*/ 73025 w 338138"/>
              <a:gd name="connsiteY12" fmla="*/ 242888 h 285751"/>
              <a:gd name="connsiteX13" fmla="*/ 73025 w 338138"/>
              <a:gd name="connsiteY13" fmla="*/ 165100 h 285751"/>
              <a:gd name="connsiteX14" fmla="*/ 12010 w 338138"/>
              <a:gd name="connsiteY14" fmla="*/ 141288 h 285751"/>
              <a:gd name="connsiteX15" fmla="*/ 81400 w 338138"/>
              <a:gd name="connsiteY15" fmla="*/ 141288 h 285751"/>
              <a:gd name="connsiteX16" fmla="*/ 92075 w 338138"/>
              <a:gd name="connsiteY16" fmla="*/ 153107 h 285751"/>
              <a:gd name="connsiteX17" fmla="*/ 92075 w 338138"/>
              <a:gd name="connsiteY17" fmla="*/ 273932 h 285751"/>
              <a:gd name="connsiteX18" fmla="*/ 81400 w 338138"/>
              <a:gd name="connsiteY18" fmla="*/ 285751 h 285751"/>
              <a:gd name="connsiteX19" fmla="*/ 12010 w 338138"/>
              <a:gd name="connsiteY19" fmla="*/ 285751 h 285751"/>
              <a:gd name="connsiteX20" fmla="*/ 0 w 338138"/>
              <a:gd name="connsiteY20" fmla="*/ 273932 h 285751"/>
              <a:gd name="connsiteX21" fmla="*/ 0 w 338138"/>
              <a:gd name="connsiteY21" fmla="*/ 153107 h 285751"/>
              <a:gd name="connsiteX22" fmla="*/ 12010 w 338138"/>
              <a:gd name="connsiteY22" fmla="*/ 141288 h 285751"/>
              <a:gd name="connsiteX23" fmla="*/ 55002 w 338138"/>
              <a:gd name="connsiteY23" fmla="*/ 82550 h 285751"/>
              <a:gd name="connsiteX24" fmla="*/ 175185 w 338138"/>
              <a:gd name="connsiteY24" fmla="*/ 82550 h 285751"/>
              <a:gd name="connsiteX25" fmla="*/ 193675 w 338138"/>
              <a:gd name="connsiteY25" fmla="*/ 99703 h 285751"/>
              <a:gd name="connsiteX26" fmla="*/ 193675 w 338138"/>
              <a:gd name="connsiteY26" fmla="*/ 268597 h 285751"/>
              <a:gd name="connsiteX27" fmla="*/ 175185 w 338138"/>
              <a:gd name="connsiteY27" fmla="*/ 285750 h 285751"/>
              <a:gd name="connsiteX28" fmla="*/ 107830 w 338138"/>
              <a:gd name="connsiteY28" fmla="*/ 285750 h 285751"/>
              <a:gd name="connsiteX29" fmla="*/ 109151 w 338138"/>
              <a:gd name="connsiteY29" fmla="*/ 276514 h 285751"/>
              <a:gd name="connsiteX30" fmla="*/ 109151 w 338138"/>
              <a:gd name="connsiteY30" fmla="*/ 273875 h 285751"/>
              <a:gd name="connsiteX31" fmla="*/ 115754 w 338138"/>
              <a:gd name="connsiteY31" fmla="*/ 275194 h 285751"/>
              <a:gd name="connsiteX32" fmla="*/ 124999 w 338138"/>
              <a:gd name="connsiteY32" fmla="*/ 264639 h 285751"/>
              <a:gd name="connsiteX33" fmla="*/ 115754 w 338138"/>
              <a:gd name="connsiteY33" fmla="*/ 254083 h 285751"/>
              <a:gd name="connsiteX34" fmla="*/ 109151 w 338138"/>
              <a:gd name="connsiteY34" fmla="*/ 256722 h 285751"/>
              <a:gd name="connsiteX35" fmla="*/ 109151 w 338138"/>
              <a:gd name="connsiteY35" fmla="*/ 235610 h 285751"/>
              <a:gd name="connsiteX36" fmla="*/ 168582 w 338138"/>
              <a:gd name="connsiteY36" fmla="*/ 235610 h 285751"/>
              <a:gd name="connsiteX37" fmla="*/ 168582 w 338138"/>
              <a:gd name="connsiteY37" fmla="*/ 110259 h 285751"/>
              <a:gd name="connsiteX38" fmla="*/ 61606 w 338138"/>
              <a:gd name="connsiteY38" fmla="*/ 110259 h 285751"/>
              <a:gd name="connsiteX39" fmla="*/ 61606 w 338138"/>
              <a:gd name="connsiteY39" fmla="*/ 126093 h 285751"/>
              <a:gd name="connsiteX40" fmla="*/ 36512 w 338138"/>
              <a:gd name="connsiteY40" fmla="*/ 126093 h 285751"/>
              <a:gd name="connsiteX41" fmla="*/ 36512 w 338138"/>
              <a:gd name="connsiteY41" fmla="*/ 99703 h 285751"/>
              <a:gd name="connsiteX42" fmla="*/ 55002 w 338138"/>
              <a:gd name="connsiteY42" fmla="*/ 82550 h 285751"/>
              <a:gd name="connsiteX43" fmla="*/ 102729 w 338138"/>
              <a:gd name="connsiteY43" fmla="*/ 0 h 285751"/>
              <a:gd name="connsiteX44" fmla="*/ 305260 w 338138"/>
              <a:gd name="connsiteY44" fmla="*/ 0 h 285751"/>
              <a:gd name="connsiteX45" fmla="*/ 338138 w 338138"/>
              <a:gd name="connsiteY45" fmla="*/ 34237 h 285751"/>
              <a:gd name="connsiteX46" fmla="*/ 338138 w 338138"/>
              <a:gd name="connsiteY46" fmla="*/ 188306 h 285751"/>
              <a:gd name="connsiteX47" fmla="*/ 305260 w 338138"/>
              <a:gd name="connsiteY47" fmla="*/ 221226 h 285751"/>
              <a:gd name="connsiteX48" fmla="*/ 234242 w 338138"/>
              <a:gd name="connsiteY48" fmla="*/ 221226 h 285751"/>
              <a:gd name="connsiteX49" fmla="*/ 234242 w 338138"/>
              <a:gd name="connsiteY49" fmla="*/ 243612 h 285751"/>
              <a:gd name="connsiteX50" fmla="*/ 265806 w 338138"/>
              <a:gd name="connsiteY50" fmla="*/ 243612 h 285751"/>
              <a:gd name="connsiteX51" fmla="*/ 277642 w 338138"/>
              <a:gd name="connsiteY51" fmla="*/ 256780 h 285751"/>
              <a:gd name="connsiteX52" fmla="*/ 277642 w 338138"/>
              <a:gd name="connsiteY52" fmla="*/ 272582 h 285751"/>
              <a:gd name="connsiteX53" fmla="*/ 265806 w 338138"/>
              <a:gd name="connsiteY53" fmla="*/ 285750 h 285751"/>
              <a:gd name="connsiteX54" fmla="*/ 205309 w 338138"/>
              <a:gd name="connsiteY54" fmla="*/ 285750 h 285751"/>
              <a:gd name="connsiteX55" fmla="*/ 210570 w 338138"/>
              <a:gd name="connsiteY55" fmla="*/ 269948 h 285751"/>
              <a:gd name="connsiteX56" fmla="*/ 210570 w 338138"/>
              <a:gd name="connsiteY56" fmla="*/ 213325 h 285751"/>
              <a:gd name="connsiteX57" fmla="*/ 210570 w 338138"/>
              <a:gd name="connsiteY57" fmla="*/ 172504 h 285751"/>
              <a:gd name="connsiteX58" fmla="*/ 296054 w 338138"/>
              <a:gd name="connsiteY58" fmla="*/ 172504 h 285751"/>
              <a:gd name="connsiteX59" fmla="*/ 309205 w 338138"/>
              <a:gd name="connsiteY59" fmla="*/ 159335 h 285751"/>
              <a:gd name="connsiteX60" fmla="*/ 309205 w 338138"/>
              <a:gd name="connsiteY60" fmla="*/ 39504 h 285751"/>
              <a:gd name="connsiteX61" fmla="*/ 296054 w 338138"/>
              <a:gd name="connsiteY61" fmla="*/ 27653 h 285751"/>
              <a:gd name="connsiteX62" fmla="*/ 110620 w 338138"/>
              <a:gd name="connsiteY62" fmla="*/ 27653 h 285751"/>
              <a:gd name="connsiteX63" fmla="*/ 98783 w 338138"/>
              <a:gd name="connsiteY63" fmla="*/ 39504 h 285751"/>
              <a:gd name="connsiteX64" fmla="*/ 98783 w 338138"/>
              <a:gd name="connsiteY64" fmla="*/ 65841 h 285751"/>
              <a:gd name="connsiteX65" fmla="*/ 69850 w 338138"/>
              <a:gd name="connsiteY65" fmla="*/ 65841 h 285751"/>
              <a:gd name="connsiteX66" fmla="*/ 69850 w 338138"/>
              <a:gd name="connsiteY66" fmla="*/ 34237 h 285751"/>
              <a:gd name="connsiteX67" fmla="*/ 102729 w 338138"/>
              <a:gd name="connsiteY67" fmla="*/ 0 h 28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38138" h="285751">
                <a:moveTo>
                  <a:pt x="46038" y="261938"/>
                </a:moveTo>
                <a:cubicBezTo>
                  <a:pt x="41654" y="261938"/>
                  <a:pt x="38100" y="265847"/>
                  <a:pt x="38100" y="270670"/>
                </a:cubicBezTo>
                <a:cubicBezTo>
                  <a:pt x="38100" y="275493"/>
                  <a:pt x="41654" y="279402"/>
                  <a:pt x="46038" y="279402"/>
                </a:cubicBezTo>
                <a:cubicBezTo>
                  <a:pt x="50422" y="279402"/>
                  <a:pt x="53976" y="275493"/>
                  <a:pt x="53976" y="270670"/>
                </a:cubicBezTo>
                <a:cubicBezTo>
                  <a:pt x="53976" y="265847"/>
                  <a:pt x="50422" y="261938"/>
                  <a:pt x="46038" y="261938"/>
                </a:cubicBezTo>
                <a:close/>
                <a:moveTo>
                  <a:pt x="288131" y="184150"/>
                </a:moveTo>
                <a:cubicBezTo>
                  <a:pt x="282432" y="184150"/>
                  <a:pt x="277812" y="188770"/>
                  <a:pt x="277812" y="194469"/>
                </a:cubicBezTo>
                <a:cubicBezTo>
                  <a:pt x="277812" y="200168"/>
                  <a:pt x="282432" y="204788"/>
                  <a:pt x="288131" y="204788"/>
                </a:cubicBezTo>
                <a:cubicBezTo>
                  <a:pt x="293830" y="204788"/>
                  <a:pt x="298450" y="200168"/>
                  <a:pt x="298450" y="194469"/>
                </a:cubicBezTo>
                <a:cubicBezTo>
                  <a:pt x="298450" y="188770"/>
                  <a:pt x="293830" y="184150"/>
                  <a:pt x="288131" y="184150"/>
                </a:cubicBezTo>
                <a:close/>
                <a:moveTo>
                  <a:pt x="19050" y="165100"/>
                </a:moveTo>
                <a:lnTo>
                  <a:pt x="19050" y="242888"/>
                </a:lnTo>
                <a:lnTo>
                  <a:pt x="73025" y="242888"/>
                </a:lnTo>
                <a:lnTo>
                  <a:pt x="73025" y="165100"/>
                </a:lnTo>
                <a:close/>
                <a:moveTo>
                  <a:pt x="12010" y="141288"/>
                </a:moveTo>
                <a:cubicBezTo>
                  <a:pt x="12010" y="141288"/>
                  <a:pt x="12010" y="141288"/>
                  <a:pt x="81400" y="141288"/>
                </a:cubicBezTo>
                <a:cubicBezTo>
                  <a:pt x="86738" y="141288"/>
                  <a:pt x="92075" y="146541"/>
                  <a:pt x="92075" y="153107"/>
                </a:cubicBezTo>
                <a:cubicBezTo>
                  <a:pt x="92075" y="153107"/>
                  <a:pt x="92075" y="153107"/>
                  <a:pt x="92075" y="273932"/>
                </a:cubicBezTo>
                <a:cubicBezTo>
                  <a:pt x="92075" y="280498"/>
                  <a:pt x="86738" y="285751"/>
                  <a:pt x="81400" y="285751"/>
                </a:cubicBezTo>
                <a:cubicBezTo>
                  <a:pt x="81400" y="285751"/>
                  <a:pt x="81400" y="285751"/>
                  <a:pt x="12010" y="285751"/>
                </a:cubicBezTo>
                <a:cubicBezTo>
                  <a:pt x="5337" y="285751"/>
                  <a:pt x="0" y="280498"/>
                  <a:pt x="0" y="273932"/>
                </a:cubicBezTo>
                <a:cubicBezTo>
                  <a:pt x="0" y="273932"/>
                  <a:pt x="0" y="273932"/>
                  <a:pt x="0" y="153107"/>
                </a:cubicBezTo>
                <a:cubicBezTo>
                  <a:pt x="0" y="146541"/>
                  <a:pt x="5337" y="141288"/>
                  <a:pt x="12010" y="141288"/>
                </a:cubicBezTo>
                <a:close/>
                <a:moveTo>
                  <a:pt x="55002" y="82550"/>
                </a:moveTo>
                <a:cubicBezTo>
                  <a:pt x="55002" y="82550"/>
                  <a:pt x="55002" y="82550"/>
                  <a:pt x="175185" y="82550"/>
                </a:cubicBezTo>
                <a:cubicBezTo>
                  <a:pt x="185751" y="82550"/>
                  <a:pt x="193675" y="90467"/>
                  <a:pt x="193675" y="99703"/>
                </a:cubicBezTo>
                <a:cubicBezTo>
                  <a:pt x="193675" y="99703"/>
                  <a:pt x="193675" y="99703"/>
                  <a:pt x="193675" y="268597"/>
                </a:cubicBezTo>
                <a:cubicBezTo>
                  <a:pt x="193675" y="277833"/>
                  <a:pt x="185751" y="285750"/>
                  <a:pt x="175185" y="285750"/>
                </a:cubicBezTo>
                <a:cubicBezTo>
                  <a:pt x="175185" y="285750"/>
                  <a:pt x="175185" y="285750"/>
                  <a:pt x="107830" y="285750"/>
                </a:cubicBezTo>
                <a:cubicBezTo>
                  <a:pt x="109151" y="283111"/>
                  <a:pt x="109151" y="280472"/>
                  <a:pt x="109151" y="276514"/>
                </a:cubicBezTo>
                <a:cubicBezTo>
                  <a:pt x="109151" y="276514"/>
                  <a:pt x="109151" y="276514"/>
                  <a:pt x="109151" y="273875"/>
                </a:cubicBezTo>
                <a:cubicBezTo>
                  <a:pt x="110471" y="273875"/>
                  <a:pt x="113113" y="275194"/>
                  <a:pt x="115754" y="275194"/>
                </a:cubicBezTo>
                <a:cubicBezTo>
                  <a:pt x="121037" y="275194"/>
                  <a:pt x="124999" y="271236"/>
                  <a:pt x="124999" y="264639"/>
                </a:cubicBezTo>
                <a:cubicBezTo>
                  <a:pt x="124999" y="259361"/>
                  <a:pt x="121037" y="254083"/>
                  <a:pt x="115754" y="254083"/>
                </a:cubicBezTo>
                <a:cubicBezTo>
                  <a:pt x="113113" y="254083"/>
                  <a:pt x="110471" y="255402"/>
                  <a:pt x="109151" y="256722"/>
                </a:cubicBezTo>
                <a:cubicBezTo>
                  <a:pt x="109151" y="256722"/>
                  <a:pt x="109151" y="256722"/>
                  <a:pt x="109151" y="235610"/>
                </a:cubicBezTo>
                <a:cubicBezTo>
                  <a:pt x="109151" y="235610"/>
                  <a:pt x="109151" y="235610"/>
                  <a:pt x="168582" y="235610"/>
                </a:cubicBezTo>
                <a:cubicBezTo>
                  <a:pt x="168582" y="235610"/>
                  <a:pt x="168582" y="235610"/>
                  <a:pt x="168582" y="110259"/>
                </a:cubicBezTo>
                <a:cubicBezTo>
                  <a:pt x="168582" y="110259"/>
                  <a:pt x="168582" y="110259"/>
                  <a:pt x="61606" y="110259"/>
                </a:cubicBezTo>
                <a:cubicBezTo>
                  <a:pt x="61606" y="110259"/>
                  <a:pt x="61606" y="110259"/>
                  <a:pt x="61606" y="126093"/>
                </a:cubicBezTo>
                <a:cubicBezTo>
                  <a:pt x="61606" y="126093"/>
                  <a:pt x="61606" y="126093"/>
                  <a:pt x="36512" y="126093"/>
                </a:cubicBezTo>
                <a:cubicBezTo>
                  <a:pt x="36512" y="126093"/>
                  <a:pt x="36512" y="126093"/>
                  <a:pt x="36512" y="99703"/>
                </a:cubicBezTo>
                <a:cubicBezTo>
                  <a:pt x="36512" y="90467"/>
                  <a:pt x="45757" y="82550"/>
                  <a:pt x="55002" y="82550"/>
                </a:cubicBezTo>
                <a:close/>
                <a:moveTo>
                  <a:pt x="102729" y="0"/>
                </a:moveTo>
                <a:cubicBezTo>
                  <a:pt x="102729" y="0"/>
                  <a:pt x="102729" y="0"/>
                  <a:pt x="305260" y="0"/>
                </a:cubicBezTo>
                <a:cubicBezTo>
                  <a:pt x="323672" y="0"/>
                  <a:pt x="338138" y="15802"/>
                  <a:pt x="338138" y="34237"/>
                </a:cubicBezTo>
                <a:cubicBezTo>
                  <a:pt x="338138" y="34237"/>
                  <a:pt x="338138" y="34237"/>
                  <a:pt x="338138" y="188306"/>
                </a:cubicBezTo>
                <a:cubicBezTo>
                  <a:pt x="338138" y="206741"/>
                  <a:pt x="323672" y="221226"/>
                  <a:pt x="305260" y="221226"/>
                </a:cubicBezTo>
                <a:cubicBezTo>
                  <a:pt x="305260" y="221226"/>
                  <a:pt x="305260" y="221226"/>
                  <a:pt x="234242" y="221226"/>
                </a:cubicBezTo>
                <a:cubicBezTo>
                  <a:pt x="234242" y="221226"/>
                  <a:pt x="234242" y="221226"/>
                  <a:pt x="234242" y="243612"/>
                </a:cubicBezTo>
                <a:cubicBezTo>
                  <a:pt x="234242" y="243612"/>
                  <a:pt x="234242" y="243612"/>
                  <a:pt x="265806" y="243612"/>
                </a:cubicBezTo>
                <a:cubicBezTo>
                  <a:pt x="272381" y="243612"/>
                  <a:pt x="277642" y="250196"/>
                  <a:pt x="277642" y="256780"/>
                </a:cubicBezTo>
                <a:cubicBezTo>
                  <a:pt x="277642" y="256780"/>
                  <a:pt x="277642" y="256780"/>
                  <a:pt x="277642" y="272582"/>
                </a:cubicBezTo>
                <a:cubicBezTo>
                  <a:pt x="277642" y="280483"/>
                  <a:pt x="272381" y="285750"/>
                  <a:pt x="265806" y="285750"/>
                </a:cubicBezTo>
                <a:cubicBezTo>
                  <a:pt x="265806" y="285750"/>
                  <a:pt x="265806" y="285750"/>
                  <a:pt x="205309" y="285750"/>
                </a:cubicBezTo>
                <a:cubicBezTo>
                  <a:pt x="207940" y="280483"/>
                  <a:pt x="209255" y="275216"/>
                  <a:pt x="210570" y="269948"/>
                </a:cubicBezTo>
                <a:cubicBezTo>
                  <a:pt x="210570" y="268632"/>
                  <a:pt x="210570" y="213325"/>
                  <a:pt x="210570" y="213325"/>
                </a:cubicBezTo>
                <a:cubicBezTo>
                  <a:pt x="210570" y="213325"/>
                  <a:pt x="210570" y="213325"/>
                  <a:pt x="210570" y="172504"/>
                </a:cubicBezTo>
                <a:cubicBezTo>
                  <a:pt x="210570" y="172504"/>
                  <a:pt x="210570" y="172504"/>
                  <a:pt x="296054" y="172504"/>
                </a:cubicBezTo>
                <a:cubicBezTo>
                  <a:pt x="303945" y="172504"/>
                  <a:pt x="309205" y="165920"/>
                  <a:pt x="309205" y="159335"/>
                </a:cubicBezTo>
                <a:cubicBezTo>
                  <a:pt x="309205" y="159335"/>
                  <a:pt x="309205" y="159335"/>
                  <a:pt x="309205" y="39504"/>
                </a:cubicBezTo>
                <a:cubicBezTo>
                  <a:pt x="309205" y="32920"/>
                  <a:pt x="303945" y="27653"/>
                  <a:pt x="296054" y="27653"/>
                </a:cubicBezTo>
                <a:cubicBezTo>
                  <a:pt x="296054" y="27653"/>
                  <a:pt x="296054" y="27653"/>
                  <a:pt x="110620" y="27653"/>
                </a:cubicBezTo>
                <a:cubicBezTo>
                  <a:pt x="104044" y="27653"/>
                  <a:pt x="98783" y="32920"/>
                  <a:pt x="98783" y="39504"/>
                </a:cubicBezTo>
                <a:cubicBezTo>
                  <a:pt x="98783" y="39504"/>
                  <a:pt x="98783" y="39504"/>
                  <a:pt x="98783" y="65841"/>
                </a:cubicBezTo>
                <a:cubicBezTo>
                  <a:pt x="98783" y="65841"/>
                  <a:pt x="98783" y="65841"/>
                  <a:pt x="69850" y="65841"/>
                </a:cubicBezTo>
                <a:cubicBezTo>
                  <a:pt x="69850" y="65841"/>
                  <a:pt x="69850" y="65841"/>
                  <a:pt x="69850" y="34237"/>
                </a:cubicBezTo>
                <a:cubicBezTo>
                  <a:pt x="69850" y="15802"/>
                  <a:pt x="84317" y="0"/>
                  <a:pt x="10272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97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8140524" y="2536289"/>
            <a:ext cx="2709581" cy="2108282"/>
            <a:chOff x="8170814" y="1912116"/>
            <a:chExt cx="2749722" cy="2139516"/>
          </a:xfrm>
        </p:grpSpPr>
        <p:grpSp>
          <p:nvGrpSpPr>
            <p:cNvPr id="20" name="组合 19"/>
            <p:cNvGrpSpPr/>
            <p:nvPr/>
          </p:nvGrpSpPr>
          <p:grpSpPr>
            <a:xfrm>
              <a:off x="8170814" y="1912116"/>
              <a:ext cx="2611177" cy="2139516"/>
              <a:chOff x="1193500" y="1491637"/>
              <a:chExt cx="3761195" cy="2139516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4" name="文本框 58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Autofit/>
                </a:bodyPr>
                <a:lstStyle/>
                <a:p>
                  <a:pPr lvl="0" algn="ctr">
                    <a:lnSpc>
                      <a:spcPts val="2000"/>
                    </a:lnSpc>
                    <a:defRPr/>
                  </a:pPr>
                  <a:r>
                    <a:rPr lang="zh-CN" altLang="en-US" sz="12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方正黑体简体" panose="02010601030101010101" pitchFamily="2" charset="-122"/>
                      <a:ea typeface="方正黑体简体" panose="02010601030101010101" pitchFamily="2" charset="-122"/>
                      <a:sym typeface="方正黑体简体" panose="02010601030101010101" pitchFamily="2" charset="-122"/>
                    </a:rPr>
                    <a:t>请在此处添加具体内容，文字尽量言简意赅，简单说明即可，不必过于繁琐，注意板面美观度。</a:t>
                  </a:r>
                  <a:endParaRPr lang="zh-CN" altLang="en-US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  <a:sym typeface="方正黑体简体" panose="02010601030101010101" pitchFamily="2" charset="-122"/>
                  </a:endParaRPr>
                </a:p>
                <a:p>
                  <a:pPr lvl="0" algn="ctr">
                    <a:lnSpc>
                      <a:spcPts val="2000"/>
                    </a:lnSpc>
                    <a:defRPr/>
                  </a:pPr>
                  <a:endParaRPr lang="zh-CN" altLang="en-US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  <a:sym typeface="方正黑体简体" panose="02010601030101010101" pitchFamily="2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zh-CN" altLang="en-US" b="1" noProof="0" dirty="0">
                      <a:ln>
                        <a:noFill/>
                      </a:ln>
                      <a:solidFill>
                        <a:prstClr val="black">
                          <a:lumMod val="75000"/>
                        </a:prstClr>
                      </a:solidFill>
                      <a:effectLst/>
                      <a:uLnTx/>
                      <a:uFillTx/>
                      <a:latin typeface="方正黑体简体" panose="02010601030101010101" pitchFamily="2" charset="-122"/>
                      <a:ea typeface="方正黑体简体" panose="02010601030101010101" pitchFamily="2" charset="-122"/>
                      <a:cs typeface="Open Sans" panose="020B0606030504020204" pitchFamily="34" charset="0"/>
                      <a:sym typeface="+mn-ea"/>
                    </a:rPr>
                    <a:t>微博推广</a:t>
                  </a:r>
                  <a:endParaRPr lang="zh-CN" altLang="en-US" b="1" noProof="0" dirty="0">
                    <a:ln>
                      <a:noFill/>
                    </a:ln>
                    <a:solidFill>
                      <a:prstClr val="black">
                        <a:lumMod val="75000"/>
                      </a:prstClr>
                    </a:solidFill>
                    <a:effectLst/>
                    <a:uLnTx/>
                    <a:uFillTx/>
                    <a:latin typeface="方正黑体简体" panose="02010601030101010101" pitchFamily="2" charset="-122"/>
                    <a:ea typeface="方正黑体简体" panose="02010601030101010101" pitchFamily="2" charset="-122"/>
                    <a:cs typeface="Open Sans" panose="020B0606030504020204" pitchFamily="34" charset="0"/>
                    <a:sym typeface="+mn-ea"/>
                  </a:endParaRPr>
                </a:p>
              </p:txBody>
            </p:sp>
          </p:grpSp>
          <p:grpSp>
            <p:nvGrpSpPr>
              <p:cNvPr id="9" name="组合 8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3" name="文本框 56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Autofit/>
                </a:bodyPr>
                <a:lstStyle/>
                <a:p>
                  <a:pPr lvl="0" algn="ctr">
                    <a:lnSpc>
                      <a:spcPts val="2000"/>
                    </a:lnSpc>
                    <a:defRPr/>
                  </a:pPr>
                  <a:r>
                    <a:rPr lang="zh-CN" altLang="en-US" sz="12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方正黑体简体" panose="02010601030101010101" pitchFamily="2" charset="-122"/>
                      <a:ea typeface="方正黑体简体" panose="02010601030101010101" pitchFamily="2" charset="-122"/>
                      <a:sym typeface="方正黑体简体" panose="02010601030101010101" pitchFamily="2" charset="-122"/>
                    </a:rPr>
                    <a:t>请在此处添加具体内容，文字尽量言简意赅，简单说明即可，不必过于繁琐，注意板面美观度。</a:t>
                  </a:r>
                  <a:endParaRPr lang="zh-CN" altLang="en-US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  <a:sym typeface="方正黑体简体" panose="02010601030101010101" pitchFamily="2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zh-CN" altLang="en-US" b="1" noProof="0" dirty="0">
                      <a:ln>
                        <a:noFill/>
                      </a:ln>
                      <a:solidFill>
                        <a:prstClr val="black">
                          <a:lumMod val="75000"/>
                        </a:prstClr>
                      </a:solidFill>
                      <a:effectLst/>
                      <a:uLnTx/>
                      <a:uFillTx/>
                      <a:latin typeface="方正黑体简体" panose="02010601030101010101" pitchFamily="2" charset="-122"/>
                      <a:ea typeface="方正黑体简体" panose="02010601030101010101" pitchFamily="2" charset="-122"/>
                      <a:cs typeface="Open Sans" panose="020B0606030504020204" pitchFamily="34" charset="0"/>
                      <a:sym typeface="+mn-ea"/>
                    </a:rPr>
                    <a:t>微网站推广</a:t>
                  </a:r>
                  <a:endParaRPr lang="zh-CN" altLang="en-US" b="1" noProof="0" dirty="0">
                    <a:ln>
                      <a:noFill/>
                    </a:ln>
                    <a:solidFill>
                      <a:prstClr val="black">
                        <a:lumMod val="75000"/>
                      </a:prstClr>
                    </a:solidFill>
                    <a:effectLst/>
                    <a:uLnTx/>
                    <a:uFillTx/>
                    <a:latin typeface="方正黑体简体" panose="02010601030101010101" pitchFamily="2" charset="-122"/>
                    <a:ea typeface="方正黑体简体" panose="02010601030101010101" pitchFamily="2" charset="-122"/>
                    <a:cs typeface="Open Sans" panose="020B0606030504020204" pitchFamily="34" charset="0"/>
                    <a:sym typeface="+mn-ea"/>
                  </a:endParaRPr>
                </a:p>
              </p:txBody>
            </p:sp>
          </p:grpSp>
        </p:grpSp>
        <p:cxnSp>
          <p:nvCxnSpPr>
            <p:cNvPr id="27" name="文本框 26"/>
            <p:cNvCxnSpPr/>
            <p:nvPr/>
          </p:nvCxnSpPr>
          <p:spPr>
            <a:xfrm>
              <a:off x="8472264" y="2924944"/>
              <a:ext cx="2448272" cy="0"/>
            </a:xfrm>
            <a:prstGeom prst="line">
              <a:avLst/>
            </a:prstGeom>
            <a:noFill/>
          </p:spPr>
        </p:cxnSp>
      </p:grpSp>
      <p:grpSp>
        <p:nvGrpSpPr>
          <p:cNvPr id="29" name="组合 28"/>
          <p:cNvGrpSpPr/>
          <p:nvPr/>
        </p:nvGrpSpPr>
        <p:grpSpPr>
          <a:xfrm>
            <a:off x="1478280" y="2536190"/>
            <a:ext cx="2573020" cy="2108200"/>
            <a:chOff x="1193500" y="1491637"/>
            <a:chExt cx="3761195" cy="2139516"/>
          </a:xfrm>
        </p:grpSpPr>
        <p:grpSp>
          <p:nvGrpSpPr>
            <p:cNvPr id="30" name="组合 29"/>
            <p:cNvGrpSpPr/>
            <p:nvPr/>
          </p:nvGrpSpPr>
          <p:grpSpPr>
            <a:xfrm>
              <a:off x="1193500" y="1491637"/>
              <a:ext cx="3761195" cy="815608"/>
              <a:chOff x="1317257" y="1824875"/>
              <a:chExt cx="3761195" cy="815608"/>
            </a:xfrm>
          </p:grpSpPr>
          <p:sp>
            <p:nvSpPr>
              <p:cNvPr id="33" name="文本框 50"/>
              <p:cNvSpPr txBox="1"/>
              <p:nvPr/>
            </p:nvSpPr>
            <p:spPr>
              <a:xfrm>
                <a:off x="1317257" y="2132652"/>
                <a:ext cx="3761195" cy="50783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Autofit/>
              </a:bodyPr>
              <a:lstStyle/>
              <a:p>
                <a:pPr algn="ctr" fontAlgn="auto">
                  <a:lnSpc>
                    <a:spcPts val="2000"/>
                  </a:lnSpc>
                  <a:defRPr/>
                </a:pPr>
                <a:r>
                  <a:rPr lang="zh-CN" altLang="en-US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  <a:sym typeface="方正黑体简体" panose="02010601030101010101" pitchFamily="2" charset="-122"/>
                  </a:rPr>
                  <a:t>请在此处添加具体内容，文字尽量言简意赅，简单说明即可，不必过于繁琐，注意板面美观度。</a:t>
                </a:r>
                <a:endPara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方正黑体简体" panose="02010601030101010101" pitchFamily="2" charset="-122"/>
                  <a:ea typeface="方正黑体简体" panose="02010601030101010101" pitchFamily="2" charset="-122"/>
                  <a:cs typeface="+mn-cs"/>
                  <a:sym typeface="方正黑体简体" panose="02010601030101010101" pitchFamily="2" charset="-122"/>
                </a:endParaRPr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1317257" y="1824875"/>
                <a:ext cx="3761195" cy="307777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1775" b="1" noProof="0" dirty="0">
                    <a:ln>
                      <a:noFill/>
                    </a:ln>
                    <a:solidFill>
                      <a:prstClr val="black">
                        <a:lumMod val="75000"/>
                      </a:prstClr>
                    </a:solidFill>
                    <a:effectLst/>
                    <a:uLnTx/>
                    <a:uFillTx/>
                    <a:latin typeface="方正黑体简体" panose="02010601030101010101" pitchFamily="2" charset="-122"/>
                    <a:ea typeface="方正黑体简体" panose="02010601030101010101" pitchFamily="2" charset="-122"/>
                    <a:cs typeface="Open Sans" panose="020B0606030504020204" pitchFamily="34" charset="0"/>
                    <a:sym typeface="+mn-ea"/>
                  </a:rPr>
                  <a:t>微信推广</a:t>
                </a:r>
                <a:endParaRPr lang="zh-CN" altLang="en-US" sz="1775" b="1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latin typeface="方正黑体简体" panose="02010601030101010101" pitchFamily="2" charset="-122"/>
                  <a:ea typeface="方正黑体简体" panose="02010601030101010101" pitchFamily="2" charset="-122"/>
                  <a:cs typeface="Open Sans" panose="020B0606030504020204" pitchFamily="34" charset="0"/>
                  <a:sym typeface="+mn-ea"/>
                </a:endParaRPr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1193500" y="2815545"/>
              <a:ext cx="3761195" cy="815608"/>
              <a:chOff x="1317257" y="1824875"/>
              <a:chExt cx="3761195" cy="815608"/>
            </a:xfrm>
          </p:grpSpPr>
          <p:sp>
            <p:nvSpPr>
              <p:cNvPr id="32" name="文本框 48"/>
              <p:cNvSpPr txBox="1"/>
              <p:nvPr/>
            </p:nvSpPr>
            <p:spPr>
              <a:xfrm>
                <a:off x="1317257" y="2132652"/>
                <a:ext cx="3761195" cy="50783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Autofit/>
              </a:bodyPr>
              <a:lstStyle/>
              <a:p>
                <a:pPr lvl="0" algn="ctr">
                  <a:lnSpc>
                    <a:spcPts val="2000"/>
                  </a:lnSpc>
                  <a:defRPr/>
                </a:pPr>
                <a:r>
                  <a:rPr lang="zh-CN" altLang="en-US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  <a:sym typeface="方正黑体简体" panose="02010601030101010101" pitchFamily="2" charset="-122"/>
                  </a:rPr>
                  <a:t>请在此处添加具体内容，文字尽量言简意赅，简单说明即可，不必过于繁琐，注意板面美观度。</a:t>
                </a:r>
                <a:endPara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sym typeface="方正黑体简体" panose="02010601030101010101" pitchFamily="2" charset="-122"/>
                </a:endParaRPr>
              </a:p>
              <a:p>
                <a:pPr lvl="0" algn="ctr">
                  <a:lnSpc>
                    <a:spcPts val="2000"/>
                  </a:lnSpc>
                  <a:defRPr/>
                </a:pPr>
                <a:endPara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sym typeface="+mn-ea"/>
                </a:endParaRPr>
              </a:p>
              <a:p>
                <a:pPr lvl="0" algn="ctr">
                  <a:lnSpc>
                    <a:spcPts val="2000"/>
                  </a:lnSpc>
                  <a:defRPr/>
                </a:pPr>
                <a:r>
                  <a:rPr lang="zh-CN" altLang="en-US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  <a:sym typeface="+mn-ea"/>
                  </a:rPr>
                  <a:t>。</a:t>
                </a:r>
                <a:endPara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sym typeface="+mn-ea"/>
                </a:endParaRP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1317257" y="1824875"/>
                <a:ext cx="3761195" cy="307777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1775" b="1" noProof="0" dirty="0">
                    <a:ln>
                      <a:noFill/>
                    </a:ln>
                    <a:solidFill>
                      <a:prstClr val="black">
                        <a:lumMod val="75000"/>
                      </a:prstClr>
                    </a:solidFill>
                    <a:effectLst/>
                    <a:uLnTx/>
                    <a:uFillTx/>
                    <a:latin typeface="方正黑体简体" panose="02010601030101010101" pitchFamily="2" charset="-122"/>
                    <a:ea typeface="方正黑体简体" panose="02010601030101010101" pitchFamily="2" charset="-122"/>
                    <a:cs typeface="Open Sans" panose="020B0606030504020204" pitchFamily="34" charset="0"/>
                    <a:sym typeface="+mn-ea"/>
                  </a:rPr>
                  <a:t>百度论坛推广</a:t>
                </a:r>
                <a:endParaRPr lang="zh-CN" altLang="en-US" sz="1775" b="1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latin typeface="方正黑体简体" panose="02010601030101010101" pitchFamily="2" charset="-122"/>
                  <a:ea typeface="方正黑体简体" panose="02010601030101010101" pitchFamily="2" charset="-122"/>
                  <a:cs typeface="Open Sans" panose="020B0606030504020204" pitchFamily="34" charset="0"/>
                  <a:sym typeface="+mn-ea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4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4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96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46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96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46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96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46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96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460"/>
                            </p:stCondLst>
                            <p:childTnLst>
                              <p:par>
                                <p:cTn id="7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5" grpId="0" bldLvl="0" animBg="1"/>
      <p:bldP spid="21" grpId="0"/>
      <p:bldP spid="22" grpId="0"/>
      <p:bldP spid="4" grpId="0" bldLvl="0" animBg="1"/>
      <p:bldP spid="5" grpId="0" bldLvl="0" animBg="1"/>
      <p:bldP spid="16" grpId="0" bldLvl="0" animBg="1"/>
      <p:bldP spid="17" grpId="0" bldLvl="0" animBg="1"/>
      <p:bldP spid="18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/>
        </p:nvSpPr>
        <p:spPr>
          <a:xfrm rot="9540000">
            <a:off x="11406828" y="6134038"/>
            <a:ext cx="575692" cy="575692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 rot="9540000">
            <a:off x="10739355" y="5755671"/>
            <a:ext cx="256854" cy="256854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21" name="文本框 5"/>
          <p:cNvSpPr txBox="1"/>
          <p:nvPr/>
        </p:nvSpPr>
        <p:spPr>
          <a:xfrm>
            <a:off x="524510" y="398780"/>
            <a:ext cx="30213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线下推广方案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44897" y="643554"/>
            <a:ext cx="2408102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Line extension scheme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 rot="10800000">
            <a:off x="1475008" y="4149615"/>
            <a:ext cx="1968136" cy="18538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50800" dir="16200000" sx="97000" sy="97000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 rot="10800000">
            <a:off x="3823357" y="4149615"/>
            <a:ext cx="1968136" cy="18538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50800" dir="16200000" sx="97000" sy="97000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 rot="10800000">
            <a:off x="6200480" y="4149615"/>
            <a:ext cx="1968136" cy="18538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50800" dir="16200000" sx="97000" sy="97000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 rot="10800000">
            <a:off x="8577349" y="4149615"/>
            <a:ext cx="1968136" cy="18538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50800" dir="16200000" sx="97000" sy="97000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475008" y="3311570"/>
            <a:ext cx="1968136" cy="838045"/>
          </a:xfrm>
          <a:prstGeom prst="rect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0" name="文本框 18"/>
          <p:cNvSpPr txBox="1"/>
          <p:nvPr/>
        </p:nvSpPr>
        <p:spPr>
          <a:xfrm>
            <a:off x="2029182" y="3331927"/>
            <a:ext cx="85979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01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27167" y="3311570"/>
            <a:ext cx="1968136" cy="838045"/>
          </a:xfrm>
          <a:prstGeom prst="rect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4" name="文本框 40"/>
          <p:cNvSpPr txBox="1"/>
          <p:nvPr/>
        </p:nvSpPr>
        <p:spPr>
          <a:xfrm>
            <a:off x="4381340" y="3331927"/>
            <a:ext cx="85979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02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200480" y="3311570"/>
            <a:ext cx="1968136" cy="838045"/>
          </a:xfrm>
          <a:prstGeom prst="rect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4" name="文本框 57"/>
          <p:cNvSpPr txBox="1"/>
          <p:nvPr/>
        </p:nvSpPr>
        <p:spPr>
          <a:xfrm>
            <a:off x="6754653" y="3331927"/>
            <a:ext cx="85979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03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573794" y="3311570"/>
            <a:ext cx="1968136" cy="838045"/>
          </a:xfrm>
          <a:prstGeom prst="rect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39" name="文本框 74"/>
          <p:cNvSpPr txBox="1"/>
          <p:nvPr/>
        </p:nvSpPr>
        <p:spPr>
          <a:xfrm>
            <a:off x="9127967" y="3331927"/>
            <a:ext cx="85979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04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40" name="Picture 2" descr="C:\Users\Administrator\Desktop\图片3.png图片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577580" y="1623060"/>
            <a:ext cx="1964690" cy="168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3" descr="C:\Users\Administrator\Desktop\图片3.png图片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475105" y="1606550"/>
            <a:ext cx="1967865" cy="1725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4" descr="C:\Users\Administrator\Desktop\图片3.png图片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826510" y="1606550"/>
            <a:ext cx="1964690" cy="1725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5" descr="C:\Users\Administrator\Desktop\图片3.png图片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200140" y="1623060"/>
            <a:ext cx="1950720" cy="168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TextBox 43"/>
          <p:cNvSpPr txBox="1"/>
          <p:nvPr/>
        </p:nvSpPr>
        <p:spPr>
          <a:xfrm>
            <a:off x="1715136" y="4941407"/>
            <a:ext cx="1824147" cy="603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点击此处添加部门情况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点击此处添加内容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45" name="Freeform 512"/>
          <p:cNvSpPr/>
          <p:nvPr/>
        </p:nvSpPr>
        <p:spPr bwMode="auto">
          <a:xfrm>
            <a:off x="1628286" y="4589168"/>
            <a:ext cx="118465" cy="234695"/>
          </a:xfrm>
          <a:custGeom>
            <a:avLst/>
            <a:gdLst>
              <a:gd name="T0" fmla="*/ 54 w 106"/>
              <a:gd name="T1" fmla="*/ 105 h 210"/>
              <a:gd name="T2" fmla="*/ 0 w 106"/>
              <a:gd name="T3" fmla="*/ 159 h 210"/>
              <a:gd name="T4" fmla="*/ 0 w 106"/>
              <a:gd name="T5" fmla="*/ 210 h 210"/>
              <a:gd name="T6" fmla="*/ 0 w 106"/>
              <a:gd name="T7" fmla="*/ 210 h 210"/>
              <a:gd name="T8" fmla="*/ 106 w 106"/>
              <a:gd name="T9" fmla="*/ 105 h 210"/>
              <a:gd name="T10" fmla="*/ 0 w 106"/>
              <a:gd name="T11" fmla="*/ 0 h 210"/>
              <a:gd name="T12" fmla="*/ 0 w 106"/>
              <a:gd name="T13" fmla="*/ 0 h 210"/>
              <a:gd name="T14" fmla="*/ 0 w 106"/>
              <a:gd name="T15" fmla="*/ 51 h 210"/>
              <a:gd name="T16" fmla="*/ 54 w 106"/>
              <a:gd name="T17" fmla="*/ 10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210">
                <a:moveTo>
                  <a:pt x="54" y="105"/>
                </a:moveTo>
                <a:lnTo>
                  <a:pt x="0" y="159"/>
                </a:lnTo>
                <a:lnTo>
                  <a:pt x="0" y="210"/>
                </a:lnTo>
                <a:lnTo>
                  <a:pt x="0" y="210"/>
                </a:lnTo>
                <a:lnTo>
                  <a:pt x="106" y="105"/>
                </a:lnTo>
                <a:lnTo>
                  <a:pt x="0" y="0"/>
                </a:lnTo>
                <a:lnTo>
                  <a:pt x="0" y="0"/>
                </a:lnTo>
                <a:lnTo>
                  <a:pt x="0" y="51"/>
                </a:lnTo>
                <a:lnTo>
                  <a:pt x="54" y="105"/>
                </a:lnTo>
                <a:close/>
              </a:path>
            </a:pathLst>
          </a:custGeom>
          <a:solidFill>
            <a:srgbClr val="F35E40"/>
          </a:solidFill>
          <a:ln>
            <a:noFill/>
          </a:ln>
        </p:spPr>
        <p:txBody>
          <a:bodyPr vert="horz" wrap="square" lIns="91423" tIns="45711" rIns="91423" bIns="45711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714247" y="4532677"/>
            <a:ext cx="1825036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楼体广告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052782" y="4941407"/>
            <a:ext cx="1824147" cy="603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点击此处添加部门情况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点击此处添加内容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48" name="Freeform 512"/>
          <p:cNvSpPr/>
          <p:nvPr/>
        </p:nvSpPr>
        <p:spPr bwMode="auto">
          <a:xfrm>
            <a:off x="3965932" y="4589168"/>
            <a:ext cx="118465" cy="234695"/>
          </a:xfrm>
          <a:custGeom>
            <a:avLst/>
            <a:gdLst>
              <a:gd name="T0" fmla="*/ 54 w 106"/>
              <a:gd name="T1" fmla="*/ 105 h 210"/>
              <a:gd name="T2" fmla="*/ 0 w 106"/>
              <a:gd name="T3" fmla="*/ 159 h 210"/>
              <a:gd name="T4" fmla="*/ 0 w 106"/>
              <a:gd name="T5" fmla="*/ 210 h 210"/>
              <a:gd name="T6" fmla="*/ 0 w 106"/>
              <a:gd name="T7" fmla="*/ 210 h 210"/>
              <a:gd name="T8" fmla="*/ 106 w 106"/>
              <a:gd name="T9" fmla="*/ 105 h 210"/>
              <a:gd name="T10" fmla="*/ 0 w 106"/>
              <a:gd name="T11" fmla="*/ 0 h 210"/>
              <a:gd name="T12" fmla="*/ 0 w 106"/>
              <a:gd name="T13" fmla="*/ 0 h 210"/>
              <a:gd name="T14" fmla="*/ 0 w 106"/>
              <a:gd name="T15" fmla="*/ 51 h 210"/>
              <a:gd name="T16" fmla="*/ 54 w 106"/>
              <a:gd name="T17" fmla="*/ 10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210">
                <a:moveTo>
                  <a:pt x="54" y="105"/>
                </a:moveTo>
                <a:lnTo>
                  <a:pt x="0" y="159"/>
                </a:lnTo>
                <a:lnTo>
                  <a:pt x="0" y="210"/>
                </a:lnTo>
                <a:lnTo>
                  <a:pt x="0" y="210"/>
                </a:lnTo>
                <a:lnTo>
                  <a:pt x="106" y="105"/>
                </a:lnTo>
                <a:lnTo>
                  <a:pt x="0" y="0"/>
                </a:lnTo>
                <a:lnTo>
                  <a:pt x="0" y="0"/>
                </a:lnTo>
                <a:lnTo>
                  <a:pt x="0" y="51"/>
                </a:lnTo>
                <a:lnTo>
                  <a:pt x="54" y="105"/>
                </a:lnTo>
                <a:close/>
              </a:path>
            </a:pathLst>
          </a:custGeom>
          <a:solidFill>
            <a:srgbClr val="F35E40"/>
          </a:solidFill>
          <a:ln>
            <a:noFill/>
          </a:ln>
        </p:spPr>
        <p:txBody>
          <a:bodyPr vert="horz" wrap="square" lIns="91423" tIns="45711" rIns="91423" bIns="45711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084397" y="4532677"/>
            <a:ext cx="179253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+mn-lt"/>
              </a:rPr>
              <a:t>LED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+mn-lt"/>
              </a:rPr>
              <a:t>广告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方正黑体简体" panose="02010601030101010101" pitchFamily="2" charset="-122"/>
              <a:sym typeface="+mn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421561" y="4941407"/>
            <a:ext cx="1824147" cy="603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点击此处添加部门情况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点击此处添加内容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51" name="Freeform 512"/>
          <p:cNvSpPr/>
          <p:nvPr/>
        </p:nvSpPr>
        <p:spPr bwMode="auto">
          <a:xfrm>
            <a:off x="6334711" y="4589168"/>
            <a:ext cx="118465" cy="234695"/>
          </a:xfrm>
          <a:custGeom>
            <a:avLst/>
            <a:gdLst>
              <a:gd name="T0" fmla="*/ 54 w 106"/>
              <a:gd name="T1" fmla="*/ 105 h 210"/>
              <a:gd name="T2" fmla="*/ 0 w 106"/>
              <a:gd name="T3" fmla="*/ 159 h 210"/>
              <a:gd name="T4" fmla="*/ 0 w 106"/>
              <a:gd name="T5" fmla="*/ 210 h 210"/>
              <a:gd name="T6" fmla="*/ 0 w 106"/>
              <a:gd name="T7" fmla="*/ 210 h 210"/>
              <a:gd name="T8" fmla="*/ 106 w 106"/>
              <a:gd name="T9" fmla="*/ 105 h 210"/>
              <a:gd name="T10" fmla="*/ 0 w 106"/>
              <a:gd name="T11" fmla="*/ 0 h 210"/>
              <a:gd name="T12" fmla="*/ 0 w 106"/>
              <a:gd name="T13" fmla="*/ 0 h 210"/>
              <a:gd name="T14" fmla="*/ 0 w 106"/>
              <a:gd name="T15" fmla="*/ 51 h 210"/>
              <a:gd name="T16" fmla="*/ 54 w 106"/>
              <a:gd name="T17" fmla="*/ 10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210">
                <a:moveTo>
                  <a:pt x="54" y="105"/>
                </a:moveTo>
                <a:lnTo>
                  <a:pt x="0" y="159"/>
                </a:lnTo>
                <a:lnTo>
                  <a:pt x="0" y="210"/>
                </a:lnTo>
                <a:lnTo>
                  <a:pt x="0" y="210"/>
                </a:lnTo>
                <a:lnTo>
                  <a:pt x="106" y="105"/>
                </a:lnTo>
                <a:lnTo>
                  <a:pt x="0" y="0"/>
                </a:lnTo>
                <a:lnTo>
                  <a:pt x="0" y="0"/>
                </a:lnTo>
                <a:lnTo>
                  <a:pt x="0" y="51"/>
                </a:lnTo>
                <a:lnTo>
                  <a:pt x="54" y="105"/>
                </a:lnTo>
                <a:close/>
              </a:path>
            </a:pathLst>
          </a:custGeom>
          <a:solidFill>
            <a:srgbClr val="F35E40"/>
          </a:solidFill>
          <a:ln>
            <a:noFill/>
          </a:ln>
        </p:spPr>
        <p:txBody>
          <a:bodyPr vert="horz" wrap="square" lIns="91423" tIns="45711" rIns="91423" bIns="45711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497834" y="4532677"/>
            <a:ext cx="165264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候车厅广告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802964" y="4941407"/>
            <a:ext cx="1824147" cy="603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点击此处添加部门情况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点击此处添加内容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54" name="Freeform 512"/>
          <p:cNvSpPr/>
          <p:nvPr/>
        </p:nvSpPr>
        <p:spPr bwMode="auto">
          <a:xfrm>
            <a:off x="8716114" y="4589168"/>
            <a:ext cx="118465" cy="234695"/>
          </a:xfrm>
          <a:custGeom>
            <a:avLst/>
            <a:gdLst>
              <a:gd name="T0" fmla="*/ 54 w 106"/>
              <a:gd name="T1" fmla="*/ 105 h 210"/>
              <a:gd name="T2" fmla="*/ 0 w 106"/>
              <a:gd name="T3" fmla="*/ 159 h 210"/>
              <a:gd name="T4" fmla="*/ 0 w 106"/>
              <a:gd name="T5" fmla="*/ 210 h 210"/>
              <a:gd name="T6" fmla="*/ 0 w 106"/>
              <a:gd name="T7" fmla="*/ 210 h 210"/>
              <a:gd name="T8" fmla="*/ 106 w 106"/>
              <a:gd name="T9" fmla="*/ 105 h 210"/>
              <a:gd name="T10" fmla="*/ 0 w 106"/>
              <a:gd name="T11" fmla="*/ 0 h 210"/>
              <a:gd name="T12" fmla="*/ 0 w 106"/>
              <a:gd name="T13" fmla="*/ 0 h 210"/>
              <a:gd name="T14" fmla="*/ 0 w 106"/>
              <a:gd name="T15" fmla="*/ 51 h 210"/>
              <a:gd name="T16" fmla="*/ 54 w 106"/>
              <a:gd name="T17" fmla="*/ 10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210">
                <a:moveTo>
                  <a:pt x="54" y="105"/>
                </a:moveTo>
                <a:lnTo>
                  <a:pt x="0" y="159"/>
                </a:lnTo>
                <a:lnTo>
                  <a:pt x="0" y="210"/>
                </a:lnTo>
                <a:lnTo>
                  <a:pt x="0" y="210"/>
                </a:lnTo>
                <a:lnTo>
                  <a:pt x="106" y="105"/>
                </a:lnTo>
                <a:lnTo>
                  <a:pt x="0" y="0"/>
                </a:lnTo>
                <a:lnTo>
                  <a:pt x="0" y="0"/>
                </a:lnTo>
                <a:lnTo>
                  <a:pt x="0" y="51"/>
                </a:lnTo>
                <a:lnTo>
                  <a:pt x="54" y="105"/>
                </a:lnTo>
                <a:close/>
              </a:path>
            </a:pathLst>
          </a:custGeom>
          <a:solidFill>
            <a:srgbClr val="F35E40"/>
          </a:solidFill>
          <a:ln>
            <a:noFill/>
          </a:ln>
        </p:spPr>
        <p:txBody>
          <a:bodyPr vert="horz" wrap="square" lIns="91423" tIns="45711" rIns="91423" bIns="45711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802075" y="4532677"/>
            <a:ext cx="1825036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电梯广告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4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4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3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8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3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8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30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2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7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2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700"/>
                            </p:stCondLst>
                            <p:childTnLst>
                              <p:par>
                                <p:cTn id="7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2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7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200"/>
                            </p:stCondLst>
                            <p:childTnLst>
                              <p:par>
                                <p:cTn id="8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 tmFilter="0,0; .5, 1; 1, 1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149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649"/>
                            </p:stCondLst>
                            <p:childTnLst>
                              <p:par>
                                <p:cTn id="9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149"/>
                            </p:stCondLst>
                            <p:childTnLst>
                              <p:par>
                                <p:cTn id="10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649"/>
                            </p:stCondLst>
                            <p:childTnLst>
                              <p:par>
                                <p:cTn id="10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149"/>
                            </p:stCondLst>
                            <p:childTnLst>
                              <p:par>
                                <p:cTn id="1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649"/>
                            </p:stCondLst>
                            <p:childTnLst>
                              <p:par>
                                <p:cTn id="1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1149"/>
                            </p:stCondLst>
                            <p:childTnLst>
                              <p:par>
                                <p:cTn id="1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 tmFilter="0,0; .5, 1; 1, 1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100"/>
                            </p:stCondLst>
                            <p:childTnLst>
                              <p:par>
                                <p:cTn id="1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1600"/>
                            </p:stCondLst>
                            <p:childTnLst>
                              <p:par>
                                <p:cTn id="1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2100"/>
                            </p:stCondLst>
                            <p:childTnLst>
                              <p:par>
                                <p:cTn id="1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2600"/>
                            </p:stCondLst>
                            <p:childTnLst>
                              <p:par>
                                <p:cTn id="1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3100"/>
                            </p:stCondLst>
                            <p:childTnLst>
                              <p:par>
                                <p:cTn id="1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3600"/>
                            </p:stCondLst>
                            <p:childTnLst>
                              <p:par>
                                <p:cTn id="1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4100"/>
                            </p:stCondLst>
                            <p:childTnLst>
                              <p:par>
                                <p:cTn id="15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 tmFilter="0,0; .5, 1; 1, 1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5" grpId="0" bldLvl="0" animBg="1"/>
      <p:bldP spid="21" grpId="0"/>
      <p:bldP spid="22" grpId="0"/>
      <p:bldP spid="2" grpId="0" bldLvl="0" animBg="1"/>
      <p:bldP spid="16" grpId="0" bldLvl="0" animBg="1"/>
      <p:bldP spid="17" grpId="0" bldLvl="0" animBg="1"/>
      <p:bldP spid="18" grpId="0" bldLvl="0" animBg="1"/>
      <p:bldP spid="19" grpId="0" bldLvl="0" animBg="1"/>
      <p:bldP spid="20" grpId="0"/>
      <p:bldP spid="3" grpId="0" bldLvl="0" animBg="1"/>
      <p:bldP spid="4" grpId="0"/>
      <p:bldP spid="23" grpId="0" bldLvl="0" animBg="1"/>
      <p:bldP spid="24" grpId="0"/>
      <p:bldP spid="25" grpId="0" bldLvl="0" animBg="1"/>
      <p:bldP spid="39" grpId="0"/>
      <p:bldP spid="44" grpId="0"/>
      <p:bldP spid="45" grpId="0" bldLvl="0" animBg="1"/>
      <p:bldP spid="46" grpId="0"/>
      <p:bldP spid="47" grpId="0"/>
      <p:bldP spid="48" grpId="0" bldLvl="0" animBg="1"/>
      <p:bldP spid="49" grpId="0"/>
      <p:bldP spid="50" grpId="0"/>
      <p:bldP spid="51" grpId="0" bldLvl="0" animBg="1"/>
      <p:bldP spid="52" grpId="0"/>
      <p:bldP spid="53" grpId="0"/>
      <p:bldP spid="54" grpId="0" bldLvl="0" animBg="1"/>
      <p:bldP spid="5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/>
        </p:nvSpPr>
        <p:spPr>
          <a:xfrm rot="9540000">
            <a:off x="11406828" y="6134038"/>
            <a:ext cx="575692" cy="575692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 rot="9540000">
            <a:off x="10739355" y="5755671"/>
            <a:ext cx="256854" cy="256854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21" name="文本框 5"/>
          <p:cNvSpPr txBox="1"/>
          <p:nvPr/>
        </p:nvSpPr>
        <p:spPr>
          <a:xfrm>
            <a:off x="524510" y="398780"/>
            <a:ext cx="30213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利润来源分析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44897" y="643554"/>
            <a:ext cx="2408102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Source analysis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9123861" y="2250899"/>
            <a:ext cx="2729317" cy="3687309"/>
            <a:chOff x="9123469" y="2118497"/>
            <a:chExt cx="2729822" cy="3687992"/>
          </a:xfrm>
        </p:grpSpPr>
        <p:grpSp>
          <p:nvGrpSpPr>
            <p:cNvPr id="16" name="组合 15"/>
            <p:cNvGrpSpPr/>
            <p:nvPr/>
          </p:nvGrpSpPr>
          <p:grpSpPr>
            <a:xfrm>
              <a:off x="9123469" y="2216110"/>
              <a:ext cx="2729822" cy="3590379"/>
              <a:chOff x="1026359" y="1205784"/>
              <a:chExt cx="3446277" cy="4532692"/>
            </a:xfrm>
          </p:grpSpPr>
          <p:sp>
            <p:nvSpPr>
              <p:cNvPr id="40" name="任意多边形 39"/>
              <p:cNvSpPr/>
              <p:nvPr/>
            </p:nvSpPr>
            <p:spPr>
              <a:xfrm>
                <a:off x="1313863" y="1781540"/>
                <a:ext cx="3158773" cy="3544231"/>
              </a:xfrm>
              <a:custGeom>
                <a:avLst/>
                <a:gdLst>
                  <a:gd name="connsiteX0" fmla="*/ 1465943 w 2075543"/>
                  <a:gd name="connsiteY0" fmla="*/ 0 h 2162628"/>
                  <a:gd name="connsiteX1" fmla="*/ 2075543 w 2075543"/>
                  <a:gd name="connsiteY1" fmla="*/ 653143 h 2162628"/>
                  <a:gd name="connsiteX2" fmla="*/ 0 w 2075543"/>
                  <a:gd name="connsiteY2" fmla="*/ 2162628 h 2162628"/>
                  <a:gd name="connsiteX3" fmla="*/ 1465943 w 2075543"/>
                  <a:gd name="connsiteY3" fmla="*/ 0 h 2162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75543" h="2162628">
                    <a:moveTo>
                      <a:pt x="1465943" y="0"/>
                    </a:moveTo>
                    <a:lnTo>
                      <a:pt x="2075543" y="653143"/>
                    </a:lnTo>
                    <a:lnTo>
                      <a:pt x="0" y="2162628"/>
                    </a:lnTo>
                    <a:lnTo>
                      <a:pt x="1465943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  <a:alpha val="35000"/>
                </a:schemeClr>
              </a:solidFill>
              <a:ln>
                <a:noFill/>
              </a:ln>
              <a:effectLst>
                <a:softEdge rad="266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1" name="圆角矩形 40"/>
              <p:cNvSpPr/>
              <p:nvPr/>
            </p:nvSpPr>
            <p:spPr>
              <a:xfrm rot="18900000">
                <a:off x="1026359" y="2031999"/>
                <a:ext cx="3280229" cy="1582057"/>
              </a:xfrm>
              <a:prstGeom prst="roundRect">
                <a:avLst>
                  <a:gd name="adj" fmla="val 10245"/>
                </a:avLst>
              </a:prstGeom>
              <a:solidFill>
                <a:srgbClr val="F35E4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2" name="椭圆 41"/>
              <p:cNvSpPr/>
              <p:nvPr/>
            </p:nvSpPr>
            <p:spPr>
              <a:xfrm rot="2700000">
                <a:off x="59067" y="3527438"/>
                <a:ext cx="3460793" cy="504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alpha val="0"/>
                    </a:schemeClr>
                  </a:gs>
                  <a:gs pos="21000">
                    <a:schemeClr val="tx1">
                      <a:lumMod val="65000"/>
                      <a:lumOff val="35000"/>
                      <a:alpha val="57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 useBgFill="1">
            <p:nvSpPr>
              <p:cNvPr id="43" name="矩形 42"/>
              <p:cNvSpPr/>
              <p:nvPr/>
            </p:nvSpPr>
            <p:spPr>
              <a:xfrm rot="2700000">
                <a:off x="-209134" y="3612132"/>
                <a:ext cx="3425372" cy="827315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4" name="任意多边形 43"/>
              <p:cNvSpPr/>
              <p:nvPr/>
            </p:nvSpPr>
            <p:spPr>
              <a:xfrm rot="18900000">
                <a:off x="3303181" y="1205784"/>
                <a:ext cx="551494" cy="1413715"/>
              </a:xfrm>
              <a:custGeom>
                <a:avLst/>
                <a:gdLst>
                  <a:gd name="connsiteX0" fmla="*/ 569692 w 617165"/>
                  <a:gd name="connsiteY0" fmla="*/ 47473 h 1582057"/>
                  <a:gd name="connsiteX1" fmla="*/ 617165 w 617165"/>
                  <a:gd name="connsiteY1" fmla="*/ 162082 h 1582057"/>
                  <a:gd name="connsiteX2" fmla="*/ 617165 w 617165"/>
                  <a:gd name="connsiteY2" fmla="*/ 1419975 h 1582057"/>
                  <a:gd name="connsiteX3" fmla="*/ 455083 w 617165"/>
                  <a:gd name="connsiteY3" fmla="*/ 1582057 h 1582057"/>
                  <a:gd name="connsiteX4" fmla="*/ 0 w 617165"/>
                  <a:gd name="connsiteY4" fmla="*/ 1582057 h 1582057"/>
                  <a:gd name="connsiteX5" fmla="*/ 0 w 617165"/>
                  <a:gd name="connsiteY5" fmla="*/ 0 h 1582057"/>
                  <a:gd name="connsiteX6" fmla="*/ 455083 w 617165"/>
                  <a:gd name="connsiteY6" fmla="*/ 0 h 1582057"/>
                  <a:gd name="connsiteX7" fmla="*/ 569692 w 617165"/>
                  <a:gd name="connsiteY7" fmla="*/ 47473 h 1582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7165" h="1582057">
                    <a:moveTo>
                      <a:pt x="569692" y="47473"/>
                    </a:moveTo>
                    <a:cubicBezTo>
                      <a:pt x="599024" y="76804"/>
                      <a:pt x="617165" y="117325"/>
                      <a:pt x="617165" y="162082"/>
                    </a:cubicBezTo>
                    <a:lnTo>
                      <a:pt x="617165" y="1419975"/>
                    </a:lnTo>
                    <a:cubicBezTo>
                      <a:pt x="617165" y="1509490"/>
                      <a:pt x="544598" y="1582057"/>
                      <a:pt x="455083" y="1582057"/>
                    </a:cubicBezTo>
                    <a:lnTo>
                      <a:pt x="0" y="1582057"/>
                    </a:lnTo>
                    <a:lnTo>
                      <a:pt x="0" y="0"/>
                    </a:lnTo>
                    <a:lnTo>
                      <a:pt x="455083" y="0"/>
                    </a:lnTo>
                    <a:cubicBezTo>
                      <a:pt x="499841" y="0"/>
                      <a:pt x="540361" y="18141"/>
                      <a:pt x="569692" y="4747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7" name="文本框 39"/>
            <p:cNvSpPr txBox="1"/>
            <p:nvPr/>
          </p:nvSpPr>
          <p:spPr>
            <a:xfrm rot="18900000">
              <a:off x="10609443" y="2118497"/>
              <a:ext cx="471892" cy="7684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E</a:t>
              </a:r>
              <a:endPara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 rot="18900000">
              <a:off x="10079073" y="3783924"/>
              <a:ext cx="102715" cy="102716"/>
              <a:chOff x="917575" y="533400"/>
              <a:chExt cx="193675" cy="193676"/>
            </a:xfrm>
            <a:solidFill>
              <a:schemeClr val="bg1"/>
            </a:solidFill>
          </p:grpSpPr>
          <p:sp>
            <p:nvSpPr>
              <p:cNvPr id="3" name="Freeform 18"/>
              <p:cNvSpPr/>
              <p:nvPr/>
            </p:nvSpPr>
            <p:spPr bwMode="auto">
              <a:xfrm>
                <a:off x="1041400" y="533400"/>
                <a:ext cx="69850" cy="69850"/>
              </a:xfrm>
              <a:custGeom>
                <a:avLst/>
                <a:gdLst>
                  <a:gd name="T0" fmla="*/ 4 w 25"/>
                  <a:gd name="T1" fmla="*/ 25 h 25"/>
                  <a:gd name="T2" fmla="*/ 7 w 25"/>
                  <a:gd name="T3" fmla="*/ 24 h 25"/>
                  <a:gd name="T4" fmla="*/ 23 w 25"/>
                  <a:gd name="T5" fmla="*/ 8 h 25"/>
                  <a:gd name="T6" fmla="*/ 23 w 25"/>
                  <a:gd name="T7" fmla="*/ 2 h 25"/>
                  <a:gd name="T8" fmla="*/ 17 w 25"/>
                  <a:gd name="T9" fmla="*/ 2 h 25"/>
                  <a:gd name="T10" fmla="*/ 1 w 25"/>
                  <a:gd name="T11" fmla="*/ 18 h 25"/>
                  <a:gd name="T12" fmla="*/ 1 w 25"/>
                  <a:gd name="T13" fmla="*/ 24 h 25"/>
                  <a:gd name="T14" fmla="*/ 4 w 25"/>
                  <a:gd name="T1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25">
                    <a:moveTo>
                      <a:pt x="4" y="25"/>
                    </a:moveTo>
                    <a:cubicBezTo>
                      <a:pt x="5" y="25"/>
                      <a:pt x="6" y="24"/>
                      <a:pt x="7" y="24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5" y="6"/>
                      <a:pt x="25" y="4"/>
                      <a:pt x="23" y="2"/>
                    </a:cubicBezTo>
                    <a:cubicBezTo>
                      <a:pt x="21" y="0"/>
                      <a:pt x="19" y="0"/>
                      <a:pt x="17" y="2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0" y="20"/>
                      <a:pt x="0" y="22"/>
                      <a:pt x="1" y="24"/>
                    </a:cubicBezTo>
                    <a:cubicBezTo>
                      <a:pt x="2" y="24"/>
                      <a:pt x="3" y="25"/>
                      <a:pt x="4" y="2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23" tIns="45711" rIns="91423" bIns="45711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" name="Freeform 19"/>
              <p:cNvSpPr/>
              <p:nvPr/>
            </p:nvSpPr>
            <p:spPr bwMode="auto">
              <a:xfrm>
                <a:off x="1041400" y="625475"/>
                <a:ext cx="66675" cy="23813"/>
              </a:xfrm>
              <a:custGeom>
                <a:avLst/>
                <a:gdLst>
                  <a:gd name="T0" fmla="*/ 20 w 24"/>
                  <a:gd name="T1" fmla="*/ 0 h 8"/>
                  <a:gd name="T2" fmla="*/ 4 w 24"/>
                  <a:gd name="T3" fmla="*/ 0 h 8"/>
                  <a:gd name="T4" fmla="*/ 0 w 24"/>
                  <a:gd name="T5" fmla="*/ 4 h 8"/>
                  <a:gd name="T6" fmla="*/ 4 w 24"/>
                  <a:gd name="T7" fmla="*/ 8 h 8"/>
                  <a:gd name="T8" fmla="*/ 20 w 24"/>
                  <a:gd name="T9" fmla="*/ 8 h 8"/>
                  <a:gd name="T10" fmla="*/ 24 w 24"/>
                  <a:gd name="T11" fmla="*/ 4 h 8"/>
                  <a:gd name="T12" fmla="*/ 20 w 24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8">
                    <a:moveTo>
                      <a:pt x="20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2" y="8"/>
                      <a:pt x="24" y="6"/>
                      <a:pt x="24" y="4"/>
                    </a:cubicBezTo>
                    <a:cubicBezTo>
                      <a:pt x="24" y="2"/>
                      <a:pt x="22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23" tIns="45711" rIns="91423" bIns="45711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Freeform 20"/>
              <p:cNvSpPr/>
              <p:nvPr/>
            </p:nvSpPr>
            <p:spPr bwMode="auto">
              <a:xfrm>
                <a:off x="1041400" y="668338"/>
                <a:ext cx="69850" cy="58738"/>
              </a:xfrm>
              <a:custGeom>
                <a:avLst/>
                <a:gdLst>
                  <a:gd name="T0" fmla="*/ 7 w 25"/>
                  <a:gd name="T1" fmla="*/ 2 h 21"/>
                  <a:gd name="T2" fmla="*/ 1 w 25"/>
                  <a:gd name="T3" fmla="*/ 2 h 21"/>
                  <a:gd name="T4" fmla="*/ 2 w 25"/>
                  <a:gd name="T5" fmla="*/ 8 h 21"/>
                  <a:gd name="T6" fmla="*/ 18 w 25"/>
                  <a:gd name="T7" fmla="*/ 20 h 21"/>
                  <a:gd name="T8" fmla="*/ 20 w 25"/>
                  <a:gd name="T9" fmla="*/ 21 h 21"/>
                  <a:gd name="T10" fmla="*/ 23 w 25"/>
                  <a:gd name="T11" fmla="*/ 19 h 21"/>
                  <a:gd name="T12" fmla="*/ 23 w 25"/>
                  <a:gd name="T13" fmla="*/ 14 h 21"/>
                  <a:gd name="T14" fmla="*/ 7 w 25"/>
                  <a:gd name="T15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21">
                    <a:moveTo>
                      <a:pt x="7" y="2"/>
                    </a:moveTo>
                    <a:cubicBezTo>
                      <a:pt x="5" y="0"/>
                      <a:pt x="2" y="1"/>
                      <a:pt x="1" y="2"/>
                    </a:cubicBezTo>
                    <a:cubicBezTo>
                      <a:pt x="0" y="4"/>
                      <a:pt x="0" y="7"/>
                      <a:pt x="2" y="8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1"/>
                      <a:pt x="19" y="21"/>
                      <a:pt x="20" y="21"/>
                    </a:cubicBezTo>
                    <a:cubicBezTo>
                      <a:pt x="21" y="21"/>
                      <a:pt x="23" y="20"/>
                      <a:pt x="23" y="19"/>
                    </a:cubicBezTo>
                    <a:cubicBezTo>
                      <a:pt x="25" y="17"/>
                      <a:pt x="24" y="15"/>
                      <a:pt x="23" y="14"/>
                    </a:cubicBez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23" tIns="45711" rIns="91423" bIns="45711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" name="Freeform 21"/>
              <p:cNvSpPr/>
              <p:nvPr/>
            </p:nvSpPr>
            <p:spPr bwMode="auto">
              <a:xfrm>
                <a:off x="995363" y="536575"/>
                <a:ext cx="23813" cy="66675"/>
              </a:xfrm>
              <a:custGeom>
                <a:avLst/>
                <a:gdLst>
                  <a:gd name="T0" fmla="*/ 4 w 8"/>
                  <a:gd name="T1" fmla="*/ 24 h 24"/>
                  <a:gd name="T2" fmla="*/ 8 w 8"/>
                  <a:gd name="T3" fmla="*/ 20 h 24"/>
                  <a:gd name="T4" fmla="*/ 8 w 8"/>
                  <a:gd name="T5" fmla="*/ 4 h 24"/>
                  <a:gd name="T6" fmla="*/ 4 w 8"/>
                  <a:gd name="T7" fmla="*/ 0 h 24"/>
                  <a:gd name="T8" fmla="*/ 0 w 8"/>
                  <a:gd name="T9" fmla="*/ 4 h 24"/>
                  <a:gd name="T10" fmla="*/ 0 w 8"/>
                  <a:gd name="T11" fmla="*/ 20 h 24"/>
                  <a:gd name="T12" fmla="*/ 4 w 8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24">
                    <a:moveTo>
                      <a:pt x="4" y="24"/>
                    </a:moveTo>
                    <a:cubicBezTo>
                      <a:pt x="6" y="24"/>
                      <a:pt x="8" y="22"/>
                      <a:pt x="8" y="20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2"/>
                      <a:pt x="6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2"/>
                      <a:pt x="2" y="24"/>
                      <a:pt x="4" y="2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23" tIns="45711" rIns="91423" bIns="45711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9" name="Freeform 22"/>
              <p:cNvSpPr/>
              <p:nvPr/>
            </p:nvSpPr>
            <p:spPr bwMode="auto">
              <a:xfrm>
                <a:off x="917575" y="533400"/>
                <a:ext cx="58738" cy="69850"/>
              </a:xfrm>
              <a:custGeom>
                <a:avLst/>
                <a:gdLst>
                  <a:gd name="T0" fmla="*/ 13 w 21"/>
                  <a:gd name="T1" fmla="*/ 23 h 25"/>
                  <a:gd name="T2" fmla="*/ 16 w 21"/>
                  <a:gd name="T3" fmla="*/ 25 h 25"/>
                  <a:gd name="T4" fmla="*/ 19 w 21"/>
                  <a:gd name="T5" fmla="*/ 24 h 25"/>
                  <a:gd name="T6" fmla="*/ 19 w 21"/>
                  <a:gd name="T7" fmla="*/ 18 h 25"/>
                  <a:gd name="T8" fmla="*/ 7 w 21"/>
                  <a:gd name="T9" fmla="*/ 2 h 25"/>
                  <a:gd name="T10" fmla="*/ 2 w 21"/>
                  <a:gd name="T11" fmla="*/ 2 h 25"/>
                  <a:gd name="T12" fmla="*/ 1 w 21"/>
                  <a:gd name="T13" fmla="*/ 7 h 25"/>
                  <a:gd name="T14" fmla="*/ 13 w 21"/>
                  <a:gd name="T15" fmla="*/ 2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25">
                    <a:moveTo>
                      <a:pt x="13" y="23"/>
                    </a:moveTo>
                    <a:cubicBezTo>
                      <a:pt x="14" y="24"/>
                      <a:pt x="15" y="25"/>
                      <a:pt x="16" y="25"/>
                    </a:cubicBezTo>
                    <a:cubicBezTo>
                      <a:pt x="17" y="25"/>
                      <a:pt x="18" y="25"/>
                      <a:pt x="19" y="24"/>
                    </a:cubicBezTo>
                    <a:cubicBezTo>
                      <a:pt x="20" y="23"/>
                      <a:pt x="21" y="20"/>
                      <a:pt x="19" y="18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1"/>
                      <a:pt x="3" y="0"/>
                      <a:pt x="2" y="2"/>
                    </a:cubicBezTo>
                    <a:cubicBezTo>
                      <a:pt x="0" y="3"/>
                      <a:pt x="0" y="5"/>
                      <a:pt x="1" y="7"/>
                    </a:cubicBezTo>
                    <a:lnTo>
                      <a:pt x="13" y="2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23" tIns="45711" rIns="91423" bIns="45711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7846507" y="2185219"/>
            <a:ext cx="2729317" cy="3679609"/>
            <a:chOff x="7845879" y="2078259"/>
            <a:chExt cx="2729822" cy="3680290"/>
          </a:xfrm>
        </p:grpSpPr>
        <p:grpSp>
          <p:nvGrpSpPr>
            <p:cNvPr id="46" name="组合 45"/>
            <p:cNvGrpSpPr/>
            <p:nvPr/>
          </p:nvGrpSpPr>
          <p:grpSpPr>
            <a:xfrm>
              <a:off x="7845879" y="2168170"/>
              <a:ext cx="2729822" cy="3590379"/>
              <a:chOff x="1026359" y="1205784"/>
              <a:chExt cx="3446277" cy="4532692"/>
            </a:xfrm>
          </p:grpSpPr>
          <p:sp>
            <p:nvSpPr>
              <p:cNvPr id="52" name="任意多边形 51"/>
              <p:cNvSpPr/>
              <p:nvPr/>
            </p:nvSpPr>
            <p:spPr>
              <a:xfrm>
                <a:off x="1313863" y="1781540"/>
                <a:ext cx="3158773" cy="3544231"/>
              </a:xfrm>
              <a:custGeom>
                <a:avLst/>
                <a:gdLst>
                  <a:gd name="connsiteX0" fmla="*/ 1465943 w 2075543"/>
                  <a:gd name="connsiteY0" fmla="*/ 0 h 2162628"/>
                  <a:gd name="connsiteX1" fmla="*/ 2075543 w 2075543"/>
                  <a:gd name="connsiteY1" fmla="*/ 653143 h 2162628"/>
                  <a:gd name="connsiteX2" fmla="*/ 0 w 2075543"/>
                  <a:gd name="connsiteY2" fmla="*/ 2162628 h 2162628"/>
                  <a:gd name="connsiteX3" fmla="*/ 1465943 w 2075543"/>
                  <a:gd name="connsiteY3" fmla="*/ 0 h 2162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75543" h="2162628">
                    <a:moveTo>
                      <a:pt x="1465943" y="0"/>
                    </a:moveTo>
                    <a:lnTo>
                      <a:pt x="2075543" y="653143"/>
                    </a:lnTo>
                    <a:lnTo>
                      <a:pt x="0" y="2162628"/>
                    </a:lnTo>
                    <a:lnTo>
                      <a:pt x="1465943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  <a:alpha val="35000"/>
                </a:schemeClr>
              </a:solidFill>
              <a:ln>
                <a:noFill/>
              </a:ln>
              <a:effectLst>
                <a:softEdge rad="266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3" name="圆角矩形 52"/>
              <p:cNvSpPr/>
              <p:nvPr/>
            </p:nvSpPr>
            <p:spPr>
              <a:xfrm rot="18900000">
                <a:off x="1026359" y="2031999"/>
                <a:ext cx="3280229" cy="1582057"/>
              </a:xfrm>
              <a:prstGeom prst="roundRect">
                <a:avLst>
                  <a:gd name="adj" fmla="val 10245"/>
                </a:avLst>
              </a:prstGeom>
              <a:solidFill>
                <a:srgbClr val="5B727D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4" name="椭圆 53"/>
              <p:cNvSpPr/>
              <p:nvPr/>
            </p:nvSpPr>
            <p:spPr>
              <a:xfrm rot="2700000">
                <a:off x="59067" y="3527438"/>
                <a:ext cx="3460793" cy="504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alpha val="0"/>
                    </a:schemeClr>
                  </a:gs>
                  <a:gs pos="21000">
                    <a:schemeClr val="tx1">
                      <a:lumMod val="65000"/>
                      <a:lumOff val="35000"/>
                      <a:alpha val="57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 useBgFill="1">
            <p:nvSpPr>
              <p:cNvPr id="55" name="矩形 54"/>
              <p:cNvSpPr/>
              <p:nvPr/>
            </p:nvSpPr>
            <p:spPr>
              <a:xfrm rot="2700000">
                <a:off x="-209134" y="3612132"/>
                <a:ext cx="3425372" cy="827315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6" name="任意多边形 55"/>
              <p:cNvSpPr/>
              <p:nvPr/>
            </p:nvSpPr>
            <p:spPr>
              <a:xfrm rot="18900000">
                <a:off x="3303181" y="1205784"/>
                <a:ext cx="551494" cy="1413715"/>
              </a:xfrm>
              <a:custGeom>
                <a:avLst/>
                <a:gdLst>
                  <a:gd name="connsiteX0" fmla="*/ 569692 w 617165"/>
                  <a:gd name="connsiteY0" fmla="*/ 47473 h 1582057"/>
                  <a:gd name="connsiteX1" fmla="*/ 617165 w 617165"/>
                  <a:gd name="connsiteY1" fmla="*/ 162082 h 1582057"/>
                  <a:gd name="connsiteX2" fmla="*/ 617165 w 617165"/>
                  <a:gd name="connsiteY2" fmla="*/ 1419975 h 1582057"/>
                  <a:gd name="connsiteX3" fmla="*/ 455083 w 617165"/>
                  <a:gd name="connsiteY3" fmla="*/ 1582057 h 1582057"/>
                  <a:gd name="connsiteX4" fmla="*/ 0 w 617165"/>
                  <a:gd name="connsiteY4" fmla="*/ 1582057 h 1582057"/>
                  <a:gd name="connsiteX5" fmla="*/ 0 w 617165"/>
                  <a:gd name="connsiteY5" fmla="*/ 0 h 1582057"/>
                  <a:gd name="connsiteX6" fmla="*/ 455083 w 617165"/>
                  <a:gd name="connsiteY6" fmla="*/ 0 h 1582057"/>
                  <a:gd name="connsiteX7" fmla="*/ 569692 w 617165"/>
                  <a:gd name="connsiteY7" fmla="*/ 47473 h 1582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7165" h="1582057">
                    <a:moveTo>
                      <a:pt x="569692" y="47473"/>
                    </a:moveTo>
                    <a:cubicBezTo>
                      <a:pt x="599024" y="76804"/>
                      <a:pt x="617165" y="117325"/>
                      <a:pt x="617165" y="162082"/>
                    </a:cubicBezTo>
                    <a:lnTo>
                      <a:pt x="617165" y="1419975"/>
                    </a:lnTo>
                    <a:cubicBezTo>
                      <a:pt x="617165" y="1509490"/>
                      <a:pt x="544598" y="1582057"/>
                      <a:pt x="455083" y="1582057"/>
                    </a:cubicBezTo>
                    <a:lnTo>
                      <a:pt x="0" y="1582057"/>
                    </a:lnTo>
                    <a:lnTo>
                      <a:pt x="0" y="0"/>
                    </a:lnTo>
                    <a:lnTo>
                      <a:pt x="455083" y="0"/>
                    </a:lnTo>
                    <a:cubicBezTo>
                      <a:pt x="499841" y="0"/>
                      <a:pt x="540361" y="18141"/>
                      <a:pt x="569692" y="4747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7" name="文本框 38"/>
            <p:cNvSpPr txBox="1"/>
            <p:nvPr/>
          </p:nvSpPr>
          <p:spPr>
            <a:xfrm rot="18900000">
              <a:off x="9296437" y="2078259"/>
              <a:ext cx="583673" cy="7684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D</a:t>
              </a:r>
              <a:endPara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6566581" y="2104223"/>
            <a:ext cx="2729317" cy="3679608"/>
            <a:chOff x="6565716" y="2078260"/>
            <a:chExt cx="2729822" cy="3680289"/>
          </a:xfrm>
        </p:grpSpPr>
        <p:grpSp>
          <p:nvGrpSpPr>
            <p:cNvPr id="58" name="组合 57"/>
            <p:cNvGrpSpPr/>
            <p:nvPr/>
          </p:nvGrpSpPr>
          <p:grpSpPr>
            <a:xfrm>
              <a:off x="6565716" y="2168170"/>
              <a:ext cx="2729822" cy="3590379"/>
              <a:chOff x="1026359" y="1205784"/>
              <a:chExt cx="3446277" cy="4532692"/>
            </a:xfrm>
          </p:grpSpPr>
          <p:sp>
            <p:nvSpPr>
              <p:cNvPr id="65" name="任意多边形 64"/>
              <p:cNvSpPr/>
              <p:nvPr/>
            </p:nvSpPr>
            <p:spPr>
              <a:xfrm>
                <a:off x="1313863" y="1781540"/>
                <a:ext cx="3158773" cy="3544231"/>
              </a:xfrm>
              <a:custGeom>
                <a:avLst/>
                <a:gdLst>
                  <a:gd name="connsiteX0" fmla="*/ 1465943 w 2075543"/>
                  <a:gd name="connsiteY0" fmla="*/ 0 h 2162628"/>
                  <a:gd name="connsiteX1" fmla="*/ 2075543 w 2075543"/>
                  <a:gd name="connsiteY1" fmla="*/ 653143 h 2162628"/>
                  <a:gd name="connsiteX2" fmla="*/ 0 w 2075543"/>
                  <a:gd name="connsiteY2" fmla="*/ 2162628 h 2162628"/>
                  <a:gd name="connsiteX3" fmla="*/ 1465943 w 2075543"/>
                  <a:gd name="connsiteY3" fmla="*/ 0 h 2162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75543" h="2162628">
                    <a:moveTo>
                      <a:pt x="1465943" y="0"/>
                    </a:moveTo>
                    <a:lnTo>
                      <a:pt x="2075543" y="653143"/>
                    </a:lnTo>
                    <a:lnTo>
                      <a:pt x="0" y="2162628"/>
                    </a:lnTo>
                    <a:lnTo>
                      <a:pt x="1465943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  <a:alpha val="35000"/>
                </a:schemeClr>
              </a:solidFill>
              <a:ln>
                <a:noFill/>
              </a:ln>
              <a:effectLst>
                <a:softEdge rad="266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6" name="圆角矩形 65"/>
              <p:cNvSpPr/>
              <p:nvPr/>
            </p:nvSpPr>
            <p:spPr>
              <a:xfrm rot="18900000">
                <a:off x="1026359" y="2031999"/>
                <a:ext cx="3280229" cy="1582057"/>
              </a:xfrm>
              <a:prstGeom prst="roundRect">
                <a:avLst>
                  <a:gd name="adj" fmla="val 10245"/>
                </a:avLst>
              </a:prstGeom>
              <a:solidFill>
                <a:srgbClr val="F35E4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7" name="椭圆 66"/>
              <p:cNvSpPr/>
              <p:nvPr/>
            </p:nvSpPr>
            <p:spPr>
              <a:xfrm rot="2700000">
                <a:off x="59067" y="3527438"/>
                <a:ext cx="3460793" cy="504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alpha val="0"/>
                    </a:schemeClr>
                  </a:gs>
                  <a:gs pos="21000">
                    <a:schemeClr val="tx1">
                      <a:lumMod val="65000"/>
                      <a:lumOff val="35000"/>
                      <a:alpha val="57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 useBgFill="1">
            <p:nvSpPr>
              <p:cNvPr id="68" name="矩形 67"/>
              <p:cNvSpPr/>
              <p:nvPr/>
            </p:nvSpPr>
            <p:spPr>
              <a:xfrm rot="2700000">
                <a:off x="-209134" y="3612132"/>
                <a:ext cx="3425372" cy="827315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9" name="任意多边形 68"/>
              <p:cNvSpPr/>
              <p:nvPr/>
            </p:nvSpPr>
            <p:spPr>
              <a:xfrm rot="18900000">
                <a:off x="3303181" y="1205784"/>
                <a:ext cx="551494" cy="1413715"/>
              </a:xfrm>
              <a:custGeom>
                <a:avLst/>
                <a:gdLst>
                  <a:gd name="connsiteX0" fmla="*/ 569692 w 617165"/>
                  <a:gd name="connsiteY0" fmla="*/ 47473 h 1582057"/>
                  <a:gd name="connsiteX1" fmla="*/ 617165 w 617165"/>
                  <a:gd name="connsiteY1" fmla="*/ 162082 h 1582057"/>
                  <a:gd name="connsiteX2" fmla="*/ 617165 w 617165"/>
                  <a:gd name="connsiteY2" fmla="*/ 1419975 h 1582057"/>
                  <a:gd name="connsiteX3" fmla="*/ 455083 w 617165"/>
                  <a:gd name="connsiteY3" fmla="*/ 1582057 h 1582057"/>
                  <a:gd name="connsiteX4" fmla="*/ 0 w 617165"/>
                  <a:gd name="connsiteY4" fmla="*/ 1582057 h 1582057"/>
                  <a:gd name="connsiteX5" fmla="*/ 0 w 617165"/>
                  <a:gd name="connsiteY5" fmla="*/ 0 h 1582057"/>
                  <a:gd name="connsiteX6" fmla="*/ 455083 w 617165"/>
                  <a:gd name="connsiteY6" fmla="*/ 0 h 1582057"/>
                  <a:gd name="connsiteX7" fmla="*/ 569692 w 617165"/>
                  <a:gd name="connsiteY7" fmla="*/ 47473 h 1582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7165" h="1582057">
                    <a:moveTo>
                      <a:pt x="569692" y="47473"/>
                    </a:moveTo>
                    <a:cubicBezTo>
                      <a:pt x="599024" y="76804"/>
                      <a:pt x="617165" y="117325"/>
                      <a:pt x="617165" y="162082"/>
                    </a:cubicBezTo>
                    <a:lnTo>
                      <a:pt x="617165" y="1419975"/>
                    </a:lnTo>
                    <a:cubicBezTo>
                      <a:pt x="617165" y="1509490"/>
                      <a:pt x="544598" y="1582057"/>
                      <a:pt x="455083" y="1582057"/>
                    </a:cubicBezTo>
                    <a:lnTo>
                      <a:pt x="0" y="1582057"/>
                    </a:lnTo>
                    <a:lnTo>
                      <a:pt x="0" y="0"/>
                    </a:lnTo>
                    <a:lnTo>
                      <a:pt x="455083" y="0"/>
                    </a:lnTo>
                    <a:cubicBezTo>
                      <a:pt x="499841" y="0"/>
                      <a:pt x="540361" y="18141"/>
                      <a:pt x="569692" y="4747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59" name="文本框 37"/>
            <p:cNvSpPr txBox="1"/>
            <p:nvPr/>
          </p:nvSpPr>
          <p:spPr>
            <a:xfrm rot="18900000">
              <a:off x="8018778" y="2078260"/>
              <a:ext cx="530323" cy="7684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</a:t>
              </a:r>
              <a:endPara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3" name="Rectangle 62"/>
            <p:cNvSpPr>
              <a:spLocks noChangeArrowheads="1"/>
            </p:cNvSpPr>
            <p:nvPr/>
          </p:nvSpPr>
          <p:spPr bwMode="auto">
            <a:xfrm rot="18900000">
              <a:off x="7411151" y="3880568"/>
              <a:ext cx="23842" cy="230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23" tIns="45711" rIns="91423" bIns="45711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5286655" y="2053627"/>
            <a:ext cx="2729317" cy="3679607"/>
            <a:chOff x="5285553" y="2078261"/>
            <a:chExt cx="2729822" cy="3680288"/>
          </a:xfrm>
        </p:grpSpPr>
        <p:grpSp>
          <p:nvGrpSpPr>
            <p:cNvPr id="71" name="组合 70"/>
            <p:cNvGrpSpPr/>
            <p:nvPr/>
          </p:nvGrpSpPr>
          <p:grpSpPr>
            <a:xfrm>
              <a:off x="5285553" y="2168170"/>
              <a:ext cx="2729822" cy="3590379"/>
              <a:chOff x="1026359" y="1205784"/>
              <a:chExt cx="3446277" cy="4532692"/>
            </a:xfrm>
          </p:grpSpPr>
          <p:sp>
            <p:nvSpPr>
              <p:cNvPr id="78" name="任意多边形 77"/>
              <p:cNvSpPr/>
              <p:nvPr/>
            </p:nvSpPr>
            <p:spPr>
              <a:xfrm>
                <a:off x="1313863" y="1781540"/>
                <a:ext cx="3158773" cy="3544231"/>
              </a:xfrm>
              <a:custGeom>
                <a:avLst/>
                <a:gdLst>
                  <a:gd name="connsiteX0" fmla="*/ 1465943 w 2075543"/>
                  <a:gd name="connsiteY0" fmla="*/ 0 h 2162628"/>
                  <a:gd name="connsiteX1" fmla="*/ 2075543 w 2075543"/>
                  <a:gd name="connsiteY1" fmla="*/ 653143 h 2162628"/>
                  <a:gd name="connsiteX2" fmla="*/ 0 w 2075543"/>
                  <a:gd name="connsiteY2" fmla="*/ 2162628 h 2162628"/>
                  <a:gd name="connsiteX3" fmla="*/ 1465943 w 2075543"/>
                  <a:gd name="connsiteY3" fmla="*/ 0 h 2162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75543" h="2162628">
                    <a:moveTo>
                      <a:pt x="1465943" y="0"/>
                    </a:moveTo>
                    <a:lnTo>
                      <a:pt x="2075543" y="653143"/>
                    </a:lnTo>
                    <a:lnTo>
                      <a:pt x="0" y="2162628"/>
                    </a:lnTo>
                    <a:lnTo>
                      <a:pt x="1465943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  <a:alpha val="35000"/>
                </a:schemeClr>
              </a:solidFill>
              <a:ln>
                <a:noFill/>
              </a:ln>
              <a:effectLst>
                <a:softEdge rad="266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9" name="圆角矩形 78"/>
              <p:cNvSpPr/>
              <p:nvPr/>
            </p:nvSpPr>
            <p:spPr>
              <a:xfrm rot="18900000">
                <a:off x="1026359" y="2031999"/>
                <a:ext cx="3280229" cy="1582057"/>
              </a:xfrm>
              <a:prstGeom prst="roundRect">
                <a:avLst>
                  <a:gd name="adj" fmla="val 10245"/>
                </a:avLst>
              </a:prstGeom>
              <a:solidFill>
                <a:srgbClr val="5B727D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0" name="椭圆 79"/>
              <p:cNvSpPr/>
              <p:nvPr/>
            </p:nvSpPr>
            <p:spPr>
              <a:xfrm rot="2700000">
                <a:off x="59067" y="3527438"/>
                <a:ext cx="3460793" cy="504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alpha val="0"/>
                    </a:schemeClr>
                  </a:gs>
                  <a:gs pos="21000">
                    <a:schemeClr val="tx1">
                      <a:lumMod val="65000"/>
                      <a:lumOff val="35000"/>
                      <a:alpha val="57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 useBgFill="1">
            <p:nvSpPr>
              <p:cNvPr id="81" name="矩形 80"/>
              <p:cNvSpPr/>
              <p:nvPr/>
            </p:nvSpPr>
            <p:spPr>
              <a:xfrm rot="2700000">
                <a:off x="-209134" y="3612132"/>
                <a:ext cx="3425372" cy="827315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2" name="任意多边形 81"/>
              <p:cNvSpPr/>
              <p:nvPr/>
            </p:nvSpPr>
            <p:spPr>
              <a:xfrm rot="18900000">
                <a:off x="3303181" y="1205784"/>
                <a:ext cx="551494" cy="1413715"/>
              </a:xfrm>
              <a:custGeom>
                <a:avLst/>
                <a:gdLst>
                  <a:gd name="connsiteX0" fmla="*/ 569692 w 617165"/>
                  <a:gd name="connsiteY0" fmla="*/ 47473 h 1582057"/>
                  <a:gd name="connsiteX1" fmla="*/ 617165 w 617165"/>
                  <a:gd name="connsiteY1" fmla="*/ 162082 h 1582057"/>
                  <a:gd name="connsiteX2" fmla="*/ 617165 w 617165"/>
                  <a:gd name="connsiteY2" fmla="*/ 1419975 h 1582057"/>
                  <a:gd name="connsiteX3" fmla="*/ 455083 w 617165"/>
                  <a:gd name="connsiteY3" fmla="*/ 1582057 h 1582057"/>
                  <a:gd name="connsiteX4" fmla="*/ 0 w 617165"/>
                  <a:gd name="connsiteY4" fmla="*/ 1582057 h 1582057"/>
                  <a:gd name="connsiteX5" fmla="*/ 0 w 617165"/>
                  <a:gd name="connsiteY5" fmla="*/ 0 h 1582057"/>
                  <a:gd name="connsiteX6" fmla="*/ 455083 w 617165"/>
                  <a:gd name="connsiteY6" fmla="*/ 0 h 1582057"/>
                  <a:gd name="connsiteX7" fmla="*/ 569692 w 617165"/>
                  <a:gd name="connsiteY7" fmla="*/ 47473 h 1582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7165" h="1582057">
                    <a:moveTo>
                      <a:pt x="569692" y="47473"/>
                    </a:moveTo>
                    <a:cubicBezTo>
                      <a:pt x="599024" y="76804"/>
                      <a:pt x="617165" y="117325"/>
                      <a:pt x="617165" y="162082"/>
                    </a:cubicBezTo>
                    <a:lnTo>
                      <a:pt x="617165" y="1419975"/>
                    </a:lnTo>
                    <a:cubicBezTo>
                      <a:pt x="617165" y="1509490"/>
                      <a:pt x="544598" y="1582057"/>
                      <a:pt x="455083" y="1582057"/>
                    </a:cubicBezTo>
                    <a:lnTo>
                      <a:pt x="0" y="1582057"/>
                    </a:lnTo>
                    <a:lnTo>
                      <a:pt x="0" y="0"/>
                    </a:lnTo>
                    <a:lnTo>
                      <a:pt x="455083" y="0"/>
                    </a:lnTo>
                    <a:cubicBezTo>
                      <a:pt x="499841" y="0"/>
                      <a:pt x="540361" y="18141"/>
                      <a:pt x="569692" y="4747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72" name="文本框 36"/>
            <p:cNvSpPr txBox="1"/>
            <p:nvPr/>
          </p:nvSpPr>
          <p:spPr>
            <a:xfrm rot="18900000">
              <a:off x="6741120" y="2078261"/>
              <a:ext cx="520796" cy="7684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B</a:t>
              </a:r>
              <a:endPara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6" name="Oval 43"/>
            <p:cNvSpPr>
              <a:spLocks noChangeArrowheads="1"/>
            </p:cNvSpPr>
            <p:nvPr/>
          </p:nvSpPr>
          <p:spPr bwMode="auto">
            <a:xfrm rot="18900000">
              <a:off x="6146918" y="3850396"/>
              <a:ext cx="56094" cy="560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23" tIns="45711" rIns="91423" bIns="45711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4006729" y="2077876"/>
            <a:ext cx="2729317" cy="3679607"/>
            <a:chOff x="4005390" y="2078261"/>
            <a:chExt cx="2729822" cy="3680288"/>
          </a:xfrm>
        </p:grpSpPr>
        <p:grpSp>
          <p:nvGrpSpPr>
            <p:cNvPr id="84" name="组合 83"/>
            <p:cNvGrpSpPr/>
            <p:nvPr/>
          </p:nvGrpSpPr>
          <p:grpSpPr>
            <a:xfrm>
              <a:off x="4005390" y="2168170"/>
              <a:ext cx="2729822" cy="3590379"/>
              <a:chOff x="1026359" y="1205784"/>
              <a:chExt cx="3446277" cy="4532692"/>
            </a:xfrm>
          </p:grpSpPr>
          <p:sp>
            <p:nvSpPr>
              <p:cNvPr id="92" name="任意多边形 91"/>
              <p:cNvSpPr/>
              <p:nvPr/>
            </p:nvSpPr>
            <p:spPr>
              <a:xfrm>
                <a:off x="1313863" y="1781540"/>
                <a:ext cx="3158773" cy="3544231"/>
              </a:xfrm>
              <a:custGeom>
                <a:avLst/>
                <a:gdLst>
                  <a:gd name="connsiteX0" fmla="*/ 1465943 w 2075543"/>
                  <a:gd name="connsiteY0" fmla="*/ 0 h 2162628"/>
                  <a:gd name="connsiteX1" fmla="*/ 2075543 w 2075543"/>
                  <a:gd name="connsiteY1" fmla="*/ 653143 h 2162628"/>
                  <a:gd name="connsiteX2" fmla="*/ 0 w 2075543"/>
                  <a:gd name="connsiteY2" fmla="*/ 2162628 h 2162628"/>
                  <a:gd name="connsiteX3" fmla="*/ 1465943 w 2075543"/>
                  <a:gd name="connsiteY3" fmla="*/ 0 h 2162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75543" h="2162628">
                    <a:moveTo>
                      <a:pt x="1465943" y="0"/>
                    </a:moveTo>
                    <a:lnTo>
                      <a:pt x="2075543" y="653143"/>
                    </a:lnTo>
                    <a:lnTo>
                      <a:pt x="0" y="2162628"/>
                    </a:lnTo>
                    <a:lnTo>
                      <a:pt x="1465943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  <a:alpha val="35000"/>
                </a:schemeClr>
              </a:solidFill>
              <a:ln>
                <a:noFill/>
              </a:ln>
              <a:effectLst>
                <a:softEdge rad="266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3" name="圆角矩形 92"/>
              <p:cNvSpPr/>
              <p:nvPr/>
            </p:nvSpPr>
            <p:spPr>
              <a:xfrm rot="18900000">
                <a:off x="1026359" y="2031999"/>
                <a:ext cx="3280229" cy="1582057"/>
              </a:xfrm>
              <a:prstGeom prst="roundRect">
                <a:avLst>
                  <a:gd name="adj" fmla="val 10245"/>
                </a:avLst>
              </a:prstGeom>
              <a:solidFill>
                <a:srgbClr val="F35E4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4" name="椭圆 93"/>
              <p:cNvSpPr/>
              <p:nvPr/>
            </p:nvSpPr>
            <p:spPr>
              <a:xfrm rot="2700000">
                <a:off x="59067" y="3527438"/>
                <a:ext cx="3460793" cy="504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alpha val="0"/>
                    </a:schemeClr>
                  </a:gs>
                  <a:gs pos="21000">
                    <a:schemeClr val="tx1">
                      <a:lumMod val="65000"/>
                      <a:lumOff val="35000"/>
                      <a:alpha val="57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 useBgFill="1">
            <p:nvSpPr>
              <p:cNvPr id="95" name="矩形 94"/>
              <p:cNvSpPr/>
              <p:nvPr/>
            </p:nvSpPr>
            <p:spPr>
              <a:xfrm rot="2700000">
                <a:off x="-209134" y="3612132"/>
                <a:ext cx="3425372" cy="827315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6" name="任意多边形 95"/>
              <p:cNvSpPr/>
              <p:nvPr/>
            </p:nvSpPr>
            <p:spPr>
              <a:xfrm rot="18900000">
                <a:off x="3303181" y="1205784"/>
                <a:ext cx="551494" cy="1413715"/>
              </a:xfrm>
              <a:custGeom>
                <a:avLst/>
                <a:gdLst>
                  <a:gd name="connsiteX0" fmla="*/ 569692 w 617165"/>
                  <a:gd name="connsiteY0" fmla="*/ 47473 h 1582057"/>
                  <a:gd name="connsiteX1" fmla="*/ 617165 w 617165"/>
                  <a:gd name="connsiteY1" fmla="*/ 162082 h 1582057"/>
                  <a:gd name="connsiteX2" fmla="*/ 617165 w 617165"/>
                  <a:gd name="connsiteY2" fmla="*/ 1419975 h 1582057"/>
                  <a:gd name="connsiteX3" fmla="*/ 455083 w 617165"/>
                  <a:gd name="connsiteY3" fmla="*/ 1582057 h 1582057"/>
                  <a:gd name="connsiteX4" fmla="*/ 0 w 617165"/>
                  <a:gd name="connsiteY4" fmla="*/ 1582057 h 1582057"/>
                  <a:gd name="connsiteX5" fmla="*/ 0 w 617165"/>
                  <a:gd name="connsiteY5" fmla="*/ 0 h 1582057"/>
                  <a:gd name="connsiteX6" fmla="*/ 455083 w 617165"/>
                  <a:gd name="connsiteY6" fmla="*/ 0 h 1582057"/>
                  <a:gd name="connsiteX7" fmla="*/ 569692 w 617165"/>
                  <a:gd name="connsiteY7" fmla="*/ 47473 h 1582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7165" h="1582057">
                    <a:moveTo>
                      <a:pt x="569692" y="47473"/>
                    </a:moveTo>
                    <a:cubicBezTo>
                      <a:pt x="599024" y="76804"/>
                      <a:pt x="617165" y="117325"/>
                      <a:pt x="617165" y="162082"/>
                    </a:cubicBezTo>
                    <a:lnTo>
                      <a:pt x="617165" y="1419975"/>
                    </a:lnTo>
                    <a:cubicBezTo>
                      <a:pt x="617165" y="1509490"/>
                      <a:pt x="544598" y="1582057"/>
                      <a:pt x="455083" y="1582057"/>
                    </a:cubicBezTo>
                    <a:lnTo>
                      <a:pt x="0" y="1582057"/>
                    </a:lnTo>
                    <a:lnTo>
                      <a:pt x="0" y="0"/>
                    </a:lnTo>
                    <a:lnTo>
                      <a:pt x="455083" y="0"/>
                    </a:lnTo>
                    <a:cubicBezTo>
                      <a:pt x="499841" y="0"/>
                      <a:pt x="540361" y="18141"/>
                      <a:pt x="569692" y="4747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86" name="文本框 35"/>
            <p:cNvSpPr txBox="1"/>
            <p:nvPr/>
          </p:nvSpPr>
          <p:spPr>
            <a:xfrm rot="18900000">
              <a:off x="5463462" y="2078261"/>
              <a:ext cx="558268" cy="7684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A</a:t>
              </a:r>
              <a:endPara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673691" y="1942359"/>
            <a:ext cx="207108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656376" y="2416229"/>
            <a:ext cx="3306863" cy="1614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公司</a:t>
            </a:r>
            <a:r>
              <a:rPr lang="zh-CN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必须清醒地看到前进中的困难与挑战，为集团公司提供强有力的金融服务与支持。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01" name="TextBox 100"/>
          <p:cNvSpPr txBox="1"/>
          <p:nvPr/>
        </p:nvSpPr>
        <p:spPr>
          <a:xfrm rot="19021192">
            <a:off x="4482336" y="3168103"/>
            <a:ext cx="1483565" cy="603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点击此处添加</a:t>
            </a:r>
            <a:endParaRPr lang="en-US" altLang="zh-CN" sz="1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收入来源</a:t>
            </a:r>
            <a:endParaRPr lang="en-US" altLang="zh-CN" sz="1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2" name="TextBox 101"/>
          <p:cNvSpPr txBox="1"/>
          <p:nvPr/>
        </p:nvSpPr>
        <p:spPr>
          <a:xfrm rot="19021192">
            <a:off x="5849958" y="3255357"/>
            <a:ext cx="1483565" cy="603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点击此处添加</a:t>
            </a:r>
            <a:endParaRPr lang="en-US" altLang="zh-CN" sz="1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收入来源</a:t>
            </a:r>
            <a:endParaRPr lang="en-US" altLang="zh-CN" sz="1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3" name="TextBox 102"/>
          <p:cNvSpPr txBox="1"/>
          <p:nvPr/>
        </p:nvSpPr>
        <p:spPr>
          <a:xfrm rot="19021192">
            <a:off x="7127312" y="3283677"/>
            <a:ext cx="1483565" cy="603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点击此处添加</a:t>
            </a:r>
            <a:endParaRPr lang="en-US" altLang="zh-CN" sz="1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收入来源</a:t>
            </a:r>
            <a:endParaRPr lang="en-US" altLang="zh-CN" sz="1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4" name="TextBox 103"/>
          <p:cNvSpPr txBox="1"/>
          <p:nvPr/>
        </p:nvSpPr>
        <p:spPr>
          <a:xfrm rot="19021192">
            <a:off x="8377288" y="3404388"/>
            <a:ext cx="1483565" cy="603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点击此处添加</a:t>
            </a:r>
            <a:endParaRPr lang="en-US" altLang="zh-CN" sz="1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收入来源</a:t>
            </a:r>
            <a:endParaRPr lang="en-US" altLang="zh-CN" sz="1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5" name="TextBox 104"/>
          <p:cNvSpPr txBox="1"/>
          <p:nvPr/>
        </p:nvSpPr>
        <p:spPr>
          <a:xfrm rot="19021192">
            <a:off x="9735398" y="3404387"/>
            <a:ext cx="1483565" cy="603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点击此处添加</a:t>
            </a:r>
            <a:endParaRPr lang="en-US" altLang="zh-CN" sz="1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收入来源</a:t>
            </a:r>
            <a:endParaRPr lang="en-US" altLang="zh-CN" sz="1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" name="图片 3" descr="5c88555d5fc446964"/>
          <p:cNvPicPr>
            <a:picLocks noChangeAspect="1"/>
          </p:cNvPicPr>
          <p:nvPr/>
        </p:nvPicPr>
        <p:blipFill>
          <a:blip r:embed="rId1"/>
          <a:srcRect b="32201"/>
          <a:stretch>
            <a:fillRect/>
          </a:stretch>
        </p:blipFill>
        <p:spPr>
          <a:xfrm>
            <a:off x="173990" y="3390900"/>
            <a:ext cx="5050155" cy="24453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4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4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59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309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811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33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83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353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435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935"/>
                            </p:stCondLst>
                            <p:childTnLst>
                              <p:par>
                                <p:cTn id="6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353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 tmFilter="0,0; .5, 1; 1, 1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41"/>
                            </p:stCondLst>
                            <p:childTnLst>
                              <p:par>
                                <p:cTn id="7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41"/>
                            </p:stCondLst>
                            <p:childTnLst>
                              <p:par>
                                <p:cTn id="7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353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 tmFilter="0,0; .5, 1; 1, 1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647"/>
                            </p:stCondLst>
                            <p:childTnLst>
                              <p:par>
                                <p:cTn id="8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147"/>
                            </p:stCondLst>
                            <p:childTnLst>
                              <p:par>
                                <p:cTn id="9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353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 tmFilter="0,0; .5, 1; 1, 1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753"/>
                            </p:stCondLst>
                            <p:childTnLst>
                              <p:par>
                                <p:cTn id="10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253"/>
                            </p:stCondLst>
                            <p:childTnLst>
                              <p:par>
                                <p:cTn id="10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353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 tmFilter="0,0; .5, 1; 1, 1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9859"/>
                            </p:stCondLst>
                            <p:childTnLst>
                              <p:par>
                                <p:cTn id="1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5" grpId="0" bldLvl="0" animBg="1"/>
      <p:bldP spid="21" grpId="0"/>
      <p:bldP spid="22" grpId="0"/>
      <p:bldP spid="98" grpId="0"/>
      <p:bldP spid="99" grpId="0"/>
      <p:bldP spid="101" grpId="0"/>
      <p:bldP spid="102" grpId="0"/>
      <p:bldP spid="103" grpId="0"/>
      <p:bldP spid="104" grpId="0"/>
      <p:bldP spid="10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等腰三角形 11"/>
          <p:cNvSpPr/>
          <p:nvPr/>
        </p:nvSpPr>
        <p:spPr>
          <a:xfrm rot="10800000">
            <a:off x="5826146" y="2654586"/>
            <a:ext cx="539707" cy="465265"/>
          </a:xfrm>
          <a:prstGeom prst="triangle">
            <a:avLst/>
          </a:prstGeom>
          <a:solidFill>
            <a:schemeClr val="accent2"/>
          </a:solidFill>
          <a:ln>
            <a:noFill/>
          </a:ln>
          <a:effectLst>
            <a:innerShdw blurRad="63500" dist="50800" dir="81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11965" y="3333115"/>
            <a:ext cx="1933575" cy="1776002"/>
            <a:chOff x="1955" y="5357"/>
            <a:chExt cx="3045" cy="2797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2087" y="6060"/>
              <a:ext cx="278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文本框 312"/>
            <p:cNvSpPr txBox="1">
              <a:spLocks noChangeArrowheads="1"/>
            </p:cNvSpPr>
            <p:nvPr/>
          </p:nvSpPr>
          <p:spPr bwMode="auto">
            <a:xfrm>
              <a:off x="2087" y="5357"/>
              <a:ext cx="2785" cy="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sym typeface="+mn-ea"/>
                </a:rPr>
                <a:t>公司与团队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sym typeface="+mn-ea"/>
              </a:endParaRPr>
            </a:p>
          </p:txBody>
        </p:sp>
        <p:sp>
          <p:nvSpPr>
            <p:cNvPr id="23" name="文本框 316"/>
            <p:cNvSpPr txBox="1">
              <a:spLocks noChangeArrowheads="1"/>
            </p:cNvSpPr>
            <p:nvPr/>
          </p:nvSpPr>
          <p:spPr bwMode="auto">
            <a:xfrm>
              <a:off x="2087" y="6225"/>
              <a:ext cx="2785" cy="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rPr>
                <a:t>我们是谁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27" name="矩形 320"/>
            <p:cNvSpPr>
              <a:spLocks noChangeArrowheads="1"/>
            </p:cNvSpPr>
            <p:nvPr/>
          </p:nvSpPr>
          <p:spPr bwMode="auto">
            <a:xfrm>
              <a:off x="1955" y="6942"/>
              <a:ext cx="3045" cy="1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rPr>
                <a:t>Time would heal almost all wounds. If your wounds have not been healed up, please wait for a short while. </a:t>
              </a:r>
              <a:endPara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898328" y="3333115"/>
            <a:ext cx="1936750" cy="1691864"/>
            <a:chOff x="6023" y="5357"/>
            <a:chExt cx="3050" cy="2664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6156" y="6060"/>
              <a:ext cx="278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文本框 313"/>
            <p:cNvSpPr txBox="1">
              <a:spLocks noChangeArrowheads="1"/>
            </p:cNvSpPr>
            <p:nvPr/>
          </p:nvSpPr>
          <p:spPr bwMode="auto">
            <a:xfrm>
              <a:off x="6156" y="5357"/>
              <a:ext cx="2785" cy="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sym typeface="+mn-ea"/>
                </a:rPr>
                <a:t>项目介绍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sym typeface="+mn-ea"/>
              </a:endParaRPr>
            </a:p>
          </p:txBody>
        </p:sp>
        <p:sp>
          <p:nvSpPr>
            <p:cNvPr id="24" name="文本框 317"/>
            <p:cNvSpPr txBox="1">
              <a:spLocks noChangeArrowheads="1"/>
            </p:cNvSpPr>
            <p:nvPr/>
          </p:nvSpPr>
          <p:spPr bwMode="auto">
            <a:xfrm>
              <a:off x="6151" y="6230"/>
              <a:ext cx="2785" cy="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rPr>
                <a:t>我们要做什么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28" name="矩形 321"/>
            <p:cNvSpPr>
              <a:spLocks noChangeArrowheads="1"/>
            </p:cNvSpPr>
            <p:nvPr/>
          </p:nvSpPr>
          <p:spPr bwMode="auto">
            <a:xfrm>
              <a:off x="6023" y="6810"/>
              <a:ext cx="3050" cy="1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rPr>
                <a:t>Time would heal almost all wounds. If your wounds have not been healed up, please wait for a short while. </a:t>
              </a:r>
              <a:endPara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108575" y="3333115"/>
            <a:ext cx="2015950" cy="1691864"/>
            <a:chOff x="9990" y="5357"/>
            <a:chExt cx="3175" cy="2664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10247" y="6060"/>
              <a:ext cx="278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314"/>
            <p:cNvSpPr txBox="1">
              <a:spLocks noChangeArrowheads="1"/>
            </p:cNvSpPr>
            <p:nvPr/>
          </p:nvSpPr>
          <p:spPr bwMode="auto">
            <a:xfrm>
              <a:off x="9990" y="5357"/>
              <a:ext cx="3042" cy="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sym typeface="+mn-ea"/>
                </a:rPr>
                <a:t>产品与运营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sym typeface="+mn-ea"/>
              </a:endParaRPr>
            </a:p>
          </p:txBody>
        </p:sp>
        <p:sp>
          <p:nvSpPr>
            <p:cNvPr id="25" name="文本框 318"/>
            <p:cNvSpPr txBox="1">
              <a:spLocks noChangeArrowheads="1"/>
            </p:cNvSpPr>
            <p:nvPr/>
          </p:nvSpPr>
          <p:spPr bwMode="auto">
            <a:xfrm>
              <a:off x="10247" y="6222"/>
              <a:ext cx="2785" cy="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rPr>
                <a:t>我们怎么做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29" name="矩形 322"/>
            <p:cNvSpPr>
              <a:spLocks noChangeArrowheads="1"/>
            </p:cNvSpPr>
            <p:nvPr/>
          </p:nvSpPr>
          <p:spPr bwMode="auto">
            <a:xfrm>
              <a:off x="10115" y="6810"/>
              <a:ext cx="3050" cy="1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rPr>
                <a:t>Time would heal almost all wounds. If your wounds have not been healed up, please wait for a short while. </a:t>
              </a:r>
              <a:endPara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477760" y="3333115"/>
            <a:ext cx="2129155" cy="1691797"/>
            <a:chOff x="14183" y="5326"/>
            <a:chExt cx="3353" cy="2664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4315" y="6029"/>
              <a:ext cx="278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文本框 315"/>
            <p:cNvSpPr txBox="1">
              <a:spLocks noChangeArrowheads="1"/>
            </p:cNvSpPr>
            <p:nvPr/>
          </p:nvSpPr>
          <p:spPr bwMode="auto">
            <a:xfrm>
              <a:off x="14311" y="5326"/>
              <a:ext cx="2785" cy="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sym typeface="+mn-ea"/>
                </a:rPr>
                <a:t>发展前景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sym typeface="+mn-ea"/>
              </a:endParaRPr>
            </a:p>
          </p:txBody>
        </p:sp>
        <p:sp>
          <p:nvSpPr>
            <p:cNvPr id="26" name="文本框 319"/>
            <p:cNvSpPr txBox="1">
              <a:spLocks noChangeArrowheads="1"/>
            </p:cNvSpPr>
            <p:nvPr/>
          </p:nvSpPr>
          <p:spPr bwMode="auto">
            <a:xfrm>
              <a:off x="14183" y="6191"/>
              <a:ext cx="3353" cy="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rPr>
                <a:t>长期的战略目标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30" name="矩形 323"/>
            <p:cNvSpPr>
              <a:spLocks noChangeArrowheads="1"/>
            </p:cNvSpPr>
            <p:nvPr/>
          </p:nvSpPr>
          <p:spPr bwMode="auto">
            <a:xfrm>
              <a:off x="14183" y="6779"/>
              <a:ext cx="3048" cy="1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rPr>
                <a:t>Time would heal almost all wounds. If your wounds have not been healed up, please wait for a short while. </a:t>
              </a:r>
              <a:endPara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</p:grpSp>
      <p:sp>
        <p:nvSpPr>
          <p:cNvPr id="34" name="MH_Others_1"/>
          <p:cNvSpPr txBox="1"/>
          <p:nvPr>
            <p:custDataLst>
              <p:tags r:id="rId1"/>
            </p:custDataLst>
          </p:nvPr>
        </p:nvSpPr>
        <p:spPr>
          <a:xfrm>
            <a:off x="4664655" y="887475"/>
            <a:ext cx="2917914" cy="10156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Arial" panose="020B0604020202020204" pitchFamily="34" charset="0"/>
              </a:rPr>
              <a:t>目 录</a:t>
            </a:r>
            <a:endParaRPr lang="zh-CN" altLang="en-US" sz="66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方正黑体简体" panose="02010601030101010101" pitchFamily="2" charset="-122"/>
              <a:ea typeface="方正黑体简体" panose="02010601030101010101" pitchFamily="2" charset="-122"/>
              <a:cs typeface="方正黑体简体" panose="02010601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5" name="MH_Others_2"/>
          <p:cNvSpPr txBox="1"/>
          <p:nvPr>
            <p:custDataLst>
              <p:tags r:id="rId2"/>
            </p:custDataLst>
          </p:nvPr>
        </p:nvSpPr>
        <p:spPr>
          <a:xfrm>
            <a:off x="4216400" y="1871556"/>
            <a:ext cx="3759200" cy="67710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>
            <a:defPPr>
              <a:defRPr lang="zh-CN"/>
            </a:defPPr>
            <a:lvl1pPr algn="ctr">
              <a:defRPr sz="10930" b="1">
                <a:gradFill>
                  <a:gsLst>
                    <a:gs pos="8000">
                      <a:srgbClr val="9B7F45"/>
                    </a:gs>
                    <a:gs pos="83000">
                      <a:srgbClr val="E7D6B6"/>
                    </a:gs>
                  </a:gsLst>
                  <a:lin ang="8100000" scaled="1"/>
                </a:gra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+mn-ea"/>
              </a:defRPr>
            </a:lvl1pPr>
          </a:lstStyle>
          <a:p>
            <a:r>
              <a:rPr lang="en-US" altLang="zh-CN" sz="44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sym typeface="Arial" panose="020B0604020202020204" pitchFamily="34" charset="0"/>
              </a:rPr>
              <a:t>CONTENTS</a:t>
            </a:r>
            <a:endParaRPr lang="en-US" altLang="zh-CN" sz="4400" spc="6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0975254" y="-240722"/>
            <a:ext cx="1497960" cy="1497960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9412928" y="1257238"/>
            <a:ext cx="575692" cy="575692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0718400" y="1982501"/>
            <a:ext cx="256854" cy="256854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176268" y="5377434"/>
            <a:ext cx="1333500" cy="1333500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030374" y="5377303"/>
            <a:ext cx="366960" cy="366960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9766300" y="3333115"/>
            <a:ext cx="1935480" cy="1692275"/>
            <a:chOff x="14183" y="5326"/>
            <a:chExt cx="3048" cy="2665"/>
          </a:xfrm>
        </p:grpSpPr>
        <p:cxnSp>
          <p:nvCxnSpPr>
            <p:cNvPr id="36" name="直接连接符 35"/>
            <p:cNvCxnSpPr/>
            <p:nvPr/>
          </p:nvCxnSpPr>
          <p:spPr>
            <a:xfrm>
              <a:off x="14315" y="6029"/>
              <a:ext cx="278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文本框 315"/>
            <p:cNvSpPr txBox="1">
              <a:spLocks noChangeArrowheads="1"/>
            </p:cNvSpPr>
            <p:nvPr/>
          </p:nvSpPr>
          <p:spPr bwMode="auto">
            <a:xfrm>
              <a:off x="14311" y="5326"/>
              <a:ext cx="2785" cy="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sym typeface="+mn-ea"/>
                </a:rPr>
                <a:t>财务与融资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sym typeface="+mn-ea"/>
              </a:endParaRPr>
            </a:p>
          </p:txBody>
        </p:sp>
        <p:sp>
          <p:nvSpPr>
            <p:cNvPr id="38" name="文本框 319"/>
            <p:cNvSpPr txBox="1">
              <a:spLocks noChangeArrowheads="1"/>
            </p:cNvSpPr>
            <p:nvPr/>
          </p:nvSpPr>
          <p:spPr bwMode="auto">
            <a:xfrm>
              <a:off x="14311" y="6191"/>
              <a:ext cx="2785" cy="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rPr>
                <a:t>商务合作方式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39" name="矩形 323"/>
            <p:cNvSpPr>
              <a:spLocks noChangeArrowheads="1"/>
            </p:cNvSpPr>
            <p:nvPr/>
          </p:nvSpPr>
          <p:spPr bwMode="auto">
            <a:xfrm>
              <a:off x="14183" y="6779"/>
              <a:ext cx="3048" cy="1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rPr>
                <a:t>Time would heal almost all wounds. If your wounds have not been healed up, please wait for a short while. </a:t>
              </a:r>
              <a:endPara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 rot="8940000">
            <a:off x="-1350448" y="-1108951"/>
            <a:ext cx="3721976" cy="3721976"/>
            <a:chOff x="-966075" y="2611829"/>
            <a:chExt cx="2049594" cy="2049594"/>
          </a:xfrm>
        </p:grpSpPr>
        <p:sp>
          <p:nvSpPr>
            <p:cNvPr id="42" name="椭圆 41"/>
            <p:cNvSpPr/>
            <p:nvPr/>
          </p:nvSpPr>
          <p:spPr>
            <a:xfrm rot="17180848">
              <a:off x="-843094" y="2734810"/>
              <a:ext cx="1803633" cy="1803633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-966075" y="2611829"/>
              <a:ext cx="2049594" cy="2049594"/>
            </a:xfrm>
            <a:prstGeom prst="ellipse">
              <a:avLst/>
            </a:prstGeom>
            <a:noFill/>
            <a:ln>
              <a:solidFill>
                <a:srgbClr val="F35E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5956917" y="6054571"/>
            <a:ext cx="3045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2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34" grpId="0"/>
      <p:bldP spid="35" grpId="0"/>
      <p:bldP spid="13" grpId="0" bldLvl="0" animBg="1"/>
      <p:bldP spid="2" grpId="0" bldLvl="0" animBg="1"/>
      <p:bldP spid="3" grpId="0" bldLvl="0" animBg="1"/>
      <p:bldP spid="5" grpId="0" bldLvl="0" animBg="1"/>
      <p:bldP spid="6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229097" y="2182445"/>
            <a:ext cx="3733800" cy="19380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zh-CN" sz="1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04</a:t>
            </a:r>
            <a:endParaRPr lang="en-US" altLang="zh-CN" sz="12000" b="1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409947" y="3857729"/>
            <a:ext cx="5372101" cy="64516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>
              <a:spcBef>
                <a:spcPct val="0"/>
              </a:spcBef>
            </a:pPr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财务与融资</a:t>
            </a:r>
            <a:endParaRPr lang="zh-CN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>
            <a:off x="3081020" y="827405"/>
            <a:ext cx="6029960" cy="4951730"/>
          </a:xfrm>
          <a:prstGeom prst="triangle">
            <a:avLst/>
          </a:prstGeom>
          <a:noFill/>
          <a:ln w="76200">
            <a:solidFill>
              <a:srgbClr val="5B727D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0975254" y="-240722"/>
            <a:ext cx="1497960" cy="1497960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9412928" y="1257238"/>
            <a:ext cx="575692" cy="575692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718400" y="1982501"/>
            <a:ext cx="256854" cy="256854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-45472" y="3996944"/>
            <a:ext cx="1333500" cy="1333500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808634" y="3996813"/>
            <a:ext cx="366960" cy="366960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2106618" y="601283"/>
            <a:ext cx="575692" cy="575692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412090" y="1326546"/>
            <a:ext cx="256854" cy="256854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0184552" y="5078611"/>
            <a:ext cx="2807161" cy="2807161"/>
          </a:xfrm>
          <a:prstGeom prst="ellipse">
            <a:avLst/>
          </a:prstGeom>
          <a:blipFill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4" name="TextBox 99"/>
          <p:cNvSpPr txBox="1"/>
          <p:nvPr/>
        </p:nvSpPr>
        <p:spPr>
          <a:xfrm>
            <a:off x="4212798" y="4587064"/>
            <a:ext cx="165582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zh-CN" sz="1400" dirty="0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产品开发计划</a:t>
            </a:r>
            <a:endParaRPr lang="zh-CN" altLang="zh-CN" sz="1400" dirty="0"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5" name="TextBox 15"/>
          <p:cNvSpPr txBox="1"/>
          <p:nvPr/>
        </p:nvSpPr>
        <p:spPr>
          <a:xfrm>
            <a:off x="4212798" y="5206628"/>
            <a:ext cx="165582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zh-CN" sz="1400" dirty="0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五年发展规划</a:t>
            </a:r>
            <a:endParaRPr lang="zh-CN" altLang="zh-CN" sz="1400" dirty="0"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6" name="TextBox 16"/>
          <p:cNvSpPr txBox="1"/>
          <p:nvPr/>
        </p:nvSpPr>
        <p:spPr>
          <a:xfrm>
            <a:off x="4212798" y="4899859"/>
            <a:ext cx="209397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zh-CN" sz="1400" dirty="0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市场开拓计划</a:t>
            </a:r>
            <a:endParaRPr lang="zh-CN" altLang="zh-CN" sz="1400" dirty="0"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8" name="TextBox 18"/>
          <p:cNvSpPr txBox="1"/>
          <p:nvPr/>
        </p:nvSpPr>
        <p:spPr>
          <a:xfrm>
            <a:off x="5971540" y="4587240"/>
            <a:ext cx="188277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zh-CN" sz="1400" dirty="0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销售网络布局</a:t>
            </a:r>
            <a:endParaRPr lang="zh-CN" altLang="zh-CN" sz="1400" dirty="0"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9" name="TextBox 19"/>
          <p:cNvSpPr txBox="1"/>
          <p:nvPr/>
        </p:nvSpPr>
        <p:spPr>
          <a:xfrm>
            <a:off x="5971748" y="4899923"/>
            <a:ext cx="189585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zh-CN" sz="1400" dirty="0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短期盈利计划</a:t>
            </a:r>
            <a:endParaRPr lang="zh-CN" altLang="zh-CN" sz="1400" dirty="0"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9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4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9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4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9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4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9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4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900"/>
                            </p:stCondLst>
                            <p:childTnLst>
                              <p:par>
                                <p:cTn id="5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5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275"/>
                            </p:stCondLst>
                            <p:childTnLst>
                              <p:par>
                                <p:cTn id="6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25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650"/>
                            </p:stCondLst>
                            <p:childTnLst>
                              <p:par>
                                <p:cTn id="7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25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24"/>
                            </p:stCondLst>
                            <p:childTnLst>
                              <p:par>
                                <p:cTn id="8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25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399"/>
                            </p:stCondLst>
                            <p:childTnLst>
                              <p:par>
                                <p:cTn id="8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25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2" grpId="0" bldLvl="0" animBg="1"/>
      <p:bldP spid="13" grpId="0" bldLvl="0" animBg="1"/>
      <p:bldP spid="3" grpId="0" bldLvl="0" animBg="1"/>
      <p:bldP spid="12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8" grpId="0" bldLvl="0" animBg="1"/>
      <p:bldP spid="4" grpId="0"/>
      <p:bldP spid="25" grpId="0"/>
      <p:bldP spid="26" grpId="0"/>
      <p:bldP spid="28" grpId="0"/>
      <p:bldP spid="2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/>
        </p:nvSpPr>
        <p:spPr>
          <a:xfrm rot="9540000">
            <a:off x="11406828" y="6134038"/>
            <a:ext cx="575692" cy="575692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 rot="9540000">
            <a:off x="10739355" y="5755671"/>
            <a:ext cx="256854" cy="256854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21" name="文本框 5"/>
          <p:cNvSpPr txBox="1"/>
          <p:nvPr/>
        </p:nvSpPr>
        <p:spPr>
          <a:xfrm>
            <a:off x="524510" y="398780"/>
            <a:ext cx="30213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线下推广方案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44897" y="643554"/>
            <a:ext cx="2408102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Line extension scheme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5" name="Freeform 6"/>
          <p:cNvSpPr/>
          <p:nvPr/>
        </p:nvSpPr>
        <p:spPr bwMode="auto">
          <a:xfrm>
            <a:off x="3504247" y="2808882"/>
            <a:ext cx="1681599" cy="1689977"/>
          </a:xfrm>
          <a:custGeom>
            <a:avLst/>
            <a:gdLst>
              <a:gd name="T0" fmla="*/ 84 w 168"/>
              <a:gd name="T1" fmla="*/ 0 h 169"/>
              <a:gd name="T2" fmla="*/ 143 w 168"/>
              <a:gd name="T3" fmla="*/ 24 h 169"/>
              <a:gd name="T4" fmla="*/ 132 w 168"/>
              <a:gd name="T5" fmla="*/ 37 h 169"/>
              <a:gd name="T6" fmla="*/ 84 w 168"/>
              <a:gd name="T7" fmla="*/ 17 h 169"/>
              <a:gd name="T8" fmla="*/ 17 w 168"/>
              <a:gd name="T9" fmla="*/ 84 h 169"/>
              <a:gd name="T10" fmla="*/ 84 w 168"/>
              <a:gd name="T11" fmla="*/ 152 h 169"/>
              <a:gd name="T12" fmla="*/ 152 w 168"/>
              <a:gd name="T13" fmla="*/ 84 h 169"/>
              <a:gd name="T14" fmla="*/ 143 w 168"/>
              <a:gd name="T15" fmla="*/ 51 h 169"/>
              <a:gd name="T16" fmla="*/ 154 w 168"/>
              <a:gd name="T17" fmla="*/ 37 h 169"/>
              <a:gd name="T18" fmla="*/ 168 w 168"/>
              <a:gd name="T19" fmla="*/ 84 h 169"/>
              <a:gd name="T20" fmla="*/ 84 w 168"/>
              <a:gd name="T21" fmla="*/ 169 h 169"/>
              <a:gd name="T22" fmla="*/ 0 w 168"/>
              <a:gd name="T23" fmla="*/ 84 h 169"/>
              <a:gd name="T24" fmla="*/ 84 w 168"/>
              <a:gd name="T25" fmla="*/ 0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8" h="169">
                <a:moveTo>
                  <a:pt x="84" y="0"/>
                </a:moveTo>
                <a:cubicBezTo>
                  <a:pt x="107" y="0"/>
                  <a:pt x="128" y="9"/>
                  <a:pt x="143" y="24"/>
                </a:cubicBezTo>
                <a:cubicBezTo>
                  <a:pt x="139" y="28"/>
                  <a:pt x="135" y="32"/>
                  <a:pt x="132" y="37"/>
                </a:cubicBezTo>
                <a:cubicBezTo>
                  <a:pt x="120" y="24"/>
                  <a:pt x="103" y="17"/>
                  <a:pt x="84" y="17"/>
                </a:cubicBezTo>
                <a:cubicBezTo>
                  <a:pt x="47" y="17"/>
                  <a:pt x="17" y="47"/>
                  <a:pt x="17" y="84"/>
                </a:cubicBezTo>
                <a:cubicBezTo>
                  <a:pt x="17" y="122"/>
                  <a:pt x="47" y="152"/>
                  <a:pt x="84" y="152"/>
                </a:cubicBezTo>
                <a:cubicBezTo>
                  <a:pt x="121" y="152"/>
                  <a:pt x="152" y="122"/>
                  <a:pt x="152" y="84"/>
                </a:cubicBezTo>
                <a:cubicBezTo>
                  <a:pt x="152" y="72"/>
                  <a:pt x="148" y="61"/>
                  <a:pt x="143" y="51"/>
                </a:cubicBezTo>
                <a:cubicBezTo>
                  <a:pt x="146" y="46"/>
                  <a:pt x="149" y="41"/>
                  <a:pt x="154" y="37"/>
                </a:cubicBezTo>
                <a:cubicBezTo>
                  <a:pt x="163" y="50"/>
                  <a:pt x="168" y="67"/>
                  <a:pt x="168" y="84"/>
                </a:cubicBezTo>
                <a:cubicBezTo>
                  <a:pt x="168" y="131"/>
                  <a:pt x="131" y="169"/>
                  <a:pt x="84" y="169"/>
                </a:cubicBezTo>
                <a:cubicBezTo>
                  <a:pt x="38" y="169"/>
                  <a:pt x="0" y="131"/>
                  <a:pt x="0" y="84"/>
                </a:cubicBezTo>
                <a:cubicBezTo>
                  <a:pt x="0" y="38"/>
                  <a:pt x="38" y="0"/>
                  <a:pt x="84" y="0"/>
                </a:cubicBezTo>
                <a:close/>
              </a:path>
            </a:pathLst>
          </a:custGeom>
          <a:solidFill>
            <a:srgbClr val="F35E40"/>
          </a:solidFill>
          <a:ln w="5" cap="flat">
            <a:noFill/>
            <a:prstDash val="solid"/>
            <a:miter lim="800000"/>
          </a:ln>
        </p:spPr>
        <p:txBody>
          <a:bodyPr vert="horz" wrap="square" lIns="91423" tIns="45712" rIns="91423" bIns="45712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65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+mn-lt"/>
            </a:endParaRPr>
          </a:p>
        </p:txBody>
      </p:sp>
      <p:sp>
        <p:nvSpPr>
          <p:cNvPr id="6" name="Freeform 7"/>
          <p:cNvSpPr>
            <a:spLocks noEditPoints="1"/>
          </p:cNvSpPr>
          <p:nvPr/>
        </p:nvSpPr>
        <p:spPr bwMode="auto">
          <a:xfrm>
            <a:off x="4673318" y="2808882"/>
            <a:ext cx="1690071" cy="1689977"/>
          </a:xfrm>
          <a:custGeom>
            <a:avLst/>
            <a:gdLst>
              <a:gd name="T0" fmla="*/ 84 w 169"/>
              <a:gd name="T1" fmla="*/ 0 h 169"/>
              <a:gd name="T2" fmla="*/ 169 w 169"/>
              <a:gd name="T3" fmla="*/ 84 h 169"/>
              <a:gd name="T4" fmla="*/ 154 w 169"/>
              <a:gd name="T5" fmla="*/ 132 h 169"/>
              <a:gd name="T6" fmla="*/ 143 w 169"/>
              <a:gd name="T7" fmla="*/ 118 h 169"/>
              <a:gd name="T8" fmla="*/ 152 w 169"/>
              <a:gd name="T9" fmla="*/ 84 h 169"/>
              <a:gd name="T10" fmla="*/ 84 w 169"/>
              <a:gd name="T11" fmla="*/ 17 h 169"/>
              <a:gd name="T12" fmla="*/ 17 w 169"/>
              <a:gd name="T13" fmla="*/ 84 h 169"/>
              <a:gd name="T14" fmla="*/ 26 w 169"/>
              <a:gd name="T15" fmla="*/ 118 h 169"/>
              <a:gd name="T16" fmla="*/ 15 w 169"/>
              <a:gd name="T17" fmla="*/ 132 h 169"/>
              <a:gd name="T18" fmla="*/ 0 w 169"/>
              <a:gd name="T19" fmla="*/ 84 h 169"/>
              <a:gd name="T20" fmla="*/ 84 w 169"/>
              <a:gd name="T21" fmla="*/ 0 h 169"/>
              <a:gd name="T22" fmla="*/ 143 w 169"/>
              <a:gd name="T23" fmla="*/ 145 h 169"/>
              <a:gd name="T24" fmla="*/ 84 w 169"/>
              <a:gd name="T25" fmla="*/ 169 h 169"/>
              <a:gd name="T26" fmla="*/ 26 w 169"/>
              <a:gd name="T27" fmla="*/ 145 h 169"/>
              <a:gd name="T28" fmla="*/ 37 w 169"/>
              <a:gd name="T29" fmla="*/ 132 h 169"/>
              <a:gd name="T30" fmla="*/ 84 w 169"/>
              <a:gd name="T31" fmla="*/ 152 h 169"/>
              <a:gd name="T32" fmla="*/ 132 w 169"/>
              <a:gd name="T33" fmla="*/ 132 h 169"/>
              <a:gd name="T34" fmla="*/ 143 w 169"/>
              <a:gd name="T35" fmla="*/ 145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9" h="169">
                <a:moveTo>
                  <a:pt x="84" y="0"/>
                </a:moveTo>
                <a:cubicBezTo>
                  <a:pt x="131" y="0"/>
                  <a:pt x="169" y="38"/>
                  <a:pt x="169" y="84"/>
                </a:cubicBezTo>
                <a:cubicBezTo>
                  <a:pt x="169" y="102"/>
                  <a:pt x="163" y="119"/>
                  <a:pt x="154" y="132"/>
                </a:cubicBezTo>
                <a:cubicBezTo>
                  <a:pt x="150" y="128"/>
                  <a:pt x="146" y="123"/>
                  <a:pt x="143" y="118"/>
                </a:cubicBezTo>
                <a:cubicBezTo>
                  <a:pt x="149" y="108"/>
                  <a:pt x="152" y="97"/>
                  <a:pt x="152" y="84"/>
                </a:cubicBezTo>
                <a:cubicBezTo>
                  <a:pt x="152" y="47"/>
                  <a:pt x="122" y="17"/>
                  <a:pt x="84" y="17"/>
                </a:cubicBezTo>
                <a:cubicBezTo>
                  <a:pt x="47" y="17"/>
                  <a:pt x="17" y="47"/>
                  <a:pt x="17" y="84"/>
                </a:cubicBezTo>
                <a:cubicBezTo>
                  <a:pt x="17" y="97"/>
                  <a:pt x="20" y="108"/>
                  <a:pt x="26" y="118"/>
                </a:cubicBezTo>
                <a:cubicBezTo>
                  <a:pt x="23" y="123"/>
                  <a:pt x="19" y="128"/>
                  <a:pt x="15" y="132"/>
                </a:cubicBezTo>
                <a:cubicBezTo>
                  <a:pt x="5" y="119"/>
                  <a:pt x="0" y="102"/>
                  <a:pt x="0" y="84"/>
                </a:cubicBezTo>
                <a:cubicBezTo>
                  <a:pt x="0" y="38"/>
                  <a:pt x="38" y="0"/>
                  <a:pt x="84" y="0"/>
                </a:cubicBezTo>
                <a:close/>
                <a:moveTo>
                  <a:pt x="143" y="145"/>
                </a:moveTo>
                <a:cubicBezTo>
                  <a:pt x="128" y="160"/>
                  <a:pt x="107" y="169"/>
                  <a:pt x="84" y="169"/>
                </a:cubicBezTo>
                <a:cubicBezTo>
                  <a:pt x="62" y="169"/>
                  <a:pt x="41" y="160"/>
                  <a:pt x="26" y="145"/>
                </a:cubicBezTo>
                <a:cubicBezTo>
                  <a:pt x="30" y="141"/>
                  <a:pt x="33" y="137"/>
                  <a:pt x="37" y="132"/>
                </a:cubicBezTo>
                <a:cubicBezTo>
                  <a:pt x="49" y="144"/>
                  <a:pt x="66" y="152"/>
                  <a:pt x="84" y="152"/>
                </a:cubicBezTo>
                <a:cubicBezTo>
                  <a:pt x="103" y="152"/>
                  <a:pt x="120" y="144"/>
                  <a:pt x="132" y="132"/>
                </a:cubicBezTo>
                <a:cubicBezTo>
                  <a:pt x="135" y="137"/>
                  <a:pt x="139" y="141"/>
                  <a:pt x="143" y="145"/>
                </a:cubicBezTo>
                <a:close/>
              </a:path>
            </a:pathLst>
          </a:custGeom>
          <a:solidFill>
            <a:srgbClr val="4D8689"/>
          </a:solidFill>
          <a:ln w="5" cap="flat">
            <a:noFill/>
            <a:prstDash val="solid"/>
            <a:miter lim="800000"/>
          </a:ln>
        </p:spPr>
        <p:txBody>
          <a:bodyPr vert="horz" wrap="square" lIns="91423" tIns="45712" rIns="91423" bIns="45712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65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+mn-lt"/>
            </a:endParaRPr>
          </a:p>
        </p:txBody>
      </p:sp>
      <p:sp>
        <p:nvSpPr>
          <p:cNvPr id="7" name="Freeform 8"/>
          <p:cNvSpPr>
            <a:spLocks noEditPoints="1"/>
          </p:cNvSpPr>
          <p:nvPr/>
        </p:nvSpPr>
        <p:spPr bwMode="auto">
          <a:xfrm>
            <a:off x="5842387" y="2808882"/>
            <a:ext cx="1690071" cy="1689977"/>
          </a:xfrm>
          <a:custGeom>
            <a:avLst/>
            <a:gdLst>
              <a:gd name="T0" fmla="*/ 85 w 169"/>
              <a:gd name="T1" fmla="*/ 0 h 169"/>
              <a:gd name="T2" fmla="*/ 143 w 169"/>
              <a:gd name="T3" fmla="*/ 24 h 169"/>
              <a:gd name="T4" fmla="*/ 132 w 169"/>
              <a:gd name="T5" fmla="*/ 37 h 169"/>
              <a:gd name="T6" fmla="*/ 85 w 169"/>
              <a:gd name="T7" fmla="*/ 17 h 169"/>
              <a:gd name="T8" fmla="*/ 37 w 169"/>
              <a:gd name="T9" fmla="*/ 37 h 169"/>
              <a:gd name="T10" fmla="*/ 26 w 169"/>
              <a:gd name="T11" fmla="*/ 24 h 169"/>
              <a:gd name="T12" fmla="*/ 85 w 169"/>
              <a:gd name="T13" fmla="*/ 0 h 169"/>
              <a:gd name="T14" fmla="*/ 154 w 169"/>
              <a:gd name="T15" fmla="*/ 37 h 169"/>
              <a:gd name="T16" fmla="*/ 169 w 169"/>
              <a:gd name="T17" fmla="*/ 84 h 169"/>
              <a:gd name="T18" fmla="*/ 85 w 169"/>
              <a:gd name="T19" fmla="*/ 169 h 169"/>
              <a:gd name="T20" fmla="*/ 0 w 169"/>
              <a:gd name="T21" fmla="*/ 84 h 169"/>
              <a:gd name="T22" fmla="*/ 15 w 169"/>
              <a:gd name="T23" fmla="*/ 37 h 169"/>
              <a:gd name="T24" fmla="*/ 26 w 169"/>
              <a:gd name="T25" fmla="*/ 51 h 169"/>
              <a:gd name="T26" fmla="*/ 17 w 169"/>
              <a:gd name="T27" fmla="*/ 84 h 169"/>
              <a:gd name="T28" fmla="*/ 85 w 169"/>
              <a:gd name="T29" fmla="*/ 152 h 169"/>
              <a:gd name="T30" fmla="*/ 152 w 169"/>
              <a:gd name="T31" fmla="*/ 84 h 169"/>
              <a:gd name="T32" fmla="*/ 143 w 169"/>
              <a:gd name="T33" fmla="*/ 51 h 169"/>
              <a:gd name="T34" fmla="*/ 154 w 169"/>
              <a:gd name="T35" fmla="*/ 37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9" h="169">
                <a:moveTo>
                  <a:pt x="85" y="0"/>
                </a:moveTo>
                <a:cubicBezTo>
                  <a:pt x="107" y="0"/>
                  <a:pt x="128" y="9"/>
                  <a:pt x="143" y="24"/>
                </a:cubicBezTo>
                <a:cubicBezTo>
                  <a:pt x="139" y="28"/>
                  <a:pt x="135" y="32"/>
                  <a:pt x="132" y="37"/>
                </a:cubicBezTo>
                <a:cubicBezTo>
                  <a:pt x="120" y="24"/>
                  <a:pt x="103" y="17"/>
                  <a:pt x="85" y="17"/>
                </a:cubicBezTo>
                <a:cubicBezTo>
                  <a:pt x="66" y="17"/>
                  <a:pt x="49" y="24"/>
                  <a:pt x="37" y="37"/>
                </a:cubicBezTo>
                <a:cubicBezTo>
                  <a:pt x="34" y="32"/>
                  <a:pt x="30" y="28"/>
                  <a:pt x="26" y="24"/>
                </a:cubicBezTo>
                <a:cubicBezTo>
                  <a:pt x="41" y="9"/>
                  <a:pt x="62" y="0"/>
                  <a:pt x="85" y="0"/>
                </a:cubicBezTo>
                <a:close/>
                <a:moveTo>
                  <a:pt x="154" y="37"/>
                </a:moveTo>
                <a:cubicBezTo>
                  <a:pt x="164" y="50"/>
                  <a:pt x="169" y="67"/>
                  <a:pt x="169" y="84"/>
                </a:cubicBezTo>
                <a:cubicBezTo>
                  <a:pt x="169" y="131"/>
                  <a:pt x="131" y="169"/>
                  <a:pt x="85" y="169"/>
                </a:cubicBezTo>
                <a:cubicBezTo>
                  <a:pt x="38" y="169"/>
                  <a:pt x="0" y="131"/>
                  <a:pt x="0" y="84"/>
                </a:cubicBezTo>
                <a:cubicBezTo>
                  <a:pt x="0" y="67"/>
                  <a:pt x="6" y="50"/>
                  <a:pt x="15" y="37"/>
                </a:cubicBezTo>
                <a:cubicBezTo>
                  <a:pt x="19" y="41"/>
                  <a:pt x="23" y="46"/>
                  <a:pt x="26" y="51"/>
                </a:cubicBezTo>
                <a:cubicBezTo>
                  <a:pt x="20" y="61"/>
                  <a:pt x="17" y="72"/>
                  <a:pt x="17" y="84"/>
                </a:cubicBezTo>
                <a:cubicBezTo>
                  <a:pt x="17" y="122"/>
                  <a:pt x="47" y="152"/>
                  <a:pt x="85" y="152"/>
                </a:cubicBezTo>
                <a:cubicBezTo>
                  <a:pt x="122" y="152"/>
                  <a:pt x="152" y="122"/>
                  <a:pt x="152" y="84"/>
                </a:cubicBezTo>
                <a:cubicBezTo>
                  <a:pt x="152" y="72"/>
                  <a:pt x="149" y="61"/>
                  <a:pt x="143" y="51"/>
                </a:cubicBezTo>
                <a:cubicBezTo>
                  <a:pt x="146" y="46"/>
                  <a:pt x="150" y="41"/>
                  <a:pt x="154" y="37"/>
                </a:cubicBezTo>
                <a:close/>
              </a:path>
            </a:pathLst>
          </a:custGeom>
          <a:solidFill>
            <a:srgbClr val="F35E40"/>
          </a:solidFill>
          <a:ln w="5" cap="flat">
            <a:noFill/>
            <a:prstDash val="solid"/>
            <a:miter lim="800000"/>
          </a:ln>
        </p:spPr>
        <p:txBody>
          <a:bodyPr vert="horz" wrap="square" lIns="91423" tIns="45712" rIns="91423" bIns="45712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65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+mn-lt"/>
            </a:endParaRPr>
          </a:p>
        </p:txBody>
      </p:sp>
      <p:sp>
        <p:nvSpPr>
          <p:cNvPr id="8" name="Freeform 9"/>
          <p:cNvSpPr/>
          <p:nvPr/>
        </p:nvSpPr>
        <p:spPr bwMode="auto">
          <a:xfrm>
            <a:off x="7015691" y="2808882"/>
            <a:ext cx="1690071" cy="1689977"/>
          </a:xfrm>
          <a:custGeom>
            <a:avLst/>
            <a:gdLst>
              <a:gd name="T0" fmla="*/ 85 w 169"/>
              <a:gd name="T1" fmla="*/ 0 h 169"/>
              <a:gd name="T2" fmla="*/ 169 w 169"/>
              <a:gd name="T3" fmla="*/ 84 h 169"/>
              <a:gd name="T4" fmla="*/ 85 w 169"/>
              <a:gd name="T5" fmla="*/ 169 h 169"/>
              <a:gd name="T6" fmla="*/ 26 w 169"/>
              <a:gd name="T7" fmla="*/ 145 h 169"/>
              <a:gd name="T8" fmla="*/ 37 w 169"/>
              <a:gd name="T9" fmla="*/ 132 h 169"/>
              <a:gd name="T10" fmla="*/ 85 w 169"/>
              <a:gd name="T11" fmla="*/ 152 h 169"/>
              <a:gd name="T12" fmla="*/ 152 w 169"/>
              <a:gd name="T13" fmla="*/ 84 h 169"/>
              <a:gd name="T14" fmla="*/ 85 w 169"/>
              <a:gd name="T15" fmla="*/ 17 h 169"/>
              <a:gd name="T16" fmla="*/ 17 w 169"/>
              <a:gd name="T17" fmla="*/ 84 h 169"/>
              <a:gd name="T18" fmla="*/ 26 w 169"/>
              <a:gd name="T19" fmla="*/ 118 h 169"/>
              <a:gd name="T20" fmla="*/ 15 w 169"/>
              <a:gd name="T21" fmla="*/ 132 h 169"/>
              <a:gd name="T22" fmla="*/ 0 w 169"/>
              <a:gd name="T23" fmla="*/ 84 h 169"/>
              <a:gd name="T24" fmla="*/ 85 w 169"/>
              <a:gd name="T25" fmla="*/ 0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9" h="169">
                <a:moveTo>
                  <a:pt x="85" y="0"/>
                </a:moveTo>
                <a:cubicBezTo>
                  <a:pt x="131" y="0"/>
                  <a:pt x="169" y="38"/>
                  <a:pt x="169" y="84"/>
                </a:cubicBezTo>
                <a:cubicBezTo>
                  <a:pt x="169" y="131"/>
                  <a:pt x="131" y="169"/>
                  <a:pt x="85" y="169"/>
                </a:cubicBezTo>
                <a:cubicBezTo>
                  <a:pt x="62" y="169"/>
                  <a:pt x="41" y="160"/>
                  <a:pt x="26" y="145"/>
                </a:cubicBezTo>
                <a:cubicBezTo>
                  <a:pt x="30" y="141"/>
                  <a:pt x="34" y="137"/>
                  <a:pt x="37" y="132"/>
                </a:cubicBezTo>
                <a:cubicBezTo>
                  <a:pt x="49" y="144"/>
                  <a:pt x="66" y="152"/>
                  <a:pt x="85" y="152"/>
                </a:cubicBezTo>
                <a:cubicBezTo>
                  <a:pt x="122" y="152"/>
                  <a:pt x="152" y="122"/>
                  <a:pt x="152" y="84"/>
                </a:cubicBezTo>
                <a:cubicBezTo>
                  <a:pt x="152" y="47"/>
                  <a:pt x="122" y="17"/>
                  <a:pt x="85" y="17"/>
                </a:cubicBezTo>
                <a:cubicBezTo>
                  <a:pt x="48" y="17"/>
                  <a:pt x="17" y="47"/>
                  <a:pt x="17" y="84"/>
                </a:cubicBezTo>
                <a:cubicBezTo>
                  <a:pt x="17" y="97"/>
                  <a:pt x="21" y="108"/>
                  <a:pt x="26" y="118"/>
                </a:cubicBezTo>
                <a:cubicBezTo>
                  <a:pt x="23" y="123"/>
                  <a:pt x="19" y="128"/>
                  <a:pt x="15" y="132"/>
                </a:cubicBezTo>
                <a:cubicBezTo>
                  <a:pt x="6" y="119"/>
                  <a:pt x="0" y="102"/>
                  <a:pt x="0" y="84"/>
                </a:cubicBezTo>
                <a:cubicBezTo>
                  <a:pt x="0" y="38"/>
                  <a:pt x="38" y="0"/>
                  <a:pt x="85" y="0"/>
                </a:cubicBezTo>
                <a:close/>
              </a:path>
            </a:pathLst>
          </a:custGeom>
          <a:solidFill>
            <a:srgbClr val="4D8689"/>
          </a:solidFill>
          <a:ln w="5" cap="flat">
            <a:noFill/>
            <a:prstDash val="solid"/>
            <a:miter lim="800000"/>
          </a:ln>
        </p:spPr>
        <p:txBody>
          <a:bodyPr vert="horz" wrap="square" lIns="91423" tIns="45712" rIns="91423" bIns="45712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65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+mn-lt"/>
            </a:endParaRPr>
          </a:p>
        </p:txBody>
      </p:sp>
      <p:sp>
        <p:nvSpPr>
          <p:cNvPr id="11" name="Freeform 10"/>
          <p:cNvSpPr/>
          <p:nvPr/>
        </p:nvSpPr>
        <p:spPr bwMode="auto">
          <a:xfrm>
            <a:off x="3491539" y="2245557"/>
            <a:ext cx="851389" cy="372728"/>
          </a:xfrm>
          <a:custGeom>
            <a:avLst/>
            <a:gdLst>
              <a:gd name="T0" fmla="*/ 201 w 201"/>
              <a:gd name="T1" fmla="*/ 88 h 88"/>
              <a:gd name="T2" fmla="*/ 201 w 201"/>
              <a:gd name="T3" fmla="*/ 0 h 88"/>
              <a:gd name="T4" fmla="*/ 0 w 201"/>
              <a:gd name="T5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1" h="88">
                <a:moveTo>
                  <a:pt x="201" y="88"/>
                </a:moveTo>
                <a:lnTo>
                  <a:pt x="201" y="0"/>
                </a:ln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1">
                <a:lumMod val="50000"/>
              </a:schemeClr>
            </a:solidFill>
            <a:prstDash val="solid"/>
            <a:miter lim="800000"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65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+mn-lt"/>
            </a:endParaRPr>
          </a:p>
        </p:txBody>
      </p:sp>
      <p:sp>
        <p:nvSpPr>
          <p:cNvPr id="9" name="Freeform 11"/>
          <p:cNvSpPr/>
          <p:nvPr/>
        </p:nvSpPr>
        <p:spPr bwMode="auto">
          <a:xfrm>
            <a:off x="2873119" y="2038015"/>
            <a:ext cx="448991" cy="398141"/>
          </a:xfrm>
          <a:custGeom>
            <a:avLst/>
            <a:gdLst>
              <a:gd name="T0" fmla="*/ 7 w 45"/>
              <a:gd name="T1" fmla="*/ 0 h 40"/>
              <a:gd name="T2" fmla="*/ 39 w 45"/>
              <a:gd name="T3" fmla="*/ 0 h 40"/>
              <a:gd name="T4" fmla="*/ 45 w 45"/>
              <a:gd name="T5" fmla="*/ 7 h 40"/>
              <a:gd name="T6" fmla="*/ 45 w 45"/>
              <a:gd name="T7" fmla="*/ 33 h 40"/>
              <a:gd name="T8" fmla="*/ 39 w 45"/>
              <a:gd name="T9" fmla="*/ 40 h 40"/>
              <a:gd name="T10" fmla="*/ 7 w 45"/>
              <a:gd name="T11" fmla="*/ 40 h 40"/>
              <a:gd name="T12" fmla="*/ 0 w 45"/>
              <a:gd name="T13" fmla="*/ 33 h 40"/>
              <a:gd name="T14" fmla="*/ 0 w 45"/>
              <a:gd name="T15" fmla="*/ 7 h 40"/>
              <a:gd name="T16" fmla="*/ 7 w 45"/>
              <a:gd name="T1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" h="40">
                <a:moveTo>
                  <a:pt x="7" y="0"/>
                </a:moveTo>
                <a:cubicBezTo>
                  <a:pt x="39" y="0"/>
                  <a:pt x="39" y="0"/>
                  <a:pt x="39" y="0"/>
                </a:cubicBezTo>
                <a:cubicBezTo>
                  <a:pt x="42" y="0"/>
                  <a:pt x="45" y="3"/>
                  <a:pt x="45" y="7"/>
                </a:cubicBezTo>
                <a:cubicBezTo>
                  <a:pt x="45" y="33"/>
                  <a:pt x="45" y="33"/>
                  <a:pt x="45" y="33"/>
                </a:cubicBezTo>
                <a:cubicBezTo>
                  <a:pt x="45" y="37"/>
                  <a:pt x="42" y="40"/>
                  <a:pt x="39" y="40"/>
                </a:cubicBezTo>
                <a:cubicBezTo>
                  <a:pt x="7" y="40"/>
                  <a:pt x="7" y="40"/>
                  <a:pt x="7" y="40"/>
                </a:cubicBezTo>
                <a:cubicBezTo>
                  <a:pt x="3" y="40"/>
                  <a:pt x="0" y="37"/>
                  <a:pt x="0" y="33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lose/>
              </a:path>
            </a:pathLst>
          </a:custGeom>
          <a:solidFill>
            <a:srgbClr val="F35E40"/>
          </a:solidFill>
          <a:ln w="5" cap="flat">
            <a:noFill/>
            <a:prstDash val="solid"/>
            <a:miter lim="800000"/>
          </a:ln>
        </p:spPr>
        <p:txBody>
          <a:bodyPr vert="horz" wrap="square" lIns="91423" tIns="45712" rIns="91423" bIns="45712" numCol="1" anchor="ctr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6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</a:rPr>
              <a:t>01</a:t>
            </a:r>
            <a:endParaRPr kumimoji="0" lang="en-US" altLang="zh-CN" sz="1865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+mn-lt"/>
            </a:endParaRPr>
          </a:p>
        </p:txBody>
      </p:sp>
      <p:sp>
        <p:nvSpPr>
          <p:cNvPr id="10" name="Freeform 12"/>
          <p:cNvSpPr/>
          <p:nvPr/>
        </p:nvSpPr>
        <p:spPr bwMode="auto">
          <a:xfrm>
            <a:off x="7845900" y="2245557"/>
            <a:ext cx="847152" cy="372728"/>
          </a:xfrm>
          <a:custGeom>
            <a:avLst/>
            <a:gdLst>
              <a:gd name="T0" fmla="*/ 0 w 200"/>
              <a:gd name="T1" fmla="*/ 88 h 88"/>
              <a:gd name="T2" fmla="*/ 0 w 200"/>
              <a:gd name="T3" fmla="*/ 0 h 88"/>
              <a:gd name="T4" fmla="*/ 200 w 200"/>
              <a:gd name="T5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0" h="88">
                <a:moveTo>
                  <a:pt x="0" y="88"/>
                </a:moveTo>
                <a:lnTo>
                  <a:pt x="0" y="0"/>
                </a:lnTo>
                <a:lnTo>
                  <a:pt x="200" y="0"/>
                </a:lnTo>
              </a:path>
            </a:pathLst>
          </a:custGeom>
          <a:noFill/>
          <a:ln w="12700" cap="flat">
            <a:solidFill>
              <a:schemeClr val="bg1">
                <a:lumMod val="50000"/>
              </a:schemeClr>
            </a:solidFill>
            <a:prstDash val="solid"/>
            <a:miter lim="800000"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65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+mn-lt"/>
            </a:endParaRPr>
          </a:p>
        </p:txBody>
      </p:sp>
      <p:sp>
        <p:nvSpPr>
          <p:cNvPr id="12" name="Freeform 13"/>
          <p:cNvSpPr/>
          <p:nvPr/>
        </p:nvSpPr>
        <p:spPr bwMode="auto">
          <a:xfrm>
            <a:off x="8854013" y="2038015"/>
            <a:ext cx="461699" cy="398141"/>
          </a:xfrm>
          <a:custGeom>
            <a:avLst/>
            <a:gdLst>
              <a:gd name="T0" fmla="*/ 39 w 46"/>
              <a:gd name="T1" fmla="*/ 0 h 40"/>
              <a:gd name="T2" fmla="*/ 7 w 46"/>
              <a:gd name="T3" fmla="*/ 0 h 40"/>
              <a:gd name="T4" fmla="*/ 0 w 46"/>
              <a:gd name="T5" fmla="*/ 7 h 40"/>
              <a:gd name="T6" fmla="*/ 0 w 46"/>
              <a:gd name="T7" fmla="*/ 33 h 40"/>
              <a:gd name="T8" fmla="*/ 7 w 46"/>
              <a:gd name="T9" fmla="*/ 40 h 40"/>
              <a:gd name="T10" fmla="*/ 39 w 46"/>
              <a:gd name="T11" fmla="*/ 40 h 40"/>
              <a:gd name="T12" fmla="*/ 46 w 46"/>
              <a:gd name="T13" fmla="*/ 33 h 40"/>
              <a:gd name="T14" fmla="*/ 46 w 46"/>
              <a:gd name="T15" fmla="*/ 7 h 40"/>
              <a:gd name="T16" fmla="*/ 39 w 46"/>
              <a:gd name="T1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40">
                <a:moveTo>
                  <a:pt x="39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7"/>
                  <a:pt x="3" y="40"/>
                  <a:pt x="7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43" y="40"/>
                  <a:pt x="46" y="37"/>
                  <a:pt x="46" y="33"/>
                </a:cubicBezTo>
                <a:cubicBezTo>
                  <a:pt x="46" y="7"/>
                  <a:pt x="46" y="7"/>
                  <a:pt x="46" y="7"/>
                </a:cubicBezTo>
                <a:cubicBezTo>
                  <a:pt x="46" y="3"/>
                  <a:pt x="43" y="0"/>
                  <a:pt x="39" y="0"/>
                </a:cubicBezTo>
                <a:close/>
              </a:path>
            </a:pathLst>
          </a:custGeom>
          <a:solidFill>
            <a:srgbClr val="4D8689"/>
          </a:solidFill>
          <a:ln w="5" cap="flat">
            <a:noFill/>
            <a:prstDash val="solid"/>
            <a:miter lim="800000"/>
          </a:ln>
        </p:spPr>
        <p:txBody>
          <a:bodyPr vert="horz" wrap="square" lIns="91423" tIns="45712" rIns="91423" bIns="45712" numCol="1" anchor="ctr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6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</a:rPr>
              <a:t>04</a:t>
            </a:r>
            <a:endParaRPr kumimoji="0" lang="en-US" altLang="zh-CN" sz="1865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+mn-lt"/>
            </a:endParaRPr>
          </a:p>
        </p:txBody>
      </p:sp>
      <p:sp>
        <p:nvSpPr>
          <p:cNvPr id="13" name="Freeform 14"/>
          <p:cNvSpPr/>
          <p:nvPr/>
        </p:nvSpPr>
        <p:spPr bwMode="auto">
          <a:xfrm>
            <a:off x="4681788" y="4625925"/>
            <a:ext cx="851389" cy="381199"/>
          </a:xfrm>
          <a:custGeom>
            <a:avLst/>
            <a:gdLst>
              <a:gd name="T0" fmla="*/ 201 w 201"/>
              <a:gd name="T1" fmla="*/ 0 h 90"/>
              <a:gd name="T2" fmla="*/ 201 w 201"/>
              <a:gd name="T3" fmla="*/ 90 h 90"/>
              <a:gd name="T4" fmla="*/ 0 w 201"/>
              <a:gd name="T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1" h="90">
                <a:moveTo>
                  <a:pt x="201" y="0"/>
                </a:moveTo>
                <a:lnTo>
                  <a:pt x="201" y="90"/>
                </a:lnTo>
                <a:lnTo>
                  <a:pt x="0" y="90"/>
                </a:lnTo>
              </a:path>
            </a:pathLst>
          </a:custGeom>
          <a:noFill/>
          <a:ln w="12700" cap="flat">
            <a:solidFill>
              <a:schemeClr val="bg1">
                <a:lumMod val="50000"/>
              </a:schemeClr>
            </a:solidFill>
            <a:prstDash val="solid"/>
            <a:miter lim="800000"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65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+mn-lt"/>
            </a:endParaRPr>
          </a:p>
        </p:txBody>
      </p:sp>
      <p:sp>
        <p:nvSpPr>
          <p:cNvPr id="26" name="Freeform 15"/>
          <p:cNvSpPr/>
          <p:nvPr/>
        </p:nvSpPr>
        <p:spPr bwMode="auto">
          <a:xfrm>
            <a:off x="4054897" y="4816523"/>
            <a:ext cx="457463" cy="389669"/>
          </a:xfrm>
          <a:custGeom>
            <a:avLst/>
            <a:gdLst>
              <a:gd name="T0" fmla="*/ 7 w 46"/>
              <a:gd name="T1" fmla="*/ 39 h 39"/>
              <a:gd name="T2" fmla="*/ 39 w 46"/>
              <a:gd name="T3" fmla="*/ 39 h 39"/>
              <a:gd name="T4" fmla="*/ 46 w 46"/>
              <a:gd name="T5" fmla="*/ 32 h 39"/>
              <a:gd name="T6" fmla="*/ 46 w 46"/>
              <a:gd name="T7" fmla="*/ 7 h 39"/>
              <a:gd name="T8" fmla="*/ 39 w 46"/>
              <a:gd name="T9" fmla="*/ 0 h 39"/>
              <a:gd name="T10" fmla="*/ 7 w 46"/>
              <a:gd name="T11" fmla="*/ 0 h 39"/>
              <a:gd name="T12" fmla="*/ 0 w 46"/>
              <a:gd name="T13" fmla="*/ 7 h 39"/>
              <a:gd name="T14" fmla="*/ 0 w 46"/>
              <a:gd name="T15" fmla="*/ 32 h 39"/>
              <a:gd name="T16" fmla="*/ 7 w 46"/>
              <a:gd name="T17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39">
                <a:moveTo>
                  <a:pt x="7" y="39"/>
                </a:moveTo>
                <a:cubicBezTo>
                  <a:pt x="39" y="39"/>
                  <a:pt x="39" y="39"/>
                  <a:pt x="39" y="39"/>
                </a:cubicBezTo>
                <a:cubicBezTo>
                  <a:pt x="43" y="39"/>
                  <a:pt x="46" y="36"/>
                  <a:pt x="46" y="32"/>
                </a:cubicBezTo>
                <a:cubicBezTo>
                  <a:pt x="46" y="7"/>
                  <a:pt x="46" y="7"/>
                  <a:pt x="46" y="7"/>
                </a:cubicBezTo>
                <a:cubicBezTo>
                  <a:pt x="46" y="3"/>
                  <a:pt x="43" y="0"/>
                  <a:pt x="39" y="0"/>
                </a:cubicBez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6"/>
                  <a:pt x="3" y="39"/>
                  <a:pt x="7" y="39"/>
                </a:cubicBezTo>
                <a:close/>
              </a:path>
            </a:pathLst>
          </a:custGeom>
          <a:solidFill>
            <a:srgbClr val="4D8689"/>
          </a:solidFill>
          <a:ln w="5" cap="flat">
            <a:noFill/>
            <a:prstDash val="solid"/>
            <a:miter lim="800000"/>
          </a:ln>
        </p:spPr>
        <p:txBody>
          <a:bodyPr vert="horz" wrap="square" lIns="91423" tIns="45712" rIns="91423" bIns="45712" numCol="1" anchor="ctr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6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</a:rPr>
              <a:t>03</a:t>
            </a:r>
            <a:endParaRPr kumimoji="0" lang="en-US" altLang="zh-CN" sz="1865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+mn-lt"/>
            </a:endParaRPr>
          </a:p>
        </p:txBody>
      </p:sp>
      <p:sp>
        <p:nvSpPr>
          <p:cNvPr id="27" name="Freeform 16"/>
          <p:cNvSpPr/>
          <p:nvPr/>
        </p:nvSpPr>
        <p:spPr bwMode="auto">
          <a:xfrm>
            <a:off x="6664126" y="4625925"/>
            <a:ext cx="851389" cy="381199"/>
          </a:xfrm>
          <a:custGeom>
            <a:avLst/>
            <a:gdLst>
              <a:gd name="T0" fmla="*/ 0 w 201"/>
              <a:gd name="T1" fmla="*/ 0 h 90"/>
              <a:gd name="T2" fmla="*/ 0 w 201"/>
              <a:gd name="T3" fmla="*/ 90 h 90"/>
              <a:gd name="T4" fmla="*/ 201 w 201"/>
              <a:gd name="T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1" h="90">
                <a:moveTo>
                  <a:pt x="0" y="0"/>
                </a:moveTo>
                <a:lnTo>
                  <a:pt x="0" y="90"/>
                </a:lnTo>
                <a:lnTo>
                  <a:pt x="201" y="90"/>
                </a:lnTo>
              </a:path>
            </a:pathLst>
          </a:custGeom>
          <a:noFill/>
          <a:ln w="12700" cap="flat">
            <a:solidFill>
              <a:schemeClr val="bg1">
                <a:lumMod val="50000"/>
              </a:schemeClr>
            </a:solidFill>
            <a:prstDash val="solid"/>
            <a:miter lim="800000"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65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+mn-lt"/>
            </a:endParaRPr>
          </a:p>
        </p:txBody>
      </p:sp>
      <p:sp>
        <p:nvSpPr>
          <p:cNvPr id="28" name="Freeform 17"/>
          <p:cNvSpPr/>
          <p:nvPr/>
        </p:nvSpPr>
        <p:spPr bwMode="auto">
          <a:xfrm>
            <a:off x="7684943" y="4816523"/>
            <a:ext cx="461699" cy="389669"/>
          </a:xfrm>
          <a:custGeom>
            <a:avLst/>
            <a:gdLst>
              <a:gd name="T0" fmla="*/ 39 w 46"/>
              <a:gd name="T1" fmla="*/ 39 h 39"/>
              <a:gd name="T2" fmla="*/ 7 w 46"/>
              <a:gd name="T3" fmla="*/ 39 h 39"/>
              <a:gd name="T4" fmla="*/ 0 w 46"/>
              <a:gd name="T5" fmla="*/ 32 h 39"/>
              <a:gd name="T6" fmla="*/ 0 w 46"/>
              <a:gd name="T7" fmla="*/ 7 h 39"/>
              <a:gd name="T8" fmla="*/ 7 w 46"/>
              <a:gd name="T9" fmla="*/ 0 h 39"/>
              <a:gd name="T10" fmla="*/ 39 w 46"/>
              <a:gd name="T11" fmla="*/ 0 h 39"/>
              <a:gd name="T12" fmla="*/ 46 w 46"/>
              <a:gd name="T13" fmla="*/ 7 h 39"/>
              <a:gd name="T14" fmla="*/ 46 w 46"/>
              <a:gd name="T15" fmla="*/ 32 h 39"/>
              <a:gd name="T16" fmla="*/ 39 w 46"/>
              <a:gd name="T17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39">
                <a:moveTo>
                  <a:pt x="39" y="39"/>
                </a:moveTo>
                <a:cubicBezTo>
                  <a:pt x="7" y="39"/>
                  <a:pt x="7" y="39"/>
                  <a:pt x="7" y="39"/>
                </a:cubicBezTo>
                <a:cubicBezTo>
                  <a:pt x="3" y="39"/>
                  <a:pt x="0" y="36"/>
                  <a:pt x="0" y="32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3" y="0"/>
                  <a:pt x="46" y="3"/>
                  <a:pt x="46" y="7"/>
                </a:cubicBezTo>
                <a:cubicBezTo>
                  <a:pt x="46" y="32"/>
                  <a:pt x="46" y="32"/>
                  <a:pt x="46" y="32"/>
                </a:cubicBezTo>
                <a:cubicBezTo>
                  <a:pt x="46" y="36"/>
                  <a:pt x="43" y="39"/>
                  <a:pt x="39" y="39"/>
                </a:cubicBezTo>
                <a:close/>
              </a:path>
            </a:pathLst>
          </a:custGeom>
          <a:solidFill>
            <a:srgbClr val="F35E40"/>
          </a:solidFill>
          <a:ln w="5" cap="flat">
            <a:noFill/>
            <a:prstDash val="solid"/>
            <a:miter lim="800000"/>
          </a:ln>
        </p:spPr>
        <p:txBody>
          <a:bodyPr vert="horz" wrap="square" lIns="91423" tIns="45712" rIns="91423" bIns="45712" numCol="1" anchor="ctr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6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</a:rPr>
              <a:t>02</a:t>
            </a:r>
            <a:endParaRPr kumimoji="0" lang="en-US" altLang="zh-CN" sz="1865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+mn-lt"/>
            </a:endParaRPr>
          </a:p>
        </p:txBody>
      </p:sp>
      <p:sp>
        <p:nvSpPr>
          <p:cNvPr id="29" name="Freeform 20"/>
          <p:cNvSpPr>
            <a:spLocks noEditPoints="1"/>
          </p:cNvSpPr>
          <p:nvPr/>
        </p:nvSpPr>
        <p:spPr bwMode="auto">
          <a:xfrm>
            <a:off x="6536393" y="3429384"/>
            <a:ext cx="302056" cy="448976"/>
          </a:xfrm>
          <a:custGeom>
            <a:avLst/>
            <a:gdLst>
              <a:gd name="T0" fmla="*/ 63 w 94"/>
              <a:gd name="T1" fmla="*/ 23 h 140"/>
              <a:gd name="T2" fmla="*/ 58 w 94"/>
              <a:gd name="T3" fmla="*/ 12 h 140"/>
              <a:gd name="T4" fmla="*/ 47 w 94"/>
              <a:gd name="T5" fmla="*/ 0 h 140"/>
              <a:gd name="T6" fmla="*/ 36 w 94"/>
              <a:gd name="T7" fmla="*/ 12 h 140"/>
              <a:gd name="T8" fmla="*/ 32 w 94"/>
              <a:gd name="T9" fmla="*/ 23 h 140"/>
              <a:gd name="T10" fmla="*/ 0 w 94"/>
              <a:gd name="T11" fmla="*/ 30 h 140"/>
              <a:gd name="T12" fmla="*/ 8 w 94"/>
              <a:gd name="T13" fmla="*/ 140 h 140"/>
              <a:gd name="T14" fmla="*/ 94 w 94"/>
              <a:gd name="T15" fmla="*/ 132 h 140"/>
              <a:gd name="T16" fmla="*/ 86 w 94"/>
              <a:gd name="T17" fmla="*/ 23 h 140"/>
              <a:gd name="T18" fmla="*/ 56 w 94"/>
              <a:gd name="T19" fmla="*/ 11 h 140"/>
              <a:gd name="T20" fmla="*/ 38 w 94"/>
              <a:gd name="T21" fmla="*/ 11 h 140"/>
              <a:gd name="T22" fmla="*/ 83 w 94"/>
              <a:gd name="T23" fmla="*/ 124 h 140"/>
              <a:gd name="T24" fmla="*/ 11 w 94"/>
              <a:gd name="T25" fmla="*/ 29 h 140"/>
              <a:gd name="T26" fmla="*/ 22 w 94"/>
              <a:gd name="T27" fmla="*/ 35 h 140"/>
              <a:gd name="T28" fmla="*/ 70 w 94"/>
              <a:gd name="T29" fmla="*/ 29 h 140"/>
              <a:gd name="T30" fmla="*/ 83 w 94"/>
              <a:gd name="T31" fmla="*/ 124 h 140"/>
              <a:gd name="T32" fmla="*/ 54 w 94"/>
              <a:gd name="T33" fmla="*/ 11 h 140"/>
              <a:gd name="T34" fmla="*/ 40 w 94"/>
              <a:gd name="T35" fmla="*/ 11 h 140"/>
              <a:gd name="T36" fmla="*/ 47 w 94"/>
              <a:gd name="T37" fmla="*/ 6 h 140"/>
              <a:gd name="T38" fmla="*/ 47 w 94"/>
              <a:gd name="T39" fmla="*/ 16 h 140"/>
              <a:gd name="T40" fmla="*/ 47 w 94"/>
              <a:gd name="T41" fmla="*/ 6 h 140"/>
              <a:gd name="T42" fmla="*/ 37 w 94"/>
              <a:gd name="T43" fmla="*/ 88 h 140"/>
              <a:gd name="T44" fmla="*/ 25 w 94"/>
              <a:gd name="T45" fmla="*/ 102 h 140"/>
              <a:gd name="T46" fmla="*/ 18 w 94"/>
              <a:gd name="T47" fmla="*/ 94 h 140"/>
              <a:gd name="T48" fmla="*/ 25 w 94"/>
              <a:gd name="T49" fmla="*/ 95 h 140"/>
              <a:gd name="T50" fmla="*/ 35 w 94"/>
              <a:gd name="T51" fmla="*/ 67 h 140"/>
              <a:gd name="T52" fmla="*/ 26 w 94"/>
              <a:gd name="T53" fmla="*/ 81 h 140"/>
              <a:gd name="T54" fmla="*/ 24 w 94"/>
              <a:gd name="T55" fmla="*/ 81 h 140"/>
              <a:gd name="T56" fmla="*/ 20 w 94"/>
              <a:gd name="T57" fmla="*/ 72 h 140"/>
              <a:gd name="T58" fmla="*/ 35 w 94"/>
              <a:gd name="T59" fmla="*/ 67 h 140"/>
              <a:gd name="T60" fmla="*/ 37 w 94"/>
              <a:gd name="T61" fmla="*/ 50 h 140"/>
              <a:gd name="T62" fmla="*/ 25 w 94"/>
              <a:gd name="T63" fmla="*/ 63 h 140"/>
              <a:gd name="T64" fmla="*/ 18 w 94"/>
              <a:gd name="T65" fmla="*/ 55 h 140"/>
              <a:gd name="T66" fmla="*/ 25 w 94"/>
              <a:gd name="T67" fmla="*/ 57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4" h="140">
                <a:moveTo>
                  <a:pt x="86" y="23"/>
                </a:moveTo>
                <a:cubicBezTo>
                  <a:pt x="63" y="23"/>
                  <a:pt x="63" y="23"/>
                  <a:pt x="63" y="23"/>
                </a:cubicBezTo>
                <a:cubicBezTo>
                  <a:pt x="58" y="19"/>
                  <a:pt x="58" y="12"/>
                  <a:pt x="58" y="12"/>
                </a:cubicBezTo>
                <a:cubicBezTo>
                  <a:pt x="58" y="12"/>
                  <a:pt x="58" y="12"/>
                  <a:pt x="58" y="12"/>
                </a:cubicBezTo>
                <a:cubicBezTo>
                  <a:pt x="58" y="12"/>
                  <a:pt x="58" y="11"/>
                  <a:pt x="58" y="11"/>
                </a:cubicBezTo>
                <a:cubicBezTo>
                  <a:pt x="58" y="5"/>
                  <a:pt x="53" y="0"/>
                  <a:pt x="47" y="0"/>
                </a:cubicBezTo>
                <a:cubicBezTo>
                  <a:pt x="41" y="0"/>
                  <a:pt x="36" y="5"/>
                  <a:pt x="36" y="11"/>
                </a:cubicBezTo>
                <a:cubicBezTo>
                  <a:pt x="36" y="11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7" y="19"/>
                  <a:pt x="32" y="23"/>
                </a:cubicBezTo>
                <a:cubicBezTo>
                  <a:pt x="8" y="23"/>
                  <a:pt x="8" y="23"/>
                  <a:pt x="8" y="23"/>
                </a:cubicBezTo>
                <a:cubicBezTo>
                  <a:pt x="4" y="23"/>
                  <a:pt x="0" y="26"/>
                  <a:pt x="0" y="30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7"/>
                  <a:pt x="4" y="140"/>
                  <a:pt x="8" y="140"/>
                </a:cubicBezTo>
                <a:cubicBezTo>
                  <a:pt x="86" y="140"/>
                  <a:pt x="86" y="140"/>
                  <a:pt x="86" y="140"/>
                </a:cubicBezTo>
                <a:cubicBezTo>
                  <a:pt x="91" y="140"/>
                  <a:pt x="94" y="137"/>
                  <a:pt x="94" y="132"/>
                </a:cubicBezTo>
                <a:cubicBezTo>
                  <a:pt x="94" y="30"/>
                  <a:pt x="94" y="30"/>
                  <a:pt x="94" y="30"/>
                </a:cubicBezTo>
                <a:cubicBezTo>
                  <a:pt x="94" y="26"/>
                  <a:pt x="91" y="23"/>
                  <a:pt x="86" y="23"/>
                </a:cubicBezTo>
                <a:close/>
                <a:moveTo>
                  <a:pt x="47" y="2"/>
                </a:moveTo>
                <a:cubicBezTo>
                  <a:pt x="52" y="2"/>
                  <a:pt x="56" y="6"/>
                  <a:pt x="56" y="11"/>
                </a:cubicBezTo>
                <a:cubicBezTo>
                  <a:pt x="56" y="16"/>
                  <a:pt x="52" y="20"/>
                  <a:pt x="47" y="20"/>
                </a:cubicBezTo>
                <a:cubicBezTo>
                  <a:pt x="42" y="20"/>
                  <a:pt x="38" y="16"/>
                  <a:pt x="38" y="11"/>
                </a:cubicBezTo>
                <a:cubicBezTo>
                  <a:pt x="38" y="6"/>
                  <a:pt x="42" y="2"/>
                  <a:pt x="47" y="2"/>
                </a:cubicBezTo>
                <a:close/>
                <a:moveTo>
                  <a:pt x="83" y="124"/>
                </a:moveTo>
                <a:cubicBezTo>
                  <a:pt x="11" y="124"/>
                  <a:pt x="11" y="124"/>
                  <a:pt x="11" y="124"/>
                </a:cubicBezTo>
                <a:cubicBezTo>
                  <a:pt x="11" y="29"/>
                  <a:pt x="11" y="29"/>
                  <a:pt x="11" y="29"/>
                </a:cubicBezTo>
                <a:cubicBezTo>
                  <a:pt x="24" y="29"/>
                  <a:pt x="24" y="29"/>
                  <a:pt x="24" y="29"/>
                </a:cubicBezTo>
                <a:cubicBezTo>
                  <a:pt x="22" y="35"/>
                  <a:pt x="22" y="35"/>
                  <a:pt x="2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0" y="29"/>
                  <a:pt x="70" y="29"/>
                  <a:pt x="70" y="29"/>
                </a:cubicBezTo>
                <a:cubicBezTo>
                  <a:pt x="83" y="29"/>
                  <a:pt x="83" y="29"/>
                  <a:pt x="83" y="29"/>
                </a:cubicBezTo>
                <a:lnTo>
                  <a:pt x="83" y="124"/>
                </a:lnTo>
                <a:close/>
                <a:moveTo>
                  <a:pt x="47" y="18"/>
                </a:moveTo>
                <a:cubicBezTo>
                  <a:pt x="51" y="18"/>
                  <a:pt x="54" y="15"/>
                  <a:pt x="54" y="11"/>
                </a:cubicBezTo>
                <a:cubicBezTo>
                  <a:pt x="54" y="7"/>
                  <a:pt x="51" y="4"/>
                  <a:pt x="47" y="4"/>
                </a:cubicBezTo>
                <a:cubicBezTo>
                  <a:pt x="43" y="4"/>
                  <a:pt x="40" y="7"/>
                  <a:pt x="40" y="11"/>
                </a:cubicBezTo>
                <a:cubicBezTo>
                  <a:pt x="40" y="15"/>
                  <a:pt x="43" y="18"/>
                  <a:pt x="47" y="18"/>
                </a:cubicBezTo>
                <a:close/>
                <a:moveTo>
                  <a:pt x="47" y="6"/>
                </a:moveTo>
                <a:cubicBezTo>
                  <a:pt x="50" y="6"/>
                  <a:pt x="52" y="8"/>
                  <a:pt x="52" y="11"/>
                </a:cubicBezTo>
                <a:cubicBezTo>
                  <a:pt x="52" y="14"/>
                  <a:pt x="50" y="16"/>
                  <a:pt x="47" y="16"/>
                </a:cubicBezTo>
                <a:cubicBezTo>
                  <a:pt x="44" y="16"/>
                  <a:pt x="42" y="14"/>
                  <a:pt x="42" y="11"/>
                </a:cubicBezTo>
                <a:cubicBezTo>
                  <a:pt x="42" y="8"/>
                  <a:pt x="44" y="6"/>
                  <a:pt x="47" y="6"/>
                </a:cubicBezTo>
                <a:close/>
                <a:moveTo>
                  <a:pt x="35" y="86"/>
                </a:moveTo>
                <a:cubicBezTo>
                  <a:pt x="37" y="88"/>
                  <a:pt x="37" y="88"/>
                  <a:pt x="37" y="88"/>
                </a:cubicBezTo>
                <a:cubicBezTo>
                  <a:pt x="26" y="101"/>
                  <a:pt x="26" y="101"/>
                  <a:pt x="26" y="101"/>
                </a:cubicBezTo>
                <a:cubicBezTo>
                  <a:pt x="25" y="102"/>
                  <a:pt x="25" y="102"/>
                  <a:pt x="25" y="102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18" y="94"/>
                  <a:pt x="18" y="94"/>
                  <a:pt x="18" y="94"/>
                </a:cubicBezTo>
                <a:cubicBezTo>
                  <a:pt x="20" y="91"/>
                  <a:pt x="20" y="91"/>
                  <a:pt x="20" y="91"/>
                </a:cubicBezTo>
                <a:cubicBezTo>
                  <a:pt x="25" y="95"/>
                  <a:pt x="25" y="95"/>
                  <a:pt x="25" y="95"/>
                </a:cubicBezTo>
                <a:lnTo>
                  <a:pt x="35" y="86"/>
                </a:lnTo>
                <a:close/>
                <a:moveTo>
                  <a:pt x="35" y="67"/>
                </a:moveTo>
                <a:cubicBezTo>
                  <a:pt x="37" y="69"/>
                  <a:pt x="37" y="69"/>
                  <a:pt x="37" y="69"/>
                </a:cubicBezTo>
                <a:cubicBezTo>
                  <a:pt x="26" y="81"/>
                  <a:pt x="26" y="81"/>
                  <a:pt x="26" y="81"/>
                </a:cubicBezTo>
                <a:cubicBezTo>
                  <a:pt x="25" y="83"/>
                  <a:pt x="25" y="83"/>
                  <a:pt x="25" y="83"/>
                </a:cubicBezTo>
                <a:cubicBezTo>
                  <a:pt x="24" y="81"/>
                  <a:pt x="24" y="81"/>
                  <a:pt x="24" y="81"/>
                </a:cubicBezTo>
                <a:cubicBezTo>
                  <a:pt x="18" y="74"/>
                  <a:pt x="18" y="74"/>
                  <a:pt x="18" y="74"/>
                </a:cubicBezTo>
                <a:cubicBezTo>
                  <a:pt x="20" y="72"/>
                  <a:pt x="20" y="72"/>
                  <a:pt x="20" y="72"/>
                </a:cubicBezTo>
                <a:cubicBezTo>
                  <a:pt x="25" y="76"/>
                  <a:pt x="25" y="76"/>
                  <a:pt x="25" y="76"/>
                </a:cubicBezTo>
                <a:lnTo>
                  <a:pt x="35" y="67"/>
                </a:lnTo>
                <a:close/>
                <a:moveTo>
                  <a:pt x="35" y="48"/>
                </a:moveTo>
                <a:cubicBezTo>
                  <a:pt x="37" y="50"/>
                  <a:pt x="37" y="50"/>
                  <a:pt x="37" y="50"/>
                </a:cubicBezTo>
                <a:cubicBezTo>
                  <a:pt x="26" y="62"/>
                  <a:pt x="26" y="62"/>
                  <a:pt x="26" y="62"/>
                </a:cubicBezTo>
                <a:cubicBezTo>
                  <a:pt x="25" y="63"/>
                  <a:pt x="25" y="63"/>
                  <a:pt x="25" y="63"/>
                </a:cubicBezTo>
                <a:cubicBezTo>
                  <a:pt x="24" y="62"/>
                  <a:pt x="24" y="62"/>
                  <a:pt x="24" y="62"/>
                </a:cubicBezTo>
                <a:cubicBezTo>
                  <a:pt x="18" y="55"/>
                  <a:pt x="18" y="55"/>
                  <a:pt x="18" y="55"/>
                </a:cubicBezTo>
                <a:cubicBezTo>
                  <a:pt x="20" y="53"/>
                  <a:pt x="20" y="53"/>
                  <a:pt x="20" y="53"/>
                </a:cubicBezTo>
                <a:cubicBezTo>
                  <a:pt x="25" y="57"/>
                  <a:pt x="25" y="57"/>
                  <a:pt x="25" y="57"/>
                </a:cubicBezTo>
                <a:lnTo>
                  <a:pt x="35" y="48"/>
                </a:lnTo>
                <a:close/>
              </a:path>
            </a:pathLst>
          </a:custGeom>
          <a:solidFill>
            <a:srgbClr val="F35E40"/>
          </a:solidFill>
          <a:ln>
            <a:noFill/>
          </a:ln>
        </p:spPr>
        <p:txBody>
          <a:bodyPr vert="horz" wrap="square" lIns="91423" tIns="45712" rIns="91423" bIns="45712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65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+mn-lt"/>
            </a:endParaRPr>
          </a:p>
        </p:txBody>
      </p:sp>
      <p:sp>
        <p:nvSpPr>
          <p:cNvPr id="30" name="Freeform 22"/>
          <p:cNvSpPr>
            <a:spLocks noEditPoints="1"/>
          </p:cNvSpPr>
          <p:nvPr/>
        </p:nvSpPr>
        <p:spPr bwMode="auto">
          <a:xfrm>
            <a:off x="7635545" y="3459317"/>
            <a:ext cx="450363" cy="389113"/>
          </a:xfrm>
          <a:custGeom>
            <a:avLst/>
            <a:gdLst>
              <a:gd name="T0" fmla="*/ 34 w 140"/>
              <a:gd name="T1" fmla="*/ 0 h 121"/>
              <a:gd name="T2" fmla="*/ 30 w 140"/>
              <a:gd name="T3" fmla="*/ 49 h 121"/>
              <a:gd name="T4" fmla="*/ 50 w 140"/>
              <a:gd name="T5" fmla="*/ 19 h 121"/>
              <a:gd name="T6" fmla="*/ 54 w 140"/>
              <a:gd name="T7" fmla="*/ 32 h 121"/>
              <a:gd name="T8" fmla="*/ 55 w 140"/>
              <a:gd name="T9" fmla="*/ 21 h 121"/>
              <a:gd name="T10" fmla="*/ 17 w 140"/>
              <a:gd name="T11" fmla="*/ 28 h 121"/>
              <a:gd name="T12" fmla="*/ 7 w 140"/>
              <a:gd name="T13" fmla="*/ 32 h 121"/>
              <a:gd name="T14" fmla="*/ 14 w 140"/>
              <a:gd name="T15" fmla="*/ 22 h 121"/>
              <a:gd name="T16" fmla="*/ 14 w 140"/>
              <a:gd name="T17" fmla="*/ 18 h 121"/>
              <a:gd name="T18" fmla="*/ 13 w 140"/>
              <a:gd name="T19" fmla="*/ 21 h 121"/>
              <a:gd name="T20" fmla="*/ 10 w 140"/>
              <a:gd name="T21" fmla="*/ 16 h 121"/>
              <a:gd name="T22" fmla="*/ 19 w 140"/>
              <a:gd name="T23" fmla="*/ 20 h 121"/>
              <a:gd name="T24" fmla="*/ 15 w 140"/>
              <a:gd name="T25" fmla="*/ 28 h 121"/>
              <a:gd name="T26" fmla="*/ 31 w 140"/>
              <a:gd name="T27" fmla="*/ 28 h 121"/>
              <a:gd name="T28" fmla="*/ 27 w 140"/>
              <a:gd name="T29" fmla="*/ 28 h 121"/>
              <a:gd name="T30" fmla="*/ 26 w 140"/>
              <a:gd name="T31" fmla="*/ 15 h 121"/>
              <a:gd name="T32" fmla="*/ 33 w 140"/>
              <a:gd name="T33" fmla="*/ 25 h 121"/>
              <a:gd name="T34" fmla="*/ 46 w 140"/>
              <a:gd name="T35" fmla="*/ 13 h 121"/>
              <a:gd name="T36" fmla="*/ 34 w 140"/>
              <a:gd name="T37" fmla="*/ 36 h 121"/>
              <a:gd name="T38" fmla="*/ 27 w 140"/>
              <a:gd name="T39" fmla="*/ 21 h 121"/>
              <a:gd name="T40" fmla="*/ 24 w 140"/>
              <a:gd name="T41" fmla="*/ 25 h 121"/>
              <a:gd name="T42" fmla="*/ 65 w 140"/>
              <a:gd name="T43" fmla="*/ 71 h 121"/>
              <a:gd name="T44" fmla="*/ 43 w 140"/>
              <a:gd name="T45" fmla="*/ 81 h 121"/>
              <a:gd name="T46" fmla="*/ 65 w 140"/>
              <a:gd name="T47" fmla="*/ 71 h 121"/>
              <a:gd name="T48" fmla="*/ 106 w 140"/>
              <a:gd name="T49" fmla="*/ 13 h 121"/>
              <a:gd name="T50" fmla="*/ 98 w 140"/>
              <a:gd name="T51" fmla="*/ 35 h 121"/>
              <a:gd name="T52" fmla="*/ 66 w 140"/>
              <a:gd name="T53" fmla="*/ 72 h 121"/>
              <a:gd name="T54" fmla="*/ 88 w 140"/>
              <a:gd name="T55" fmla="*/ 60 h 121"/>
              <a:gd name="T56" fmla="*/ 88 w 140"/>
              <a:gd name="T57" fmla="*/ 60 h 121"/>
              <a:gd name="T58" fmla="*/ 117 w 140"/>
              <a:gd name="T59" fmla="*/ 17 h 121"/>
              <a:gd name="T60" fmla="*/ 80 w 140"/>
              <a:gd name="T61" fmla="*/ 92 h 121"/>
              <a:gd name="T62" fmla="*/ 81 w 140"/>
              <a:gd name="T63" fmla="*/ 118 h 121"/>
              <a:gd name="T64" fmla="*/ 57 w 140"/>
              <a:gd name="T65" fmla="*/ 112 h 121"/>
              <a:gd name="T66" fmla="*/ 57 w 140"/>
              <a:gd name="T67" fmla="*/ 101 h 121"/>
              <a:gd name="T68" fmla="*/ 61 w 140"/>
              <a:gd name="T69" fmla="*/ 109 h 121"/>
              <a:gd name="T70" fmla="*/ 83 w 140"/>
              <a:gd name="T71" fmla="*/ 115 h 121"/>
              <a:gd name="T72" fmla="*/ 87 w 140"/>
              <a:gd name="T73" fmla="*/ 120 h 121"/>
              <a:gd name="T74" fmla="*/ 99 w 140"/>
              <a:gd name="T75" fmla="*/ 103 h 121"/>
              <a:gd name="T76" fmla="*/ 104 w 140"/>
              <a:gd name="T77" fmla="*/ 119 h 121"/>
              <a:gd name="T78" fmla="*/ 108 w 140"/>
              <a:gd name="T79" fmla="*/ 103 h 121"/>
              <a:gd name="T80" fmla="*/ 126 w 140"/>
              <a:gd name="T81" fmla="*/ 107 h 121"/>
              <a:gd name="T82" fmla="*/ 113 w 140"/>
              <a:gd name="T83" fmla="*/ 115 h 121"/>
              <a:gd name="T84" fmla="*/ 126 w 140"/>
              <a:gd name="T85" fmla="*/ 107 h 121"/>
              <a:gd name="T86" fmla="*/ 127 w 140"/>
              <a:gd name="T87" fmla="*/ 120 h 121"/>
              <a:gd name="T88" fmla="*/ 139 w 140"/>
              <a:gd name="T89" fmla="*/ 103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0" h="121">
                <a:moveTo>
                  <a:pt x="45" y="49"/>
                </a:moveTo>
                <a:cubicBezTo>
                  <a:pt x="59" y="45"/>
                  <a:pt x="68" y="36"/>
                  <a:pt x="68" y="25"/>
                </a:cubicBezTo>
                <a:cubicBezTo>
                  <a:pt x="68" y="11"/>
                  <a:pt x="53" y="0"/>
                  <a:pt x="34" y="0"/>
                </a:cubicBezTo>
                <a:cubicBezTo>
                  <a:pt x="15" y="0"/>
                  <a:pt x="0" y="11"/>
                  <a:pt x="0" y="25"/>
                </a:cubicBezTo>
                <a:cubicBezTo>
                  <a:pt x="0" y="37"/>
                  <a:pt x="13" y="48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9" y="59"/>
                  <a:pt x="48" y="61"/>
                </a:cubicBezTo>
                <a:cubicBezTo>
                  <a:pt x="48" y="61"/>
                  <a:pt x="44" y="55"/>
                  <a:pt x="45" y="49"/>
                </a:cubicBezTo>
                <a:close/>
                <a:moveTo>
                  <a:pt x="50" y="19"/>
                </a:moveTo>
                <a:cubicBezTo>
                  <a:pt x="50" y="15"/>
                  <a:pt x="50" y="15"/>
                  <a:pt x="50" y="15"/>
                </a:cubicBezTo>
                <a:cubicBezTo>
                  <a:pt x="62" y="15"/>
                  <a:pt x="62" y="15"/>
                  <a:pt x="62" y="15"/>
                </a:cubicBezTo>
                <a:cubicBezTo>
                  <a:pt x="54" y="32"/>
                  <a:pt x="54" y="32"/>
                  <a:pt x="54" y="32"/>
                </a:cubicBezTo>
                <a:cubicBezTo>
                  <a:pt x="49" y="32"/>
                  <a:pt x="49" y="32"/>
                  <a:pt x="49" y="32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22"/>
                  <a:pt x="54" y="21"/>
                  <a:pt x="55" y="21"/>
                </a:cubicBezTo>
                <a:cubicBezTo>
                  <a:pt x="55" y="20"/>
                  <a:pt x="55" y="19"/>
                  <a:pt x="56" y="19"/>
                </a:cubicBezTo>
                <a:lnTo>
                  <a:pt x="50" y="19"/>
                </a:lnTo>
                <a:close/>
                <a:moveTo>
                  <a:pt x="17" y="28"/>
                </a:moveTo>
                <a:cubicBezTo>
                  <a:pt x="18" y="28"/>
                  <a:pt x="18" y="28"/>
                  <a:pt x="19" y="28"/>
                </a:cubicBezTo>
                <a:cubicBezTo>
                  <a:pt x="19" y="32"/>
                  <a:pt x="19" y="32"/>
                  <a:pt x="19" y="32"/>
                </a:cubicBezTo>
                <a:cubicBezTo>
                  <a:pt x="7" y="32"/>
                  <a:pt x="7" y="32"/>
                  <a:pt x="7" y="32"/>
                </a:cubicBezTo>
                <a:cubicBezTo>
                  <a:pt x="12" y="26"/>
                  <a:pt x="12" y="26"/>
                  <a:pt x="12" y="26"/>
                </a:cubicBezTo>
                <a:cubicBezTo>
                  <a:pt x="13" y="25"/>
                  <a:pt x="13" y="24"/>
                  <a:pt x="13" y="24"/>
                </a:cubicBezTo>
                <a:cubicBezTo>
                  <a:pt x="14" y="23"/>
                  <a:pt x="14" y="23"/>
                  <a:pt x="14" y="22"/>
                </a:cubicBezTo>
                <a:cubicBezTo>
                  <a:pt x="15" y="21"/>
                  <a:pt x="15" y="21"/>
                  <a:pt x="15" y="20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8"/>
                  <a:pt x="14" y="18"/>
                  <a:pt x="14" y="18"/>
                </a:cubicBezTo>
                <a:cubicBezTo>
                  <a:pt x="13" y="18"/>
                  <a:pt x="13" y="19"/>
                  <a:pt x="13" y="20"/>
                </a:cubicBezTo>
                <a:cubicBezTo>
                  <a:pt x="13" y="20"/>
                  <a:pt x="13" y="21"/>
                  <a:pt x="13" y="21"/>
                </a:cubicBezTo>
                <a:cubicBezTo>
                  <a:pt x="13" y="21"/>
                  <a:pt x="13" y="21"/>
                  <a:pt x="13" y="21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19"/>
                  <a:pt x="9" y="17"/>
                  <a:pt x="10" y="16"/>
                </a:cubicBezTo>
                <a:cubicBezTo>
                  <a:pt x="11" y="15"/>
                  <a:pt x="12" y="15"/>
                  <a:pt x="14" y="15"/>
                </a:cubicBezTo>
                <a:cubicBezTo>
                  <a:pt x="15" y="15"/>
                  <a:pt x="17" y="15"/>
                  <a:pt x="18" y="16"/>
                </a:cubicBezTo>
                <a:cubicBezTo>
                  <a:pt x="19" y="17"/>
                  <a:pt x="19" y="19"/>
                  <a:pt x="19" y="20"/>
                </a:cubicBezTo>
                <a:cubicBezTo>
                  <a:pt x="19" y="22"/>
                  <a:pt x="19" y="23"/>
                  <a:pt x="18" y="24"/>
                </a:cubicBezTo>
                <a:cubicBezTo>
                  <a:pt x="18" y="25"/>
                  <a:pt x="17" y="25"/>
                  <a:pt x="17" y="26"/>
                </a:cubicBezTo>
                <a:cubicBezTo>
                  <a:pt x="16" y="27"/>
                  <a:pt x="16" y="27"/>
                  <a:pt x="15" y="28"/>
                </a:cubicBezTo>
                <a:cubicBezTo>
                  <a:pt x="16" y="28"/>
                  <a:pt x="16" y="28"/>
                  <a:pt x="17" y="28"/>
                </a:cubicBezTo>
                <a:close/>
                <a:moveTo>
                  <a:pt x="33" y="28"/>
                </a:moveTo>
                <a:cubicBezTo>
                  <a:pt x="31" y="28"/>
                  <a:pt x="31" y="28"/>
                  <a:pt x="31" y="28"/>
                </a:cubicBezTo>
                <a:cubicBezTo>
                  <a:pt x="31" y="32"/>
                  <a:pt x="31" y="32"/>
                  <a:pt x="31" y="32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28"/>
                  <a:pt x="27" y="28"/>
                  <a:pt x="27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5"/>
                  <a:pt x="21" y="25"/>
                  <a:pt x="21" y="25"/>
                </a:cubicBezTo>
                <a:cubicBezTo>
                  <a:pt x="26" y="15"/>
                  <a:pt x="26" y="15"/>
                  <a:pt x="26" y="15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25"/>
                  <a:pt x="31" y="25"/>
                  <a:pt x="31" y="25"/>
                </a:cubicBezTo>
                <a:cubicBezTo>
                  <a:pt x="33" y="25"/>
                  <a:pt x="33" y="25"/>
                  <a:pt x="33" y="25"/>
                </a:cubicBezTo>
                <a:lnTo>
                  <a:pt x="33" y="28"/>
                </a:lnTo>
                <a:close/>
                <a:moveTo>
                  <a:pt x="34" y="36"/>
                </a:moveTo>
                <a:cubicBezTo>
                  <a:pt x="46" y="13"/>
                  <a:pt x="46" y="13"/>
                  <a:pt x="46" y="13"/>
                </a:cubicBezTo>
                <a:cubicBezTo>
                  <a:pt x="48" y="14"/>
                  <a:pt x="48" y="14"/>
                  <a:pt x="48" y="14"/>
                </a:cubicBezTo>
                <a:cubicBezTo>
                  <a:pt x="36" y="37"/>
                  <a:pt x="36" y="37"/>
                  <a:pt x="36" y="37"/>
                </a:cubicBezTo>
                <a:lnTo>
                  <a:pt x="34" y="36"/>
                </a:lnTo>
                <a:close/>
                <a:moveTo>
                  <a:pt x="26" y="21"/>
                </a:moveTo>
                <a:cubicBezTo>
                  <a:pt x="27" y="20"/>
                  <a:pt x="27" y="20"/>
                  <a:pt x="27" y="20"/>
                </a:cubicBezTo>
                <a:cubicBezTo>
                  <a:pt x="27" y="20"/>
                  <a:pt x="27" y="20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27" y="25"/>
                  <a:pt x="27" y="25"/>
                  <a:pt x="27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5" y="24"/>
                  <a:pt x="25" y="24"/>
                  <a:pt x="25" y="23"/>
                </a:cubicBezTo>
                <a:cubicBezTo>
                  <a:pt x="26" y="22"/>
                  <a:pt x="26" y="22"/>
                  <a:pt x="26" y="21"/>
                </a:cubicBezTo>
                <a:close/>
                <a:moveTo>
                  <a:pt x="65" y="71"/>
                </a:moveTo>
                <a:cubicBezTo>
                  <a:pt x="47" y="91"/>
                  <a:pt x="47" y="91"/>
                  <a:pt x="47" y="91"/>
                </a:cubicBezTo>
                <a:cubicBezTo>
                  <a:pt x="43" y="88"/>
                  <a:pt x="43" y="88"/>
                  <a:pt x="43" y="88"/>
                </a:cubicBezTo>
                <a:cubicBezTo>
                  <a:pt x="41" y="86"/>
                  <a:pt x="41" y="83"/>
                  <a:pt x="43" y="81"/>
                </a:cubicBezTo>
                <a:cubicBezTo>
                  <a:pt x="55" y="68"/>
                  <a:pt x="55" y="68"/>
                  <a:pt x="55" y="68"/>
                </a:cubicBezTo>
                <a:cubicBezTo>
                  <a:pt x="56" y="66"/>
                  <a:pt x="59" y="66"/>
                  <a:pt x="61" y="68"/>
                </a:cubicBezTo>
                <a:lnTo>
                  <a:pt x="65" y="71"/>
                </a:lnTo>
                <a:close/>
                <a:moveTo>
                  <a:pt x="94" y="32"/>
                </a:moveTo>
                <a:cubicBezTo>
                  <a:pt x="92" y="30"/>
                  <a:pt x="92" y="28"/>
                  <a:pt x="94" y="26"/>
                </a:cubicBezTo>
                <a:cubicBezTo>
                  <a:pt x="106" y="13"/>
                  <a:pt x="106" y="13"/>
                  <a:pt x="106" y="13"/>
                </a:cubicBezTo>
                <a:cubicBezTo>
                  <a:pt x="107" y="11"/>
                  <a:pt x="110" y="11"/>
                  <a:pt x="112" y="13"/>
                </a:cubicBezTo>
                <a:cubicBezTo>
                  <a:pt x="116" y="16"/>
                  <a:pt x="116" y="16"/>
                  <a:pt x="116" y="16"/>
                </a:cubicBezTo>
                <a:cubicBezTo>
                  <a:pt x="98" y="35"/>
                  <a:pt x="98" y="35"/>
                  <a:pt x="98" y="35"/>
                </a:cubicBezTo>
                <a:lnTo>
                  <a:pt x="94" y="32"/>
                </a:lnTo>
                <a:close/>
                <a:moveTo>
                  <a:pt x="48" y="92"/>
                </a:moveTo>
                <a:cubicBezTo>
                  <a:pt x="66" y="72"/>
                  <a:pt x="66" y="72"/>
                  <a:pt x="66" y="72"/>
                </a:cubicBezTo>
                <a:cubicBezTo>
                  <a:pt x="66" y="72"/>
                  <a:pt x="72" y="77"/>
                  <a:pt x="87" y="61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9" y="59"/>
                  <a:pt x="89" y="59"/>
                  <a:pt x="89" y="59"/>
                </a:cubicBezTo>
                <a:cubicBezTo>
                  <a:pt x="104" y="42"/>
                  <a:pt x="99" y="36"/>
                  <a:pt x="99" y="36"/>
                </a:cubicBezTo>
                <a:cubicBezTo>
                  <a:pt x="117" y="17"/>
                  <a:pt x="117" y="17"/>
                  <a:pt x="117" y="17"/>
                </a:cubicBezTo>
                <a:cubicBezTo>
                  <a:pt x="131" y="27"/>
                  <a:pt x="124" y="42"/>
                  <a:pt x="119" y="49"/>
                </a:cubicBezTo>
                <a:cubicBezTo>
                  <a:pt x="116" y="54"/>
                  <a:pt x="109" y="62"/>
                  <a:pt x="101" y="72"/>
                </a:cubicBezTo>
                <a:cubicBezTo>
                  <a:pt x="93" y="81"/>
                  <a:pt x="85" y="88"/>
                  <a:pt x="80" y="92"/>
                </a:cubicBezTo>
                <a:cubicBezTo>
                  <a:pt x="73" y="97"/>
                  <a:pt x="59" y="105"/>
                  <a:pt x="48" y="92"/>
                </a:cubicBezTo>
                <a:close/>
                <a:moveTo>
                  <a:pt x="83" y="115"/>
                </a:moveTo>
                <a:cubicBezTo>
                  <a:pt x="83" y="117"/>
                  <a:pt x="82" y="118"/>
                  <a:pt x="81" y="118"/>
                </a:cubicBezTo>
                <a:cubicBezTo>
                  <a:pt x="78" y="119"/>
                  <a:pt x="75" y="119"/>
                  <a:pt x="72" y="119"/>
                </a:cubicBezTo>
                <a:cubicBezTo>
                  <a:pt x="72" y="119"/>
                  <a:pt x="72" y="119"/>
                  <a:pt x="72" y="119"/>
                </a:cubicBezTo>
                <a:cubicBezTo>
                  <a:pt x="64" y="119"/>
                  <a:pt x="59" y="116"/>
                  <a:pt x="57" y="112"/>
                </a:cubicBezTo>
                <a:cubicBezTo>
                  <a:pt x="55" y="108"/>
                  <a:pt x="54" y="104"/>
                  <a:pt x="54" y="103"/>
                </a:cubicBezTo>
                <a:cubicBezTo>
                  <a:pt x="54" y="103"/>
                  <a:pt x="54" y="103"/>
                  <a:pt x="54" y="103"/>
                </a:cubicBezTo>
                <a:cubicBezTo>
                  <a:pt x="54" y="102"/>
                  <a:pt x="56" y="101"/>
                  <a:pt x="57" y="101"/>
                </a:cubicBezTo>
                <a:cubicBezTo>
                  <a:pt x="58" y="101"/>
                  <a:pt x="59" y="102"/>
                  <a:pt x="59" y="103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4"/>
                  <a:pt x="59" y="107"/>
                  <a:pt x="61" y="109"/>
                </a:cubicBezTo>
                <a:cubicBezTo>
                  <a:pt x="63" y="112"/>
                  <a:pt x="65" y="114"/>
                  <a:pt x="72" y="115"/>
                </a:cubicBezTo>
                <a:cubicBezTo>
                  <a:pt x="74" y="115"/>
                  <a:pt x="77" y="114"/>
                  <a:pt x="80" y="114"/>
                </a:cubicBezTo>
                <a:cubicBezTo>
                  <a:pt x="81" y="113"/>
                  <a:pt x="82" y="114"/>
                  <a:pt x="83" y="115"/>
                </a:cubicBezTo>
                <a:close/>
                <a:moveTo>
                  <a:pt x="100" y="107"/>
                </a:moveTo>
                <a:cubicBezTo>
                  <a:pt x="91" y="119"/>
                  <a:pt x="91" y="119"/>
                  <a:pt x="91" y="119"/>
                </a:cubicBezTo>
                <a:cubicBezTo>
                  <a:pt x="90" y="120"/>
                  <a:pt x="88" y="121"/>
                  <a:pt x="87" y="120"/>
                </a:cubicBezTo>
                <a:cubicBezTo>
                  <a:pt x="85" y="119"/>
                  <a:pt x="85" y="117"/>
                  <a:pt x="86" y="115"/>
                </a:cubicBezTo>
                <a:cubicBezTo>
                  <a:pt x="95" y="103"/>
                  <a:pt x="95" y="103"/>
                  <a:pt x="95" y="103"/>
                </a:cubicBezTo>
                <a:cubicBezTo>
                  <a:pt x="96" y="102"/>
                  <a:pt x="98" y="102"/>
                  <a:pt x="99" y="103"/>
                </a:cubicBezTo>
                <a:cubicBezTo>
                  <a:pt x="100" y="104"/>
                  <a:pt x="101" y="106"/>
                  <a:pt x="100" y="107"/>
                </a:cubicBezTo>
                <a:close/>
                <a:moveTo>
                  <a:pt x="113" y="107"/>
                </a:moveTo>
                <a:cubicBezTo>
                  <a:pt x="104" y="119"/>
                  <a:pt x="104" y="119"/>
                  <a:pt x="104" y="119"/>
                </a:cubicBezTo>
                <a:cubicBezTo>
                  <a:pt x="103" y="120"/>
                  <a:pt x="101" y="121"/>
                  <a:pt x="100" y="120"/>
                </a:cubicBezTo>
                <a:cubicBezTo>
                  <a:pt x="99" y="119"/>
                  <a:pt x="98" y="117"/>
                  <a:pt x="99" y="115"/>
                </a:cubicBezTo>
                <a:cubicBezTo>
                  <a:pt x="108" y="103"/>
                  <a:pt x="108" y="103"/>
                  <a:pt x="108" y="103"/>
                </a:cubicBezTo>
                <a:cubicBezTo>
                  <a:pt x="109" y="102"/>
                  <a:pt x="111" y="102"/>
                  <a:pt x="112" y="103"/>
                </a:cubicBezTo>
                <a:cubicBezTo>
                  <a:pt x="114" y="104"/>
                  <a:pt x="114" y="106"/>
                  <a:pt x="113" y="107"/>
                </a:cubicBezTo>
                <a:close/>
                <a:moveTo>
                  <a:pt x="126" y="107"/>
                </a:moveTo>
                <a:cubicBezTo>
                  <a:pt x="118" y="119"/>
                  <a:pt x="118" y="119"/>
                  <a:pt x="118" y="119"/>
                </a:cubicBezTo>
                <a:cubicBezTo>
                  <a:pt x="117" y="120"/>
                  <a:pt x="115" y="121"/>
                  <a:pt x="113" y="120"/>
                </a:cubicBezTo>
                <a:cubicBezTo>
                  <a:pt x="112" y="119"/>
                  <a:pt x="112" y="117"/>
                  <a:pt x="113" y="115"/>
                </a:cubicBezTo>
                <a:cubicBezTo>
                  <a:pt x="121" y="103"/>
                  <a:pt x="121" y="103"/>
                  <a:pt x="121" y="103"/>
                </a:cubicBezTo>
                <a:cubicBezTo>
                  <a:pt x="122" y="102"/>
                  <a:pt x="124" y="102"/>
                  <a:pt x="125" y="103"/>
                </a:cubicBezTo>
                <a:cubicBezTo>
                  <a:pt x="127" y="104"/>
                  <a:pt x="127" y="106"/>
                  <a:pt x="126" y="107"/>
                </a:cubicBezTo>
                <a:close/>
                <a:moveTo>
                  <a:pt x="139" y="107"/>
                </a:moveTo>
                <a:cubicBezTo>
                  <a:pt x="131" y="119"/>
                  <a:pt x="131" y="119"/>
                  <a:pt x="131" y="119"/>
                </a:cubicBezTo>
                <a:cubicBezTo>
                  <a:pt x="130" y="120"/>
                  <a:pt x="128" y="121"/>
                  <a:pt x="127" y="120"/>
                </a:cubicBezTo>
                <a:cubicBezTo>
                  <a:pt x="125" y="119"/>
                  <a:pt x="125" y="117"/>
                  <a:pt x="126" y="115"/>
                </a:cubicBezTo>
                <a:cubicBezTo>
                  <a:pt x="134" y="103"/>
                  <a:pt x="134" y="103"/>
                  <a:pt x="134" y="103"/>
                </a:cubicBezTo>
                <a:cubicBezTo>
                  <a:pt x="135" y="102"/>
                  <a:pt x="137" y="102"/>
                  <a:pt x="139" y="103"/>
                </a:cubicBezTo>
                <a:cubicBezTo>
                  <a:pt x="140" y="104"/>
                  <a:pt x="140" y="106"/>
                  <a:pt x="139" y="107"/>
                </a:cubicBezTo>
                <a:close/>
              </a:path>
            </a:pathLst>
          </a:custGeom>
          <a:solidFill>
            <a:srgbClr val="4D8689"/>
          </a:solidFill>
          <a:ln>
            <a:noFill/>
          </a:ln>
        </p:spPr>
        <p:txBody>
          <a:bodyPr vert="horz" wrap="square" lIns="91423" tIns="45712" rIns="91423" bIns="45712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65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+mn-lt"/>
            </a:endParaRPr>
          </a:p>
        </p:txBody>
      </p:sp>
      <p:sp>
        <p:nvSpPr>
          <p:cNvPr id="31" name="Freeform 26"/>
          <p:cNvSpPr>
            <a:spLocks noEditPoints="1"/>
          </p:cNvSpPr>
          <p:nvPr/>
        </p:nvSpPr>
        <p:spPr bwMode="auto">
          <a:xfrm>
            <a:off x="4155920" y="3427341"/>
            <a:ext cx="378251" cy="453059"/>
          </a:xfrm>
          <a:custGeom>
            <a:avLst/>
            <a:gdLst>
              <a:gd name="T0" fmla="*/ 11 w 118"/>
              <a:gd name="T1" fmla="*/ 90 h 141"/>
              <a:gd name="T2" fmla="*/ 13 w 118"/>
              <a:gd name="T3" fmla="*/ 121 h 141"/>
              <a:gd name="T4" fmla="*/ 13 w 118"/>
              <a:gd name="T5" fmla="*/ 61 h 141"/>
              <a:gd name="T6" fmla="*/ 16 w 118"/>
              <a:gd name="T7" fmla="*/ 130 h 141"/>
              <a:gd name="T8" fmla="*/ 13 w 118"/>
              <a:gd name="T9" fmla="*/ 110 h 141"/>
              <a:gd name="T10" fmla="*/ 101 w 118"/>
              <a:gd name="T11" fmla="*/ 112 h 141"/>
              <a:gd name="T12" fmla="*/ 101 w 118"/>
              <a:gd name="T13" fmla="*/ 55 h 141"/>
              <a:gd name="T14" fmla="*/ 107 w 118"/>
              <a:gd name="T15" fmla="*/ 127 h 141"/>
              <a:gd name="T16" fmla="*/ 0 w 118"/>
              <a:gd name="T17" fmla="*/ 127 h 141"/>
              <a:gd name="T18" fmla="*/ 73 w 118"/>
              <a:gd name="T19" fmla="*/ 3 h 141"/>
              <a:gd name="T20" fmla="*/ 114 w 118"/>
              <a:gd name="T21" fmla="*/ 62 h 141"/>
              <a:gd name="T22" fmla="*/ 69 w 118"/>
              <a:gd name="T23" fmla="*/ 48 h 141"/>
              <a:gd name="T24" fmla="*/ 47 w 118"/>
              <a:gd name="T25" fmla="*/ 48 h 141"/>
              <a:gd name="T26" fmla="*/ 53 w 118"/>
              <a:gd name="T27" fmla="*/ 40 h 141"/>
              <a:gd name="T28" fmla="*/ 60 w 118"/>
              <a:gd name="T29" fmla="*/ 47 h 141"/>
              <a:gd name="T30" fmla="*/ 78 w 118"/>
              <a:gd name="T31" fmla="*/ 28 h 141"/>
              <a:gd name="T32" fmla="*/ 75 w 118"/>
              <a:gd name="T33" fmla="*/ 25 h 141"/>
              <a:gd name="T34" fmla="*/ 74 w 118"/>
              <a:gd name="T35" fmla="*/ 25 h 141"/>
              <a:gd name="T36" fmla="*/ 71 w 118"/>
              <a:gd name="T37" fmla="*/ 25 h 141"/>
              <a:gd name="T38" fmla="*/ 69 w 118"/>
              <a:gd name="T39" fmla="*/ 27 h 141"/>
              <a:gd name="T40" fmla="*/ 68 w 118"/>
              <a:gd name="T41" fmla="*/ 30 h 141"/>
              <a:gd name="T42" fmla="*/ 68 w 118"/>
              <a:gd name="T43" fmla="*/ 32 h 141"/>
              <a:gd name="T44" fmla="*/ 69 w 118"/>
              <a:gd name="T45" fmla="*/ 34 h 141"/>
              <a:gd name="T46" fmla="*/ 71 w 118"/>
              <a:gd name="T47" fmla="*/ 35 h 141"/>
              <a:gd name="T48" fmla="*/ 72 w 118"/>
              <a:gd name="T49" fmla="*/ 35 h 141"/>
              <a:gd name="T50" fmla="*/ 74 w 118"/>
              <a:gd name="T51" fmla="*/ 35 h 141"/>
              <a:gd name="T52" fmla="*/ 75 w 118"/>
              <a:gd name="T53" fmla="*/ 35 h 141"/>
              <a:gd name="T54" fmla="*/ 77 w 118"/>
              <a:gd name="T55" fmla="*/ 34 h 141"/>
              <a:gd name="T56" fmla="*/ 78 w 118"/>
              <a:gd name="T57" fmla="*/ 32 h 141"/>
              <a:gd name="T58" fmla="*/ 93 w 118"/>
              <a:gd name="T59" fmla="*/ 45 h 141"/>
              <a:gd name="T60" fmla="*/ 64 w 118"/>
              <a:gd name="T61" fmla="*/ 6 h 141"/>
              <a:gd name="T62" fmla="*/ 63 w 118"/>
              <a:gd name="T63" fmla="*/ 12 h 141"/>
              <a:gd name="T64" fmla="*/ 72 w 118"/>
              <a:gd name="T65" fmla="*/ 11 h 141"/>
              <a:gd name="T66" fmla="*/ 92 w 118"/>
              <a:gd name="T67" fmla="*/ 41 h 141"/>
              <a:gd name="T68" fmla="*/ 93 w 118"/>
              <a:gd name="T69" fmla="*/ 45 h 141"/>
              <a:gd name="T70" fmla="*/ 111 w 118"/>
              <a:gd name="T71" fmla="*/ 105 h 141"/>
              <a:gd name="T72" fmla="*/ 97 w 118"/>
              <a:gd name="T73" fmla="*/ 128 h 141"/>
              <a:gd name="T74" fmla="*/ 78 w 118"/>
              <a:gd name="T75" fmla="*/ 130 h 141"/>
              <a:gd name="T76" fmla="*/ 11 w 118"/>
              <a:gd name="T77" fmla="*/ 79 h 141"/>
              <a:gd name="T78" fmla="*/ 100 w 118"/>
              <a:gd name="T79" fmla="*/ 126 h 141"/>
              <a:gd name="T80" fmla="*/ 64 w 118"/>
              <a:gd name="T81" fmla="*/ 59 h 141"/>
              <a:gd name="T82" fmla="*/ 78 w 118"/>
              <a:gd name="T83" fmla="*/ 59 h 141"/>
              <a:gd name="T84" fmla="*/ 61 w 118"/>
              <a:gd name="T85" fmla="*/ 130 h 141"/>
              <a:gd name="T86" fmla="*/ 75 w 118"/>
              <a:gd name="T87" fmla="*/ 61 h 141"/>
              <a:gd name="T88" fmla="*/ 101 w 118"/>
              <a:gd name="T89" fmla="*/ 76 h 141"/>
              <a:gd name="T90" fmla="*/ 103 w 118"/>
              <a:gd name="T91" fmla="*/ 65 h 141"/>
              <a:gd name="T92" fmla="*/ 23 w 118"/>
              <a:gd name="T93" fmla="*/ 61 h 141"/>
              <a:gd name="T94" fmla="*/ 23 w 118"/>
              <a:gd name="T95" fmla="*/ 61 h 141"/>
              <a:gd name="T96" fmla="*/ 27 w 118"/>
              <a:gd name="T97" fmla="*/ 128 h 141"/>
              <a:gd name="T98" fmla="*/ 30 w 118"/>
              <a:gd name="T99" fmla="*/ 128 h 141"/>
              <a:gd name="T100" fmla="*/ 36 w 118"/>
              <a:gd name="T101" fmla="*/ 61 h 141"/>
              <a:gd name="T102" fmla="*/ 54 w 118"/>
              <a:gd name="T103" fmla="*/ 61 h 141"/>
              <a:gd name="T104" fmla="*/ 47 w 118"/>
              <a:gd name="T105" fmla="*/ 128 h 141"/>
              <a:gd name="T106" fmla="*/ 84 w 118"/>
              <a:gd name="T107" fmla="*/ 88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8" h="141">
                <a:moveTo>
                  <a:pt x="11" y="93"/>
                </a:moveTo>
                <a:cubicBezTo>
                  <a:pt x="13" y="93"/>
                  <a:pt x="13" y="93"/>
                  <a:pt x="13" y="93"/>
                </a:cubicBezTo>
                <a:cubicBezTo>
                  <a:pt x="13" y="100"/>
                  <a:pt x="13" y="100"/>
                  <a:pt x="13" y="100"/>
                </a:cubicBezTo>
                <a:cubicBezTo>
                  <a:pt x="11" y="100"/>
                  <a:pt x="11" y="100"/>
                  <a:pt x="11" y="100"/>
                </a:cubicBezTo>
                <a:lnTo>
                  <a:pt x="11" y="93"/>
                </a:lnTo>
                <a:close/>
                <a:moveTo>
                  <a:pt x="11" y="90"/>
                </a:moveTo>
                <a:cubicBezTo>
                  <a:pt x="13" y="90"/>
                  <a:pt x="13" y="90"/>
                  <a:pt x="13" y="90"/>
                </a:cubicBezTo>
                <a:cubicBezTo>
                  <a:pt x="13" y="82"/>
                  <a:pt x="13" y="82"/>
                  <a:pt x="13" y="82"/>
                </a:cubicBezTo>
                <a:cubicBezTo>
                  <a:pt x="11" y="82"/>
                  <a:pt x="11" y="82"/>
                  <a:pt x="11" y="82"/>
                </a:cubicBezTo>
                <a:lnTo>
                  <a:pt x="11" y="90"/>
                </a:lnTo>
                <a:close/>
                <a:moveTo>
                  <a:pt x="11" y="121"/>
                </a:moveTo>
                <a:cubicBezTo>
                  <a:pt x="13" y="121"/>
                  <a:pt x="13" y="121"/>
                  <a:pt x="13" y="121"/>
                </a:cubicBezTo>
                <a:cubicBezTo>
                  <a:pt x="13" y="113"/>
                  <a:pt x="13" y="113"/>
                  <a:pt x="13" y="113"/>
                </a:cubicBezTo>
                <a:cubicBezTo>
                  <a:pt x="11" y="113"/>
                  <a:pt x="11" y="113"/>
                  <a:pt x="11" y="113"/>
                </a:cubicBezTo>
                <a:lnTo>
                  <a:pt x="11" y="121"/>
                </a:lnTo>
                <a:close/>
                <a:moveTo>
                  <a:pt x="13" y="65"/>
                </a:moveTo>
                <a:cubicBezTo>
                  <a:pt x="13" y="64"/>
                  <a:pt x="14" y="63"/>
                  <a:pt x="14" y="63"/>
                </a:cubicBezTo>
                <a:cubicBezTo>
                  <a:pt x="13" y="61"/>
                  <a:pt x="13" y="61"/>
                  <a:pt x="13" y="61"/>
                </a:cubicBezTo>
                <a:cubicBezTo>
                  <a:pt x="12" y="62"/>
                  <a:pt x="11" y="64"/>
                  <a:pt x="11" y="65"/>
                </a:cubicBezTo>
                <a:cubicBezTo>
                  <a:pt x="11" y="69"/>
                  <a:pt x="11" y="69"/>
                  <a:pt x="11" y="69"/>
                </a:cubicBezTo>
                <a:cubicBezTo>
                  <a:pt x="13" y="69"/>
                  <a:pt x="13" y="69"/>
                  <a:pt x="13" y="69"/>
                </a:cubicBezTo>
                <a:lnTo>
                  <a:pt x="13" y="65"/>
                </a:lnTo>
                <a:close/>
                <a:moveTo>
                  <a:pt x="11" y="124"/>
                </a:moveTo>
                <a:cubicBezTo>
                  <a:pt x="11" y="127"/>
                  <a:pt x="14" y="129"/>
                  <a:pt x="16" y="130"/>
                </a:cubicBezTo>
                <a:cubicBezTo>
                  <a:pt x="17" y="128"/>
                  <a:pt x="17" y="128"/>
                  <a:pt x="17" y="128"/>
                </a:cubicBezTo>
                <a:cubicBezTo>
                  <a:pt x="15" y="127"/>
                  <a:pt x="13" y="126"/>
                  <a:pt x="13" y="124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11" y="124"/>
                  <a:pt x="11" y="124"/>
                  <a:pt x="11" y="124"/>
                </a:cubicBezTo>
                <a:close/>
                <a:moveTo>
                  <a:pt x="11" y="110"/>
                </a:moveTo>
                <a:cubicBezTo>
                  <a:pt x="13" y="110"/>
                  <a:pt x="13" y="110"/>
                  <a:pt x="13" y="110"/>
                </a:cubicBezTo>
                <a:cubicBezTo>
                  <a:pt x="13" y="103"/>
                  <a:pt x="13" y="103"/>
                  <a:pt x="13" y="103"/>
                </a:cubicBezTo>
                <a:cubicBezTo>
                  <a:pt x="11" y="103"/>
                  <a:pt x="11" y="103"/>
                  <a:pt x="11" y="103"/>
                </a:cubicBezTo>
                <a:lnTo>
                  <a:pt x="11" y="110"/>
                </a:lnTo>
                <a:close/>
                <a:moveTo>
                  <a:pt x="103" y="116"/>
                </a:moveTo>
                <a:cubicBezTo>
                  <a:pt x="101" y="116"/>
                  <a:pt x="101" y="116"/>
                  <a:pt x="101" y="116"/>
                </a:cubicBezTo>
                <a:cubicBezTo>
                  <a:pt x="101" y="112"/>
                  <a:pt x="101" y="112"/>
                  <a:pt x="101" y="112"/>
                </a:cubicBezTo>
                <a:cubicBezTo>
                  <a:pt x="83" y="112"/>
                  <a:pt x="83" y="112"/>
                  <a:pt x="83" y="112"/>
                </a:cubicBezTo>
                <a:cubicBezTo>
                  <a:pt x="73" y="112"/>
                  <a:pt x="65" y="104"/>
                  <a:pt x="65" y="94"/>
                </a:cubicBezTo>
                <a:cubicBezTo>
                  <a:pt x="65" y="84"/>
                  <a:pt x="73" y="76"/>
                  <a:pt x="83" y="76"/>
                </a:cubicBezTo>
                <a:cubicBezTo>
                  <a:pt x="107" y="76"/>
                  <a:pt x="107" y="76"/>
                  <a:pt x="107" y="76"/>
                </a:cubicBezTo>
                <a:cubicBezTo>
                  <a:pt x="107" y="62"/>
                  <a:pt x="107" y="62"/>
                  <a:pt x="107" y="62"/>
                </a:cubicBezTo>
                <a:cubicBezTo>
                  <a:pt x="107" y="58"/>
                  <a:pt x="104" y="55"/>
                  <a:pt x="101" y="55"/>
                </a:cubicBezTo>
                <a:cubicBezTo>
                  <a:pt x="14" y="55"/>
                  <a:pt x="14" y="55"/>
                  <a:pt x="14" y="55"/>
                </a:cubicBezTo>
                <a:cubicBezTo>
                  <a:pt x="10" y="55"/>
                  <a:pt x="7" y="58"/>
                  <a:pt x="7" y="62"/>
                </a:cubicBezTo>
                <a:cubicBezTo>
                  <a:pt x="7" y="127"/>
                  <a:pt x="7" y="127"/>
                  <a:pt x="7" y="127"/>
                </a:cubicBezTo>
                <a:cubicBezTo>
                  <a:pt x="7" y="131"/>
                  <a:pt x="10" y="134"/>
                  <a:pt x="14" y="134"/>
                </a:cubicBezTo>
                <a:cubicBezTo>
                  <a:pt x="101" y="134"/>
                  <a:pt x="101" y="134"/>
                  <a:pt x="101" y="134"/>
                </a:cubicBezTo>
                <a:cubicBezTo>
                  <a:pt x="104" y="134"/>
                  <a:pt x="107" y="131"/>
                  <a:pt x="107" y="127"/>
                </a:cubicBezTo>
                <a:cubicBezTo>
                  <a:pt x="107" y="113"/>
                  <a:pt x="107" y="113"/>
                  <a:pt x="107" y="113"/>
                </a:cubicBezTo>
                <a:cubicBezTo>
                  <a:pt x="114" y="113"/>
                  <a:pt x="114" y="113"/>
                  <a:pt x="114" y="113"/>
                </a:cubicBezTo>
                <a:cubicBezTo>
                  <a:pt x="114" y="127"/>
                  <a:pt x="114" y="127"/>
                  <a:pt x="114" y="127"/>
                </a:cubicBezTo>
                <a:cubicBezTo>
                  <a:pt x="114" y="135"/>
                  <a:pt x="108" y="141"/>
                  <a:pt x="101" y="141"/>
                </a:cubicBezTo>
                <a:cubicBezTo>
                  <a:pt x="14" y="141"/>
                  <a:pt x="14" y="141"/>
                  <a:pt x="14" y="141"/>
                </a:cubicBezTo>
                <a:cubicBezTo>
                  <a:pt x="6" y="141"/>
                  <a:pt x="0" y="135"/>
                  <a:pt x="0" y="127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54"/>
                  <a:pt x="6" y="48"/>
                  <a:pt x="14" y="48"/>
                </a:cubicBezTo>
                <a:cubicBezTo>
                  <a:pt x="19" y="48"/>
                  <a:pt x="19" y="48"/>
                  <a:pt x="19" y="48"/>
                </a:cubicBezTo>
                <a:cubicBezTo>
                  <a:pt x="22" y="45"/>
                  <a:pt x="22" y="45"/>
                  <a:pt x="22" y="45"/>
                </a:cubicBezTo>
                <a:cubicBezTo>
                  <a:pt x="64" y="3"/>
                  <a:pt x="64" y="3"/>
                  <a:pt x="64" y="3"/>
                </a:cubicBezTo>
                <a:cubicBezTo>
                  <a:pt x="66" y="0"/>
                  <a:pt x="70" y="0"/>
                  <a:pt x="73" y="3"/>
                </a:cubicBezTo>
                <a:cubicBezTo>
                  <a:pt x="101" y="32"/>
                  <a:pt x="101" y="32"/>
                  <a:pt x="101" y="32"/>
                </a:cubicBezTo>
                <a:cubicBezTo>
                  <a:pt x="104" y="34"/>
                  <a:pt x="104" y="38"/>
                  <a:pt x="101" y="41"/>
                </a:cubicBezTo>
                <a:cubicBezTo>
                  <a:pt x="96" y="46"/>
                  <a:pt x="96" y="46"/>
                  <a:pt x="96" y="46"/>
                </a:cubicBezTo>
                <a:cubicBezTo>
                  <a:pt x="94" y="48"/>
                  <a:pt x="94" y="48"/>
                  <a:pt x="94" y="48"/>
                </a:cubicBezTo>
                <a:cubicBezTo>
                  <a:pt x="101" y="48"/>
                  <a:pt x="101" y="48"/>
                  <a:pt x="101" y="48"/>
                </a:cubicBezTo>
                <a:cubicBezTo>
                  <a:pt x="108" y="48"/>
                  <a:pt x="114" y="54"/>
                  <a:pt x="114" y="62"/>
                </a:cubicBezTo>
                <a:cubicBezTo>
                  <a:pt x="114" y="76"/>
                  <a:pt x="114" y="76"/>
                  <a:pt x="114" y="76"/>
                </a:cubicBezTo>
                <a:cubicBezTo>
                  <a:pt x="118" y="76"/>
                  <a:pt x="118" y="76"/>
                  <a:pt x="118" y="76"/>
                </a:cubicBezTo>
                <a:cubicBezTo>
                  <a:pt x="118" y="112"/>
                  <a:pt x="118" y="112"/>
                  <a:pt x="118" y="112"/>
                </a:cubicBezTo>
                <a:cubicBezTo>
                  <a:pt x="103" y="112"/>
                  <a:pt x="103" y="112"/>
                  <a:pt x="103" y="112"/>
                </a:cubicBezTo>
                <a:lnTo>
                  <a:pt x="103" y="116"/>
                </a:lnTo>
                <a:close/>
                <a:moveTo>
                  <a:pt x="69" y="48"/>
                </a:moveTo>
                <a:cubicBezTo>
                  <a:pt x="69" y="47"/>
                  <a:pt x="69" y="46"/>
                  <a:pt x="69" y="45"/>
                </a:cubicBezTo>
                <a:cubicBezTo>
                  <a:pt x="69" y="42"/>
                  <a:pt x="68" y="40"/>
                  <a:pt x="66" y="38"/>
                </a:cubicBezTo>
                <a:cubicBezTo>
                  <a:pt x="60" y="32"/>
                  <a:pt x="50" y="33"/>
                  <a:pt x="44" y="39"/>
                </a:cubicBezTo>
                <a:cubicBezTo>
                  <a:pt x="42" y="41"/>
                  <a:pt x="41" y="43"/>
                  <a:pt x="40" y="45"/>
                </a:cubicBezTo>
                <a:cubicBezTo>
                  <a:pt x="40" y="46"/>
                  <a:pt x="39" y="47"/>
                  <a:pt x="39" y="48"/>
                </a:cubicBezTo>
                <a:cubicBezTo>
                  <a:pt x="47" y="48"/>
                  <a:pt x="47" y="48"/>
                  <a:pt x="47" y="48"/>
                </a:cubicBezTo>
                <a:cubicBezTo>
                  <a:pt x="47" y="47"/>
                  <a:pt x="47" y="46"/>
                  <a:pt x="48" y="45"/>
                </a:cubicBezTo>
                <a:cubicBezTo>
                  <a:pt x="48" y="45"/>
                  <a:pt x="48" y="44"/>
                  <a:pt x="48" y="44"/>
                </a:cubicBezTo>
                <a:cubicBezTo>
                  <a:pt x="46" y="42"/>
                  <a:pt x="46" y="42"/>
                  <a:pt x="46" y="42"/>
                </a:cubicBezTo>
                <a:cubicBezTo>
                  <a:pt x="48" y="41"/>
                  <a:pt x="48" y="41"/>
                  <a:pt x="48" y="41"/>
                </a:cubicBezTo>
                <a:cubicBezTo>
                  <a:pt x="50" y="42"/>
                  <a:pt x="50" y="42"/>
                  <a:pt x="50" y="42"/>
                </a:cubicBezTo>
                <a:cubicBezTo>
                  <a:pt x="51" y="41"/>
                  <a:pt x="52" y="41"/>
                  <a:pt x="53" y="40"/>
                </a:cubicBezTo>
                <a:cubicBezTo>
                  <a:pt x="54" y="43"/>
                  <a:pt x="54" y="43"/>
                  <a:pt x="54" y="43"/>
                </a:cubicBezTo>
                <a:cubicBezTo>
                  <a:pt x="54" y="43"/>
                  <a:pt x="52" y="43"/>
                  <a:pt x="51" y="45"/>
                </a:cubicBezTo>
                <a:cubicBezTo>
                  <a:pt x="51" y="45"/>
                  <a:pt x="51" y="45"/>
                  <a:pt x="51" y="45"/>
                </a:cubicBezTo>
                <a:cubicBezTo>
                  <a:pt x="50" y="46"/>
                  <a:pt x="50" y="47"/>
                  <a:pt x="50" y="47"/>
                </a:cubicBezTo>
                <a:cubicBezTo>
                  <a:pt x="51" y="48"/>
                  <a:pt x="52" y="48"/>
                  <a:pt x="54" y="47"/>
                </a:cubicBezTo>
                <a:cubicBezTo>
                  <a:pt x="57" y="45"/>
                  <a:pt x="59" y="45"/>
                  <a:pt x="60" y="47"/>
                </a:cubicBezTo>
                <a:cubicBezTo>
                  <a:pt x="61" y="47"/>
                  <a:pt x="61" y="48"/>
                  <a:pt x="61" y="48"/>
                </a:cubicBezTo>
                <a:lnTo>
                  <a:pt x="69" y="48"/>
                </a:lnTo>
                <a:close/>
                <a:moveTo>
                  <a:pt x="79" y="30"/>
                </a:moveTo>
                <a:cubicBezTo>
                  <a:pt x="79" y="30"/>
                  <a:pt x="79" y="29"/>
                  <a:pt x="79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7" y="27"/>
                  <a:pt x="77" y="26"/>
                  <a:pt x="77" y="26"/>
                </a:cubicBezTo>
                <a:cubicBezTo>
                  <a:pt x="77" y="26"/>
                  <a:pt x="76" y="25"/>
                  <a:pt x="75" y="25"/>
                </a:cubicBezTo>
                <a:cubicBezTo>
                  <a:pt x="75" y="25"/>
                  <a:pt x="75" y="25"/>
                  <a:pt x="75" y="25"/>
                </a:cubicBezTo>
                <a:cubicBezTo>
                  <a:pt x="75" y="25"/>
                  <a:pt x="75" y="25"/>
                  <a:pt x="75" y="25"/>
                </a:cubicBezTo>
                <a:cubicBezTo>
                  <a:pt x="75" y="25"/>
                  <a:pt x="75" y="25"/>
                  <a:pt x="74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3" y="24"/>
                  <a:pt x="73" y="24"/>
                  <a:pt x="73" y="25"/>
                </a:cubicBezTo>
                <a:cubicBezTo>
                  <a:pt x="73" y="25"/>
                  <a:pt x="73" y="25"/>
                  <a:pt x="73" y="25"/>
                </a:cubicBezTo>
                <a:cubicBezTo>
                  <a:pt x="73" y="25"/>
                  <a:pt x="72" y="25"/>
                  <a:pt x="72" y="25"/>
                </a:cubicBezTo>
                <a:cubicBezTo>
                  <a:pt x="72" y="25"/>
                  <a:pt x="72" y="25"/>
                  <a:pt x="72" y="25"/>
                </a:cubicBezTo>
                <a:cubicBezTo>
                  <a:pt x="72" y="25"/>
                  <a:pt x="72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0" y="25"/>
                  <a:pt x="70" y="25"/>
                  <a:pt x="70" y="26"/>
                </a:cubicBezTo>
                <a:cubicBezTo>
                  <a:pt x="70" y="26"/>
                  <a:pt x="70" y="26"/>
                  <a:pt x="70" y="26"/>
                </a:cubicBezTo>
                <a:cubicBezTo>
                  <a:pt x="70" y="26"/>
                  <a:pt x="69" y="26"/>
                  <a:pt x="69" y="26"/>
                </a:cubicBezTo>
                <a:cubicBezTo>
                  <a:pt x="69" y="26"/>
                  <a:pt x="69" y="27"/>
                  <a:pt x="69" y="27"/>
                </a:cubicBezTo>
                <a:cubicBezTo>
                  <a:pt x="69" y="27"/>
                  <a:pt x="69" y="27"/>
                  <a:pt x="69" y="27"/>
                </a:cubicBezTo>
                <a:cubicBezTo>
                  <a:pt x="68" y="27"/>
                  <a:pt x="68" y="27"/>
                  <a:pt x="68" y="28"/>
                </a:cubicBezTo>
                <a:cubicBezTo>
                  <a:pt x="68" y="28"/>
                  <a:pt x="68" y="28"/>
                  <a:pt x="68" y="28"/>
                </a:cubicBezTo>
                <a:cubicBezTo>
                  <a:pt x="68" y="28"/>
                  <a:pt x="68" y="28"/>
                  <a:pt x="68" y="29"/>
                </a:cubicBezTo>
                <a:cubicBezTo>
                  <a:pt x="68" y="29"/>
                  <a:pt x="68" y="29"/>
                  <a:pt x="68" y="29"/>
                </a:cubicBezTo>
                <a:cubicBezTo>
                  <a:pt x="68" y="29"/>
                  <a:pt x="68" y="29"/>
                  <a:pt x="68" y="30"/>
                </a:cubicBezTo>
                <a:cubicBezTo>
                  <a:pt x="68" y="30"/>
                  <a:pt x="68" y="30"/>
                  <a:pt x="68" y="30"/>
                </a:cubicBezTo>
                <a:cubicBezTo>
                  <a:pt x="68" y="30"/>
                  <a:pt x="68" y="30"/>
                  <a:pt x="68" y="31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31"/>
                  <a:pt x="68" y="31"/>
                  <a:pt x="68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2"/>
                  <a:pt x="68" y="33"/>
                  <a:pt x="68" y="33"/>
                </a:cubicBezTo>
                <a:cubicBezTo>
                  <a:pt x="68" y="33"/>
                  <a:pt x="69" y="33"/>
                  <a:pt x="69" y="33"/>
                </a:cubicBezTo>
                <a:cubicBezTo>
                  <a:pt x="69" y="33"/>
                  <a:pt x="69" y="33"/>
                  <a:pt x="69" y="33"/>
                </a:cubicBezTo>
                <a:cubicBezTo>
                  <a:pt x="69" y="33"/>
                  <a:pt x="69" y="33"/>
                  <a:pt x="69" y="33"/>
                </a:cubicBezTo>
                <a:cubicBezTo>
                  <a:pt x="69" y="34"/>
                  <a:pt x="69" y="34"/>
                  <a:pt x="69" y="34"/>
                </a:cubicBezTo>
                <a:cubicBezTo>
                  <a:pt x="69" y="34"/>
                  <a:pt x="69" y="34"/>
                  <a:pt x="69" y="34"/>
                </a:cubicBezTo>
                <a:cubicBezTo>
                  <a:pt x="69" y="34"/>
                  <a:pt x="70" y="34"/>
                  <a:pt x="70" y="34"/>
                </a:cubicBezTo>
                <a:cubicBezTo>
                  <a:pt x="70" y="34"/>
                  <a:pt x="70" y="34"/>
                  <a:pt x="70" y="34"/>
                </a:cubicBezTo>
                <a:cubicBezTo>
                  <a:pt x="70" y="34"/>
                  <a:pt x="70" y="35"/>
                  <a:pt x="70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70" y="35"/>
                  <a:pt x="71" y="35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35"/>
                  <a:pt x="71" y="35"/>
                  <a:pt x="7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2" y="35"/>
                  <a:pt x="73" y="35"/>
                  <a:pt x="73" y="35"/>
                </a:cubicBezTo>
                <a:cubicBezTo>
                  <a:pt x="73" y="35"/>
                  <a:pt x="73" y="35"/>
                  <a:pt x="73" y="35"/>
                </a:cubicBezTo>
                <a:cubicBezTo>
                  <a:pt x="73" y="35"/>
                  <a:pt x="73" y="36"/>
                  <a:pt x="73" y="36"/>
                </a:cubicBezTo>
                <a:cubicBezTo>
                  <a:pt x="73" y="36"/>
                  <a:pt x="73" y="36"/>
                  <a:pt x="73" y="35"/>
                </a:cubicBezTo>
                <a:cubicBezTo>
                  <a:pt x="73" y="36"/>
                  <a:pt x="73" y="36"/>
                  <a:pt x="73" y="35"/>
                </a:cubicBezTo>
                <a:cubicBezTo>
                  <a:pt x="73" y="35"/>
                  <a:pt x="74" y="35"/>
                  <a:pt x="74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5"/>
                  <a:pt x="76" y="35"/>
                  <a:pt x="76" y="34"/>
                </a:cubicBezTo>
                <a:cubicBezTo>
                  <a:pt x="76" y="34"/>
                  <a:pt x="77" y="34"/>
                  <a:pt x="7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4"/>
                  <a:pt x="78" y="33"/>
                  <a:pt x="78" y="33"/>
                </a:cubicBezTo>
                <a:cubicBezTo>
                  <a:pt x="78" y="33"/>
                  <a:pt x="78" y="33"/>
                  <a:pt x="78" y="33"/>
                </a:cubicBezTo>
                <a:cubicBezTo>
                  <a:pt x="78" y="33"/>
                  <a:pt x="78" y="33"/>
                  <a:pt x="78" y="32"/>
                </a:cubicBezTo>
                <a:cubicBezTo>
                  <a:pt x="78" y="32"/>
                  <a:pt x="78" y="32"/>
                  <a:pt x="78" y="32"/>
                </a:cubicBezTo>
                <a:cubicBezTo>
                  <a:pt x="78" y="32"/>
                  <a:pt x="78" y="32"/>
                  <a:pt x="79" y="31"/>
                </a:cubicBezTo>
                <a:cubicBezTo>
                  <a:pt x="79" y="31"/>
                  <a:pt x="79" y="31"/>
                  <a:pt x="79" y="31"/>
                </a:cubicBezTo>
                <a:cubicBezTo>
                  <a:pt x="79" y="31"/>
                  <a:pt x="79" y="31"/>
                  <a:pt x="79" y="30"/>
                </a:cubicBezTo>
                <a:cubicBezTo>
                  <a:pt x="79" y="30"/>
                  <a:pt x="79" y="30"/>
                  <a:pt x="79" y="30"/>
                </a:cubicBezTo>
                <a:close/>
                <a:moveTo>
                  <a:pt x="93" y="45"/>
                </a:moveTo>
                <a:cubicBezTo>
                  <a:pt x="99" y="39"/>
                  <a:pt x="99" y="39"/>
                  <a:pt x="99" y="39"/>
                </a:cubicBezTo>
                <a:cubicBezTo>
                  <a:pt x="99" y="39"/>
                  <a:pt x="99" y="39"/>
                  <a:pt x="99" y="39"/>
                </a:cubicBezTo>
                <a:cubicBezTo>
                  <a:pt x="100" y="38"/>
                  <a:pt x="100" y="35"/>
                  <a:pt x="99" y="34"/>
                </a:cubicBezTo>
                <a:cubicBezTo>
                  <a:pt x="71" y="6"/>
                  <a:pt x="71" y="6"/>
                  <a:pt x="71" y="6"/>
                </a:cubicBezTo>
                <a:cubicBezTo>
                  <a:pt x="69" y="4"/>
                  <a:pt x="67" y="4"/>
                  <a:pt x="65" y="6"/>
                </a:cubicBezTo>
                <a:cubicBezTo>
                  <a:pt x="64" y="6"/>
                  <a:pt x="64" y="6"/>
                  <a:pt x="64" y="6"/>
                </a:cubicBezTo>
                <a:cubicBezTo>
                  <a:pt x="26" y="45"/>
                  <a:pt x="26" y="45"/>
                  <a:pt x="26" y="45"/>
                </a:cubicBezTo>
                <a:cubicBezTo>
                  <a:pt x="23" y="48"/>
                  <a:pt x="23" y="48"/>
                  <a:pt x="23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30" y="45"/>
                  <a:pt x="30" y="45"/>
                  <a:pt x="30" y="45"/>
                </a:cubicBezTo>
                <a:cubicBezTo>
                  <a:pt x="63" y="12"/>
                  <a:pt x="63" y="12"/>
                  <a:pt x="63" y="12"/>
                </a:cubicBezTo>
                <a:cubicBezTo>
                  <a:pt x="63" y="12"/>
                  <a:pt x="63" y="12"/>
                  <a:pt x="63" y="12"/>
                </a:cubicBezTo>
                <a:cubicBezTo>
                  <a:pt x="63" y="12"/>
                  <a:pt x="64" y="12"/>
                  <a:pt x="64" y="12"/>
                </a:cubicBezTo>
                <a:cubicBezTo>
                  <a:pt x="64" y="12"/>
                  <a:pt x="64" y="13"/>
                  <a:pt x="64" y="13"/>
                </a:cubicBezTo>
                <a:cubicBezTo>
                  <a:pt x="66" y="14"/>
                  <a:pt x="69" y="14"/>
                  <a:pt x="71" y="12"/>
                </a:cubicBezTo>
                <a:cubicBezTo>
                  <a:pt x="71" y="12"/>
                  <a:pt x="71" y="12"/>
                  <a:pt x="71" y="12"/>
                </a:cubicBezTo>
                <a:cubicBezTo>
                  <a:pt x="71" y="11"/>
                  <a:pt x="72" y="11"/>
                  <a:pt x="72" y="11"/>
                </a:cubicBezTo>
                <a:cubicBezTo>
                  <a:pt x="72" y="11"/>
                  <a:pt x="72" y="11"/>
                  <a:pt x="72" y="11"/>
                </a:cubicBezTo>
                <a:cubicBezTo>
                  <a:pt x="93" y="32"/>
                  <a:pt x="93" y="32"/>
                  <a:pt x="93" y="32"/>
                </a:cubicBezTo>
                <a:cubicBezTo>
                  <a:pt x="93" y="32"/>
                  <a:pt x="93" y="32"/>
                  <a:pt x="93" y="32"/>
                </a:cubicBezTo>
                <a:cubicBezTo>
                  <a:pt x="93" y="33"/>
                  <a:pt x="93" y="33"/>
                  <a:pt x="93" y="33"/>
                </a:cubicBezTo>
                <a:cubicBezTo>
                  <a:pt x="92" y="33"/>
                  <a:pt x="92" y="33"/>
                  <a:pt x="92" y="34"/>
                </a:cubicBezTo>
                <a:cubicBezTo>
                  <a:pt x="90" y="35"/>
                  <a:pt x="90" y="38"/>
                  <a:pt x="91" y="40"/>
                </a:cubicBezTo>
                <a:cubicBezTo>
                  <a:pt x="92" y="40"/>
                  <a:pt x="92" y="40"/>
                  <a:pt x="92" y="41"/>
                </a:cubicBezTo>
                <a:cubicBezTo>
                  <a:pt x="92" y="41"/>
                  <a:pt x="93" y="41"/>
                  <a:pt x="93" y="41"/>
                </a:cubicBezTo>
                <a:cubicBezTo>
                  <a:pt x="93" y="41"/>
                  <a:pt x="93" y="41"/>
                  <a:pt x="92" y="41"/>
                </a:cubicBezTo>
                <a:cubicBezTo>
                  <a:pt x="89" y="45"/>
                  <a:pt x="89" y="45"/>
                  <a:pt x="89" y="45"/>
                </a:cubicBezTo>
                <a:cubicBezTo>
                  <a:pt x="86" y="48"/>
                  <a:pt x="86" y="48"/>
                  <a:pt x="86" y="48"/>
                </a:cubicBezTo>
                <a:cubicBezTo>
                  <a:pt x="90" y="48"/>
                  <a:pt x="90" y="48"/>
                  <a:pt x="90" y="48"/>
                </a:cubicBezTo>
                <a:lnTo>
                  <a:pt x="93" y="45"/>
                </a:lnTo>
                <a:close/>
                <a:moveTo>
                  <a:pt x="111" y="105"/>
                </a:moveTo>
                <a:cubicBezTo>
                  <a:pt x="111" y="84"/>
                  <a:pt x="111" y="84"/>
                  <a:pt x="111" y="84"/>
                </a:cubicBezTo>
                <a:cubicBezTo>
                  <a:pt x="83" y="84"/>
                  <a:pt x="83" y="84"/>
                  <a:pt x="83" y="84"/>
                </a:cubicBezTo>
                <a:cubicBezTo>
                  <a:pt x="77" y="84"/>
                  <a:pt x="72" y="88"/>
                  <a:pt x="72" y="94"/>
                </a:cubicBezTo>
                <a:cubicBezTo>
                  <a:pt x="72" y="100"/>
                  <a:pt x="77" y="105"/>
                  <a:pt x="83" y="105"/>
                </a:cubicBezTo>
                <a:lnTo>
                  <a:pt x="111" y="105"/>
                </a:lnTo>
                <a:close/>
                <a:moveTo>
                  <a:pt x="92" y="128"/>
                </a:moveTo>
                <a:cubicBezTo>
                  <a:pt x="92" y="130"/>
                  <a:pt x="92" y="130"/>
                  <a:pt x="92" y="130"/>
                </a:cubicBezTo>
                <a:cubicBezTo>
                  <a:pt x="97" y="130"/>
                  <a:pt x="97" y="130"/>
                  <a:pt x="97" y="130"/>
                </a:cubicBezTo>
                <a:cubicBezTo>
                  <a:pt x="98" y="130"/>
                  <a:pt x="99" y="130"/>
                  <a:pt x="99" y="129"/>
                </a:cubicBezTo>
                <a:cubicBezTo>
                  <a:pt x="99" y="128"/>
                  <a:pt x="99" y="128"/>
                  <a:pt x="99" y="128"/>
                </a:cubicBezTo>
                <a:cubicBezTo>
                  <a:pt x="98" y="128"/>
                  <a:pt x="97" y="128"/>
                  <a:pt x="97" y="128"/>
                </a:cubicBezTo>
                <a:lnTo>
                  <a:pt x="92" y="128"/>
                </a:lnTo>
                <a:close/>
                <a:moveTo>
                  <a:pt x="78" y="130"/>
                </a:moveTo>
                <a:cubicBezTo>
                  <a:pt x="78" y="128"/>
                  <a:pt x="78" y="128"/>
                  <a:pt x="78" y="128"/>
                </a:cubicBezTo>
                <a:cubicBezTo>
                  <a:pt x="71" y="128"/>
                  <a:pt x="71" y="128"/>
                  <a:pt x="71" y="128"/>
                </a:cubicBezTo>
                <a:cubicBezTo>
                  <a:pt x="71" y="130"/>
                  <a:pt x="71" y="130"/>
                  <a:pt x="71" y="130"/>
                </a:cubicBezTo>
                <a:lnTo>
                  <a:pt x="78" y="130"/>
                </a:lnTo>
                <a:close/>
                <a:moveTo>
                  <a:pt x="82" y="130"/>
                </a:moveTo>
                <a:cubicBezTo>
                  <a:pt x="89" y="130"/>
                  <a:pt x="89" y="130"/>
                  <a:pt x="89" y="130"/>
                </a:cubicBezTo>
                <a:cubicBezTo>
                  <a:pt x="89" y="128"/>
                  <a:pt x="89" y="128"/>
                  <a:pt x="89" y="128"/>
                </a:cubicBezTo>
                <a:cubicBezTo>
                  <a:pt x="82" y="128"/>
                  <a:pt x="82" y="128"/>
                  <a:pt x="82" y="128"/>
                </a:cubicBezTo>
                <a:lnTo>
                  <a:pt x="82" y="130"/>
                </a:lnTo>
                <a:close/>
                <a:moveTo>
                  <a:pt x="11" y="79"/>
                </a:moveTo>
                <a:cubicBezTo>
                  <a:pt x="13" y="79"/>
                  <a:pt x="13" y="79"/>
                  <a:pt x="13" y="79"/>
                </a:cubicBezTo>
                <a:cubicBezTo>
                  <a:pt x="13" y="72"/>
                  <a:pt x="13" y="72"/>
                  <a:pt x="13" y="72"/>
                </a:cubicBezTo>
                <a:cubicBezTo>
                  <a:pt x="11" y="72"/>
                  <a:pt x="11" y="72"/>
                  <a:pt x="11" y="72"/>
                </a:cubicBezTo>
                <a:lnTo>
                  <a:pt x="11" y="79"/>
                </a:lnTo>
                <a:close/>
                <a:moveTo>
                  <a:pt x="101" y="124"/>
                </a:moveTo>
                <a:cubicBezTo>
                  <a:pt x="101" y="125"/>
                  <a:pt x="101" y="125"/>
                  <a:pt x="100" y="126"/>
                </a:cubicBezTo>
                <a:cubicBezTo>
                  <a:pt x="102" y="127"/>
                  <a:pt x="102" y="127"/>
                  <a:pt x="102" y="127"/>
                </a:cubicBezTo>
                <a:cubicBezTo>
                  <a:pt x="103" y="126"/>
                  <a:pt x="103" y="125"/>
                  <a:pt x="103" y="124"/>
                </a:cubicBezTo>
                <a:cubicBezTo>
                  <a:pt x="103" y="119"/>
                  <a:pt x="103" y="119"/>
                  <a:pt x="103" y="119"/>
                </a:cubicBezTo>
                <a:cubicBezTo>
                  <a:pt x="101" y="119"/>
                  <a:pt x="101" y="119"/>
                  <a:pt x="101" y="119"/>
                </a:cubicBezTo>
                <a:lnTo>
                  <a:pt x="101" y="124"/>
                </a:lnTo>
                <a:close/>
                <a:moveTo>
                  <a:pt x="64" y="59"/>
                </a:moveTo>
                <a:cubicBezTo>
                  <a:pt x="57" y="59"/>
                  <a:pt x="57" y="59"/>
                  <a:pt x="57" y="59"/>
                </a:cubicBezTo>
                <a:cubicBezTo>
                  <a:pt x="57" y="61"/>
                  <a:pt x="57" y="61"/>
                  <a:pt x="57" y="61"/>
                </a:cubicBezTo>
                <a:cubicBezTo>
                  <a:pt x="64" y="61"/>
                  <a:pt x="64" y="61"/>
                  <a:pt x="64" y="61"/>
                </a:cubicBezTo>
                <a:lnTo>
                  <a:pt x="64" y="59"/>
                </a:lnTo>
                <a:close/>
                <a:moveTo>
                  <a:pt x="85" y="59"/>
                </a:moveTo>
                <a:cubicBezTo>
                  <a:pt x="78" y="59"/>
                  <a:pt x="78" y="59"/>
                  <a:pt x="78" y="59"/>
                </a:cubicBezTo>
                <a:cubicBezTo>
                  <a:pt x="78" y="61"/>
                  <a:pt x="78" y="61"/>
                  <a:pt x="78" y="61"/>
                </a:cubicBezTo>
                <a:cubicBezTo>
                  <a:pt x="85" y="61"/>
                  <a:pt x="85" y="61"/>
                  <a:pt x="85" y="61"/>
                </a:cubicBezTo>
                <a:lnTo>
                  <a:pt x="85" y="59"/>
                </a:lnTo>
                <a:close/>
                <a:moveTo>
                  <a:pt x="68" y="128"/>
                </a:moveTo>
                <a:cubicBezTo>
                  <a:pt x="61" y="128"/>
                  <a:pt x="61" y="128"/>
                  <a:pt x="61" y="128"/>
                </a:cubicBezTo>
                <a:cubicBezTo>
                  <a:pt x="61" y="130"/>
                  <a:pt x="61" y="130"/>
                  <a:pt x="61" y="130"/>
                </a:cubicBezTo>
                <a:cubicBezTo>
                  <a:pt x="68" y="130"/>
                  <a:pt x="68" y="130"/>
                  <a:pt x="68" y="130"/>
                </a:cubicBezTo>
                <a:lnTo>
                  <a:pt x="68" y="128"/>
                </a:lnTo>
                <a:close/>
                <a:moveTo>
                  <a:pt x="75" y="59"/>
                </a:moveTo>
                <a:cubicBezTo>
                  <a:pt x="67" y="59"/>
                  <a:pt x="67" y="59"/>
                  <a:pt x="67" y="59"/>
                </a:cubicBezTo>
                <a:cubicBezTo>
                  <a:pt x="67" y="61"/>
                  <a:pt x="67" y="61"/>
                  <a:pt x="67" y="61"/>
                </a:cubicBezTo>
                <a:cubicBezTo>
                  <a:pt x="75" y="61"/>
                  <a:pt x="75" y="61"/>
                  <a:pt x="75" y="61"/>
                </a:cubicBezTo>
                <a:lnTo>
                  <a:pt x="75" y="59"/>
                </a:lnTo>
                <a:close/>
                <a:moveTo>
                  <a:pt x="101" y="76"/>
                </a:moveTo>
                <a:cubicBezTo>
                  <a:pt x="103" y="76"/>
                  <a:pt x="103" y="76"/>
                  <a:pt x="103" y="76"/>
                </a:cubicBezTo>
                <a:cubicBezTo>
                  <a:pt x="103" y="69"/>
                  <a:pt x="103" y="69"/>
                  <a:pt x="103" y="69"/>
                </a:cubicBezTo>
                <a:cubicBezTo>
                  <a:pt x="101" y="69"/>
                  <a:pt x="101" y="69"/>
                  <a:pt x="101" y="69"/>
                </a:cubicBezTo>
                <a:lnTo>
                  <a:pt x="101" y="76"/>
                </a:lnTo>
                <a:close/>
                <a:moveTo>
                  <a:pt x="88" y="59"/>
                </a:moveTo>
                <a:cubicBezTo>
                  <a:pt x="88" y="61"/>
                  <a:pt x="88" y="61"/>
                  <a:pt x="88" y="61"/>
                </a:cubicBezTo>
                <a:cubicBezTo>
                  <a:pt x="95" y="61"/>
                  <a:pt x="95" y="61"/>
                  <a:pt x="95" y="61"/>
                </a:cubicBezTo>
                <a:cubicBezTo>
                  <a:pt x="95" y="59"/>
                  <a:pt x="95" y="59"/>
                  <a:pt x="95" y="59"/>
                </a:cubicBezTo>
                <a:lnTo>
                  <a:pt x="88" y="59"/>
                </a:lnTo>
                <a:close/>
                <a:moveTo>
                  <a:pt x="103" y="65"/>
                </a:moveTo>
                <a:cubicBezTo>
                  <a:pt x="103" y="62"/>
                  <a:pt x="101" y="60"/>
                  <a:pt x="98" y="59"/>
                </a:cubicBezTo>
                <a:cubicBezTo>
                  <a:pt x="98" y="61"/>
                  <a:pt x="98" y="61"/>
                  <a:pt x="98" y="61"/>
                </a:cubicBezTo>
                <a:cubicBezTo>
                  <a:pt x="100" y="62"/>
                  <a:pt x="101" y="63"/>
                  <a:pt x="101" y="65"/>
                </a:cubicBezTo>
                <a:cubicBezTo>
                  <a:pt x="101" y="65"/>
                  <a:pt x="101" y="65"/>
                  <a:pt x="101" y="65"/>
                </a:cubicBezTo>
                <a:cubicBezTo>
                  <a:pt x="103" y="65"/>
                  <a:pt x="103" y="65"/>
                  <a:pt x="103" y="65"/>
                </a:cubicBezTo>
                <a:close/>
                <a:moveTo>
                  <a:pt x="23" y="61"/>
                </a:moveTo>
                <a:cubicBezTo>
                  <a:pt x="23" y="59"/>
                  <a:pt x="23" y="59"/>
                  <a:pt x="23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7" y="59"/>
                  <a:pt x="16" y="59"/>
                  <a:pt x="15" y="59"/>
                </a:cubicBezTo>
                <a:cubicBezTo>
                  <a:pt x="16" y="61"/>
                  <a:pt x="16" y="61"/>
                  <a:pt x="16" y="61"/>
                </a:cubicBezTo>
                <a:cubicBezTo>
                  <a:pt x="17" y="61"/>
                  <a:pt x="17" y="61"/>
                  <a:pt x="18" y="61"/>
                </a:cubicBezTo>
                <a:lnTo>
                  <a:pt x="23" y="61"/>
                </a:lnTo>
                <a:close/>
                <a:moveTo>
                  <a:pt x="33" y="59"/>
                </a:moveTo>
                <a:cubicBezTo>
                  <a:pt x="26" y="59"/>
                  <a:pt x="26" y="59"/>
                  <a:pt x="26" y="59"/>
                </a:cubicBezTo>
                <a:cubicBezTo>
                  <a:pt x="26" y="61"/>
                  <a:pt x="26" y="61"/>
                  <a:pt x="26" y="61"/>
                </a:cubicBezTo>
                <a:cubicBezTo>
                  <a:pt x="33" y="61"/>
                  <a:pt x="33" y="61"/>
                  <a:pt x="33" y="61"/>
                </a:cubicBezTo>
                <a:lnTo>
                  <a:pt x="33" y="59"/>
                </a:lnTo>
                <a:close/>
                <a:moveTo>
                  <a:pt x="27" y="128"/>
                </a:moveTo>
                <a:cubicBezTo>
                  <a:pt x="20" y="128"/>
                  <a:pt x="20" y="128"/>
                  <a:pt x="20" y="128"/>
                </a:cubicBezTo>
                <a:cubicBezTo>
                  <a:pt x="20" y="130"/>
                  <a:pt x="20" y="130"/>
                  <a:pt x="20" y="130"/>
                </a:cubicBezTo>
                <a:cubicBezTo>
                  <a:pt x="27" y="130"/>
                  <a:pt x="27" y="130"/>
                  <a:pt x="27" y="130"/>
                </a:cubicBezTo>
                <a:lnTo>
                  <a:pt x="27" y="128"/>
                </a:lnTo>
                <a:close/>
                <a:moveTo>
                  <a:pt x="37" y="128"/>
                </a:moveTo>
                <a:cubicBezTo>
                  <a:pt x="30" y="128"/>
                  <a:pt x="30" y="128"/>
                  <a:pt x="30" y="128"/>
                </a:cubicBezTo>
                <a:cubicBezTo>
                  <a:pt x="30" y="130"/>
                  <a:pt x="30" y="130"/>
                  <a:pt x="30" y="130"/>
                </a:cubicBezTo>
                <a:cubicBezTo>
                  <a:pt x="37" y="130"/>
                  <a:pt x="37" y="130"/>
                  <a:pt x="37" y="130"/>
                </a:cubicBezTo>
                <a:lnTo>
                  <a:pt x="37" y="128"/>
                </a:lnTo>
                <a:close/>
                <a:moveTo>
                  <a:pt x="44" y="59"/>
                </a:moveTo>
                <a:cubicBezTo>
                  <a:pt x="36" y="59"/>
                  <a:pt x="36" y="59"/>
                  <a:pt x="36" y="59"/>
                </a:cubicBezTo>
                <a:cubicBezTo>
                  <a:pt x="36" y="61"/>
                  <a:pt x="36" y="61"/>
                  <a:pt x="36" y="61"/>
                </a:cubicBezTo>
                <a:cubicBezTo>
                  <a:pt x="44" y="61"/>
                  <a:pt x="44" y="61"/>
                  <a:pt x="44" y="61"/>
                </a:cubicBezTo>
                <a:lnTo>
                  <a:pt x="44" y="59"/>
                </a:lnTo>
                <a:close/>
                <a:moveTo>
                  <a:pt x="54" y="59"/>
                </a:moveTo>
                <a:cubicBezTo>
                  <a:pt x="47" y="59"/>
                  <a:pt x="47" y="59"/>
                  <a:pt x="47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54" y="61"/>
                  <a:pt x="54" y="61"/>
                  <a:pt x="54" y="61"/>
                </a:cubicBezTo>
                <a:lnTo>
                  <a:pt x="54" y="59"/>
                </a:lnTo>
                <a:close/>
                <a:moveTo>
                  <a:pt x="47" y="128"/>
                </a:moveTo>
                <a:cubicBezTo>
                  <a:pt x="40" y="128"/>
                  <a:pt x="40" y="128"/>
                  <a:pt x="40" y="128"/>
                </a:cubicBezTo>
                <a:cubicBezTo>
                  <a:pt x="40" y="130"/>
                  <a:pt x="40" y="130"/>
                  <a:pt x="40" y="130"/>
                </a:cubicBezTo>
                <a:cubicBezTo>
                  <a:pt x="47" y="130"/>
                  <a:pt x="47" y="130"/>
                  <a:pt x="47" y="130"/>
                </a:cubicBezTo>
                <a:lnTo>
                  <a:pt x="47" y="128"/>
                </a:lnTo>
                <a:close/>
                <a:moveTo>
                  <a:pt x="58" y="128"/>
                </a:moveTo>
                <a:cubicBezTo>
                  <a:pt x="51" y="128"/>
                  <a:pt x="51" y="128"/>
                  <a:pt x="51" y="128"/>
                </a:cubicBezTo>
                <a:cubicBezTo>
                  <a:pt x="51" y="130"/>
                  <a:pt x="51" y="130"/>
                  <a:pt x="51" y="130"/>
                </a:cubicBezTo>
                <a:cubicBezTo>
                  <a:pt x="58" y="130"/>
                  <a:pt x="58" y="130"/>
                  <a:pt x="58" y="130"/>
                </a:cubicBezTo>
                <a:lnTo>
                  <a:pt x="58" y="128"/>
                </a:lnTo>
                <a:close/>
                <a:moveTo>
                  <a:pt x="84" y="88"/>
                </a:moveTo>
                <a:cubicBezTo>
                  <a:pt x="81" y="88"/>
                  <a:pt x="78" y="91"/>
                  <a:pt x="78" y="94"/>
                </a:cubicBezTo>
                <a:cubicBezTo>
                  <a:pt x="78" y="98"/>
                  <a:pt x="81" y="100"/>
                  <a:pt x="84" y="100"/>
                </a:cubicBezTo>
                <a:cubicBezTo>
                  <a:pt x="88" y="100"/>
                  <a:pt x="91" y="98"/>
                  <a:pt x="91" y="94"/>
                </a:cubicBezTo>
                <a:cubicBezTo>
                  <a:pt x="91" y="91"/>
                  <a:pt x="88" y="88"/>
                  <a:pt x="84" y="88"/>
                </a:cubicBezTo>
                <a:close/>
              </a:path>
            </a:pathLst>
          </a:custGeom>
          <a:solidFill>
            <a:srgbClr val="F35E40"/>
          </a:solidFill>
          <a:ln>
            <a:noFill/>
          </a:ln>
        </p:spPr>
        <p:txBody>
          <a:bodyPr vert="horz" wrap="square" lIns="91423" tIns="45712" rIns="91423" bIns="45712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65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+mn-lt"/>
            </a:endParaRPr>
          </a:p>
        </p:txBody>
      </p:sp>
      <p:sp>
        <p:nvSpPr>
          <p:cNvPr id="32" name="Freeform 30"/>
          <p:cNvSpPr>
            <a:spLocks noEditPoints="1"/>
          </p:cNvSpPr>
          <p:nvPr/>
        </p:nvSpPr>
        <p:spPr bwMode="auto">
          <a:xfrm>
            <a:off x="5293172" y="3489927"/>
            <a:ext cx="450363" cy="327891"/>
          </a:xfrm>
          <a:custGeom>
            <a:avLst/>
            <a:gdLst>
              <a:gd name="T0" fmla="*/ 9 w 140"/>
              <a:gd name="T1" fmla="*/ 0 h 102"/>
              <a:gd name="T2" fmla="*/ 0 w 140"/>
              <a:gd name="T3" fmla="*/ 93 h 102"/>
              <a:gd name="T4" fmla="*/ 131 w 140"/>
              <a:gd name="T5" fmla="*/ 102 h 102"/>
              <a:gd name="T6" fmla="*/ 140 w 140"/>
              <a:gd name="T7" fmla="*/ 9 h 102"/>
              <a:gd name="T8" fmla="*/ 136 w 140"/>
              <a:gd name="T9" fmla="*/ 93 h 102"/>
              <a:gd name="T10" fmla="*/ 9 w 140"/>
              <a:gd name="T11" fmla="*/ 98 h 102"/>
              <a:gd name="T12" fmla="*/ 4 w 140"/>
              <a:gd name="T13" fmla="*/ 9 h 102"/>
              <a:gd name="T14" fmla="*/ 131 w 140"/>
              <a:gd name="T15" fmla="*/ 4 h 102"/>
              <a:gd name="T16" fmla="*/ 136 w 140"/>
              <a:gd name="T17" fmla="*/ 93 h 102"/>
              <a:gd name="T18" fmla="*/ 129 w 140"/>
              <a:gd name="T19" fmla="*/ 11 h 102"/>
              <a:gd name="T20" fmla="*/ 11 w 140"/>
              <a:gd name="T21" fmla="*/ 32 h 102"/>
              <a:gd name="T22" fmla="*/ 11 w 140"/>
              <a:gd name="T23" fmla="*/ 70 h 102"/>
              <a:gd name="T24" fmla="*/ 129 w 140"/>
              <a:gd name="T25" fmla="*/ 91 h 102"/>
              <a:gd name="T26" fmla="*/ 11 w 140"/>
              <a:gd name="T27" fmla="*/ 70 h 102"/>
              <a:gd name="T28" fmla="*/ 51 w 140"/>
              <a:gd name="T29" fmla="*/ 65 h 102"/>
              <a:gd name="T30" fmla="*/ 62 w 140"/>
              <a:gd name="T31" fmla="*/ 37 h 102"/>
              <a:gd name="T32" fmla="*/ 49 w 140"/>
              <a:gd name="T33" fmla="*/ 37 h 102"/>
              <a:gd name="T34" fmla="*/ 39 w 140"/>
              <a:gd name="T35" fmla="*/ 65 h 102"/>
              <a:gd name="T36" fmla="*/ 28 w 140"/>
              <a:gd name="T37" fmla="*/ 37 h 102"/>
              <a:gd name="T38" fmla="*/ 38 w 140"/>
              <a:gd name="T39" fmla="*/ 58 h 102"/>
              <a:gd name="T40" fmla="*/ 95 w 140"/>
              <a:gd name="T41" fmla="*/ 59 h 102"/>
              <a:gd name="T42" fmla="*/ 106 w 140"/>
              <a:gd name="T43" fmla="*/ 65 h 102"/>
              <a:gd name="T44" fmla="*/ 107 w 140"/>
              <a:gd name="T45" fmla="*/ 37 h 102"/>
              <a:gd name="T46" fmla="*/ 86 w 140"/>
              <a:gd name="T47" fmla="*/ 65 h 102"/>
              <a:gd name="T48" fmla="*/ 95 w 140"/>
              <a:gd name="T49" fmla="*/ 59 h 102"/>
              <a:gd name="T50" fmla="*/ 105 w 140"/>
              <a:gd name="T51" fmla="*/ 54 h 102"/>
              <a:gd name="T52" fmla="*/ 103 w 140"/>
              <a:gd name="T53" fmla="*/ 43 h 102"/>
              <a:gd name="T54" fmla="*/ 79 w 140"/>
              <a:gd name="T55" fmla="*/ 57 h 102"/>
              <a:gd name="T56" fmla="*/ 74 w 140"/>
              <a:gd name="T57" fmla="*/ 53 h 102"/>
              <a:gd name="T58" fmla="*/ 67 w 140"/>
              <a:gd name="T59" fmla="*/ 48 h 102"/>
              <a:gd name="T60" fmla="*/ 69 w 140"/>
              <a:gd name="T61" fmla="*/ 39 h 102"/>
              <a:gd name="T62" fmla="*/ 83 w 140"/>
              <a:gd name="T63" fmla="*/ 39 h 102"/>
              <a:gd name="T64" fmla="*/ 81 w 140"/>
              <a:gd name="T65" fmla="*/ 45 h 102"/>
              <a:gd name="T66" fmla="*/ 76 w 140"/>
              <a:gd name="T67" fmla="*/ 41 h 102"/>
              <a:gd name="T68" fmla="*/ 72 w 140"/>
              <a:gd name="T69" fmla="*/ 44 h 102"/>
              <a:gd name="T70" fmla="*/ 77 w 140"/>
              <a:gd name="T71" fmla="*/ 48 h 102"/>
              <a:gd name="T72" fmla="*/ 84 w 140"/>
              <a:gd name="T73" fmla="*/ 56 h 102"/>
              <a:gd name="T74" fmla="*/ 74 w 140"/>
              <a:gd name="T75" fmla="*/ 65 h 102"/>
              <a:gd name="T76" fmla="*/ 64 w 140"/>
              <a:gd name="T77" fmla="*/ 61 h 102"/>
              <a:gd name="T78" fmla="*/ 68 w 140"/>
              <a:gd name="T79" fmla="*/ 56 h 102"/>
              <a:gd name="T80" fmla="*/ 74 w 140"/>
              <a:gd name="T81" fmla="*/ 6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0" h="102">
                <a:moveTo>
                  <a:pt x="131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98"/>
                  <a:pt x="4" y="102"/>
                  <a:pt x="9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136" y="102"/>
                  <a:pt x="140" y="98"/>
                  <a:pt x="140" y="93"/>
                </a:cubicBezTo>
                <a:cubicBezTo>
                  <a:pt x="140" y="9"/>
                  <a:pt x="140" y="9"/>
                  <a:pt x="140" y="9"/>
                </a:cubicBezTo>
                <a:cubicBezTo>
                  <a:pt x="140" y="4"/>
                  <a:pt x="136" y="0"/>
                  <a:pt x="131" y="0"/>
                </a:cubicBezTo>
                <a:close/>
                <a:moveTo>
                  <a:pt x="136" y="93"/>
                </a:moveTo>
                <a:cubicBezTo>
                  <a:pt x="136" y="96"/>
                  <a:pt x="134" y="98"/>
                  <a:pt x="131" y="98"/>
                </a:cubicBezTo>
                <a:cubicBezTo>
                  <a:pt x="9" y="98"/>
                  <a:pt x="9" y="98"/>
                  <a:pt x="9" y="98"/>
                </a:cubicBezTo>
                <a:cubicBezTo>
                  <a:pt x="6" y="98"/>
                  <a:pt x="4" y="96"/>
                  <a:pt x="4" y="93"/>
                </a:cubicBezTo>
                <a:cubicBezTo>
                  <a:pt x="4" y="9"/>
                  <a:pt x="4" y="9"/>
                  <a:pt x="4" y="9"/>
                </a:cubicBezTo>
                <a:cubicBezTo>
                  <a:pt x="4" y="6"/>
                  <a:pt x="6" y="4"/>
                  <a:pt x="9" y="4"/>
                </a:cubicBezTo>
                <a:cubicBezTo>
                  <a:pt x="131" y="4"/>
                  <a:pt x="131" y="4"/>
                  <a:pt x="131" y="4"/>
                </a:cubicBezTo>
                <a:cubicBezTo>
                  <a:pt x="134" y="4"/>
                  <a:pt x="136" y="6"/>
                  <a:pt x="136" y="9"/>
                </a:cubicBezTo>
                <a:lnTo>
                  <a:pt x="136" y="93"/>
                </a:lnTo>
                <a:close/>
                <a:moveTo>
                  <a:pt x="11" y="11"/>
                </a:moveTo>
                <a:cubicBezTo>
                  <a:pt x="129" y="11"/>
                  <a:pt x="129" y="11"/>
                  <a:pt x="129" y="11"/>
                </a:cubicBezTo>
                <a:cubicBezTo>
                  <a:pt x="129" y="32"/>
                  <a:pt x="129" y="32"/>
                  <a:pt x="129" y="32"/>
                </a:cubicBezTo>
                <a:cubicBezTo>
                  <a:pt x="11" y="32"/>
                  <a:pt x="11" y="32"/>
                  <a:pt x="11" y="32"/>
                </a:cubicBezTo>
                <a:lnTo>
                  <a:pt x="11" y="11"/>
                </a:lnTo>
                <a:close/>
                <a:moveTo>
                  <a:pt x="11" y="70"/>
                </a:moveTo>
                <a:cubicBezTo>
                  <a:pt x="129" y="70"/>
                  <a:pt x="129" y="70"/>
                  <a:pt x="129" y="70"/>
                </a:cubicBezTo>
                <a:cubicBezTo>
                  <a:pt x="129" y="91"/>
                  <a:pt x="129" y="91"/>
                  <a:pt x="129" y="91"/>
                </a:cubicBezTo>
                <a:cubicBezTo>
                  <a:pt x="11" y="91"/>
                  <a:pt x="11" y="91"/>
                  <a:pt x="11" y="91"/>
                </a:cubicBezTo>
                <a:lnTo>
                  <a:pt x="11" y="70"/>
                </a:lnTo>
                <a:close/>
                <a:moveTo>
                  <a:pt x="57" y="65"/>
                </a:moveTo>
                <a:cubicBezTo>
                  <a:pt x="51" y="65"/>
                  <a:pt x="51" y="65"/>
                  <a:pt x="51" y="65"/>
                </a:cubicBezTo>
                <a:cubicBezTo>
                  <a:pt x="57" y="37"/>
                  <a:pt x="57" y="37"/>
                  <a:pt x="57" y="37"/>
                </a:cubicBezTo>
                <a:cubicBezTo>
                  <a:pt x="62" y="37"/>
                  <a:pt x="62" y="37"/>
                  <a:pt x="62" y="37"/>
                </a:cubicBezTo>
                <a:lnTo>
                  <a:pt x="57" y="65"/>
                </a:lnTo>
                <a:close/>
                <a:moveTo>
                  <a:pt x="49" y="37"/>
                </a:moveTo>
                <a:cubicBezTo>
                  <a:pt x="55" y="37"/>
                  <a:pt x="55" y="37"/>
                  <a:pt x="55" y="37"/>
                </a:cubicBezTo>
                <a:cubicBezTo>
                  <a:pt x="39" y="65"/>
                  <a:pt x="39" y="65"/>
                  <a:pt x="39" y="65"/>
                </a:cubicBezTo>
                <a:cubicBezTo>
                  <a:pt x="33" y="65"/>
                  <a:pt x="33" y="65"/>
                  <a:pt x="33" y="65"/>
                </a:cubicBezTo>
                <a:cubicBezTo>
                  <a:pt x="28" y="37"/>
                  <a:pt x="28" y="37"/>
                  <a:pt x="28" y="37"/>
                </a:cubicBezTo>
                <a:cubicBezTo>
                  <a:pt x="34" y="37"/>
                  <a:pt x="34" y="37"/>
                  <a:pt x="34" y="37"/>
                </a:cubicBezTo>
                <a:cubicBezTo>
                  <a:pt x="38" y="58"/>
                  <a:pt x="38" y="58"/>
                  <a:pt x="38" y="58"/>
                </a:cubicBezTo>
                <a:lnTo>
                  <a:pt x="49" y="37"/>
                </a:lnTo>
                <a:close/>
                <a:moveTo>
                  <a:pt x="95" y="59"/>
                </a:moveTo>
                <a:cubicBezTo>
                  <a:pt x="106" y="59"/>
                  <a:pt x="106" y="59"/>
                  <a:pt x="106" y="59"/>
                </a:cubicBezTo>
                <a:cubicBezTo>
                  <a:pt x="106" y="65"/>
                  <a:pt x="106" y="65"/>
                  <a:pt x="106" y="65"/>
                </a:cubicBezTo>
                <a:cubicBezTo>
                  <a:pt x="112" y="65"/>
                  <a:pt x="112" y="65"/>
                  <a:pt x="112" y="65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1" y="37"/>
                  <a:pt x="101" y="37"/>
                  <a:pt x="101" y="37"/>
                </a:cubicBezTo>
                <a:cubicBezTo>
                  <a:pt x="86" y="65"/>
                  <a:pt x="86" y="65"/>
                  <a:pt x="86" y="65"/>
                </a:cubicBezTo>
                <a:cubicBezTo>
                  <a:pt x="91" y="65"/>
                  <a:pt x="91" y="65"/>
                  <a:pt x="91" y="65"/>
                </a:cubicBezTo>
                <a:lnTo>
                  <a:pt x="95" y="59"/>
                </a:lnTo>
                <a:close/>
                <a:moveTo>
                  <a:pt x="103" y="43"/>
                </a:moveTo>
                <a:cubicBezTo>
                  <a:pt x="105" y="54"/>
                  <a:pt x="105" y="54"/>
                  <a:pt x="105" y="54"/>
                </a:cubicBezTo>
                <a:cubicBezTo>
                  <a:pt x="97" y="54"/>
                  <a:pt x="97" y="54"/>
                  <a:pt x="97" y="54"/>
                </a:cubicBezTo>
                <a:lnTo>
                  <a:pt x="103" y="43"/>
                </a:lnTo>
                <a:close/>
                <a:moveTo>
                  <a:pt x="78" y="59"/>
                </a:moveTo>
                <a:cubicBezTo>
                  <a:pt x="78" y="59"/>
                  <a:pt x="79" y="58"/>
                  <a:pt x="79" y="57"/>
                </a:cubicBezTo>
                <a:cubicBezTo>
                  <a:pt x="79" y="56"/>
                  <a:pt x="79" y="56"/>
                  <a:pt x="78" y="55"/>
                </a:cubicBezTo>
                <a:cubicBezTo>
                  <a:pt x="77" y="55"/>
                  <a:pt x="76" y="54"/>
                  <a:pt x="74" y="53"/>
                </a:cubicBezTo>
                <a:cubicBezTo>
                  <a:pt x="72" y="52"/>
                  <a:pt x="70" y="51"/>
                  <a:pt x="69" y="51"/>
                </a:cubicBezTo>
                <a:cubicBezTo>
                  <a:pt x="68" y="50"/>
                  <a:pt x="68" y="49"/>
                  <a:pt x="67" y="48"/>
                </a:cubicBezTo>
                <a:cubicBezTo>
                  <a:pt x="66" y="47"/>
                  <a:pt x="66" y="46"/>
                  <a:pt x="66" y="45"/>
                </a:cubicBezTo>
                <a:cubicBezTo>
                  <a:pt x="66" y="43"/>
                  <a:pt x="67" y="41"/>
                  <a:pt x="69" y="39"/>
                </a:cubicBezTo>
                <a:cubicBezTo>
                  <a:pt x="70" y="38"/>
                  <a:pt x="73" y="37"/>
                  <a:pt x="76" y="37"/>
                </a:cubicBezTo>
                <a:cubicBezTo>
                  <a:pt x="79" y="37"/>
                  <a:pt x="82" y="38"/>
                  <a:pt x="83" y="39"/>
                </a:cubicBezTo>
                <a:cubicBezTo>
                  <a:pt x="85" y="41"/>
                  <a:pt x="86" y="43"/>
                  <a:pt x="86" y="45"/>
                </a:cubicBezTo>
                <a:cubicBezTo>
                  <a:pt x="81" y="45"/>
                  <a:pt x="81" y="45"/>
                  <a:pt x="81" y="45"/>
                </a:cubicBezTo>
                <a:cubicBezTo>
                  <a:pt x="81" y="44"/>
                  <a:pt x="80" y="43"/>
                  <a:pt x="79" y="42"/>
                </a:cubicBezTo>
                <a:cubicBezTo>
                  <a:pt x="79" y="42"/>
                  <a:pt x="77" y="41"/>
                  <a:pt x="76" y="41"/>
                </a:cubicBezTo>
                <a:cubicBezTo>
                  <a:pt x="74" y="41"/>
                  <a:pt x="73" y="42"/>
                  <a:pt x="73" y="42"/>
                </a:cubicBezTo>
                <a:cubicBezTo>
                  <a:pt x="72" y="43"/>
                  <a:pt x="72" y="43"/>
                  <a:pt x="72" y="44"/>
                </a:cubicBezTo>
                <a:cubicBezTo>
                  <a:pt x="72" y="45"/>
                  <a:pt x="72" y="46"/>
                  <a:pt x="72" y="46"/>
                </a:cubicBezTo>
                <a:cubicBezTo>
                  <a:pt x="73" y="47"/>
                  <a:pt x="74" y="47"/>
                  <a:pt x="77" y="48"/>
                </a:cubicBezTo>
                <a:cubicBezTo>
                  <a:pt x="80" y="50"/>
                  <a:pt x="82" y="51"/>
                  <a:pt x="83" y="52"/>
                </a:cubicBezTo>
                <a:cubicBezTo>
                  <a:pt x="84" y="53"/>
                  <a:pt x="84" y="54"/>
                  <a:pt x="84" y="56"/>
                </a:cubicBezTo>
                <a:cubicBezTo>
                  <a:pt x="84" y="59"/>
                  <a:pt x="84" y="61"/>
                  <a:pt x="82" y="63"/>
                </a:cubicBezTo>
                <a:cubicBezTo>
                  <a:pt x="80" y="64"/>
                  <a:pt x="77" y="65"/>
                  <a:pt x="74" y="65"/>
                </a:cubicBezTo>
                <a:cubicBezTo>
                  <a:pt x="71" y="65"/>
                  <a:pt x="69" y="65"/>
                  <a:pt x="67" y="64"/>
                </a:cubicBezTo>
                <a:cubicBezTo>
                  <a:pt x="66" y="63"/>
                  <a:pt x="64" y="62"/>
                  <a:pt x="64" y="61"/>
                </a:cubicBezTo>
                <a:cubicBezTo>
                  <a:pt x="63" y="59"/>
                  <a:pt x="63" y="58"/>
                  <a:pt x="63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68" y="57"/>
                  <a:pt x="69" y="58"/>
                  <a:pt x="69" y="59"/>
                </a:cubicBezTo>
                <a:cubicBezTo>
                  <a:pt x="70" y="60"/>
                  <a:pt x="71" y="60"/>
                  <a:pt x="74" y="60"/>
                </a:cubicBezTo>
                <a:cubicBezTo>
                  <a:pt x="75" y="60"/>
                  <a:pt x="77" y="60"/>
                  <a:pt x="78" y="59"/>
                </a:cubicBezTo>
                <a:close/>
              </a:path>
            </a:pathLst>
          </a:custGeom>
          <a:solidFill>
            <a:srgbClr val="4D8689"/>
          </a:solidFill>
          <a:ln>
            <a:noFill/>
          </a:ln>
        </p:spPr>
        <p:txBody>
          <a:bodyPr vert="horz" wrap="square" lIns="91423" tIns="45712" rIns="91423" bIns="45712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65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+mn-lt"/>
            </a:endParaRPr>
          </a:p>
        </p:txBody>
      </p:sp>
      <p:sp>
        <p:nvSpPr>
          <p:cNvPr id="33" name="TextBox 21"/>
          <p:cNvSpPr txBox="1"/>
          <p:nvPr/>
        </p:nvSpPr>
        <p:spPr>
          <a:xfrm>
            <a:off x="1569720" y="1701165"/>
            <a:ext cx="1173480" cy="245745"/>
          </a:xfrm>
          <a:prstGeom prst="rect">
            <a:avLst/>
          </a:prstGeom>
          <a:noFill/>
        </p:spPr>
        <p:txBody>
          <a:bodyPr wrap="square" lIns="91423" tIns="0" rIns="91423" bIns="0" rtlCol="0" anchor="t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Open Sans" panose="020B0606030504020204" pitchFamily="34" charset="0"/>
                <a:sym typeface="+mn-ea"/>
              </a:rPr>
              <a:t>本地市场</a:t>
            </a:r>
            <a:endParaRPr lang="zh-CN" altLang="en-US" sz="160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34" name="TextBox 22"/>
          <p:cNvSpPr txBox="1"/>
          <p:nvPr/>
        </p:nvSpPr>
        <p:spPr>
          <a:xfrm>
            <a:off x="308678" y="1996440"/>
            <a:ext cx="2435157" cy="1372235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r" defTabSz="121793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sym typeface="方正黑体简体" panose="02010601030101010101" pitchFamily="2" charset="-122"/>
              </a:rPr>
              <a:t>公司必须清醒地看到前进中的困难与挑战，为集团公司提供强有力的金融服务与支持。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sym typeface="方正黑体简体" panose="02010601030101010101" pitchFamily="2" charset="-122"/>
            </a:endParaRPr>
          </a:p>
          <a:p>
            <a:pPr marL="0" marR="0" lvl="0" indent="0" algn="r" defTabSz="121793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sym typeface="方正黑体简体" panose="02010601030101010101" pitchFamily="2" charset="-122"/>
            </a:endParaRPr>
          </a:p>
        </p:txBody>
      </p:sp>
      <p:sp>
        <p:nvSpPr>
          <p:cNvPr id="35" name="TextBox 23"/>
          <p:cNvSpPr txBox="1"/>
          <p:nvPr/>
        </p:nvSpPr>
        <p:spPr>
          <a:xfrm>
            <a:off x="8256241" y="4464348"/>
            <a:ext cx="967739" cy="224155"/>
          </a:xfrm>
          <a:prstGeom prst="rect">
            <a:avLst/>
          </a:prstGeom>
          <a:noFill/>
        </p:spPr>
        <p:txBody>
          <a:bodyPr wrap="square" lIns="91423" tIns="0" rIns="91423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6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Open Sans" panose="020B0606030504020204" pitchFamily="34" charset="0"/>
                <a:sym typeface="+mn-ea"/>
              </a:rPr>
              <a:t>高端市场</a:t>
            </a:r>
            <a:endParaRPr lang="zh-CN" altLang="en-US" sz="1460" b="1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36" name="TextBox 24"/>
          <p:cNvSpPr txBox="1"/>
          <p:nvPr/>
        </p:nvSpPr>
        <p:spPr>
          <a:xfrm>
            <a:off x="8256270" y="4759960"/>
            <a:ext cx="2663190" cy="1115695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sym typeface="方正黑体简体" panose="02010601030101010101" pitchFamily="2" charset="-122"/>
              </a:rPr>
              <a:t>公司必须清醒地看到前进中的困难与挑战，为集团公司提供强有力的金融服务与支持。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sym typeface="方正黑体简体" panose="02010601030101010101" pitchFamily="2" charset="-122"/>
            </a:endParaRPr>
          </a:p>
          <a:p>
            <a:pPr marL="0" marR="0" lvl="0" indent="0" algn="l" defTabSz="121793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sym typeface="方正黑体简体" panose="02010601030101010101" pitchFamily="2" charset="-122"/>
            </a:endParaRPr>
          </a:p>
        </p:txBody>
      </p:sp>
      <p:sp>
        <p:nvSpPr>
          <p:cNvPr id="37" name="TextBox 25"/>
          <p:cNvSpPr txBox="1"/>
          <p:nvPr/>
        </p:nvSpPr>
        <p:spPr>
          <a:xfrm>
            <a:off x="2949493" y="4463179"/>
            <a:ext cx="967739" cy="224155"/>
          </a:xfrm>
          <a:prstGeom prst="rect">
            <a:avLst/>
          </a:prstGeom>
          <a:noFill/>
        </p:spPr>
        <p:txBody>
          <a:bodyPr wrap="square" lIns="91423" tIns="0" rIns="91423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6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Open Sans" panose="020B0606030504020204" pitchFamily="34" charset="0"/>
                <a:sym typeface="+mn-ea"/>
              </a:rPr>
              <a:t>周边市场</a:t>
            </a:r>
            <a:endParaRPr lang="zh-CN" altLang="en-US" sz="1460" b="1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38" name="TextBox 26"/>
          <p:cNvSpPr txBox="1"/>
          <p:nvPr/>
        </p:nvSpPr>
        <p:spPr>
          <a:xfrm>
            <a:off x="1235075" y="4759960"/>
            <a:ext cx="2682240" cy="1115695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r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sym typeface="方正黑体简体" panose="02010601030101010101" pitchFamily="2" charset="-122"/>
              </a:rPr>
              <a:t>公司必须清醒地看到前进中的困难与挑战，为集团公司提供强有力的金融服务与支持。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sym typeface="方正黑体简体" panose="02010601030101010101" pitchFamily="2" charset="-122"/>
            </a:endParaRPr>
          </a:p>
          <a:p>
            <a:pPr marL="0" marR="0" lvl="0" indent="0" algn="r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sym typeface="方正黑体简体" panose="02010601030101010101" pitchFamily="2" charset="-122"/>
            </a:endParaRPr>
          </a:p>
        </p:txBody>
      </p:sp>
      <p:sp>
        <p:nvSpPr>
          <p:cNvPr id="56" name="TextBox 27"/>
          <p:cNvSpPr txBox="1"/>
          <p:nvPr/>
        </p:nvSpPr>
        <p:spPr>
          <a:xfrm>
            <a:off x="9399097" y="1699627"/>
            <a:ext cx="967739" cy="224155"/>
          </a:xfrm>
          <a:prstGeom prst="rect">
            <a:avLst/>
          </a:prstGeom>
          <a:noFill/>
        </p:spPr>
        <p:txBody>
          <a:bodyPr wrap="square" lIns="91423" tIns="0" rIns="91423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6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Open Sans" panose="020B0606030504020204" pitchFamily="34" charset="0"/>
                <a:sym typeface="+mn-ea"/>
              </a:rPr>
              <a:t>细分市场</a:t>
            </a:r>
            <a:endParaRPr lang="zh-CN" altLang="en-US" sz="1460" b="1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57" name="TextBox 28"/>
          <p:cNvSpPr txBox="1"/>
          <p:nvPr/>
        </p:nvSpPr>
        <p:spPr>
          <a:xfrm>
            <a:off x="9425843" y="1956529"/>
            <a:ext cx="2364148" cy="1372235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sym typeface="方正黑体简体" panose="02010601030101010101" pitchFamily="2" charset="-122"/>
              </a:rPr>
              <a:t>公司必须清醒地看到前进中的困难与挑战，为集团公司提供强有力的金融服务与支持。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sym typeface="方正黑体简体" panose="02010601030101010101" pitchFamily="2" charset="-122"/>
            </a:endParaRPr>
          </a:p>
          <a:p>
            <a:pPr marL="0" marR="0" lvl="0" indent="0" algn="l" defTabSz="121793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sym typeface="方正黑体简体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4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4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300"/>
                            </p:stCondLst>
                            <p:childTnLst>
                              <p:par>
                                <p:cTn id="4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800"/>
                            </p:stCondLst>
                            <p:childTnLst>
                              <p:par>
                                <p:cTn id="6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300"/>
                            </p:stCondLst>
                            <p:childTnLst>
                              <p:par>
                                <p:cTn id="6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8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3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800"/>
                            </p:stCondLst>
                            <p:childTnLst>
                              <p:par>
                                <p:cTn id="8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3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800"/>
                            </p:stCondLst>
                            <p:childTnLst>
                              <p:par>
                                <p:cTn id="9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300"/>
                            </p:stCondLst>
                            <p:childTnLst>
                              <p:par>
                                <p:cTn id="10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7800"/>
                            </p:stCondLst>
                            <p:childTnLst>
                              <p:par>
                                <p:cTn id="10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83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8800"/>
                            </p:stCondLst>
                            <p:childTnLst>
                              <p:par>
                                <p:cTn id="1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9300"/>
                            </p:stCondLst>
                            <p:childTnLst>
                              <p:par>
                                <p:cTn id="1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5" grpId="0" bldLvl="0" animBg="1"/>
      <p:bldP spid="21" grpId="0"/>
      <p:bldP spid="22" grpId="0"/>
      <p:bldP spid="5" grpId="0" bldLvl="0" animBg="1"/>
      <p:bldP spid="6" grpId="0" bldLvl="0" animBg="1"/>
      <p:bldP spid="7" grpId="0" bldLvl="0" animBg="1"/>
      <p:bldP spid="8" grpId="0" bldLvl="0" animBg="1"/>
      <p:bldP spid="11" grpId="0" bldLvl="0" animBg="1"/>
      <p:bldP spid="9" grpId="0" bldLvl="0" animBg="1"/>
      <p:bldP spid="10" grpId="0" bldLvl="0" animBg="1"/>
      <p:bldP spid="12" grpId="0" bldLvl="0" animBg="1"/>
      <p:bldP spid="13" grpId="0" bldLvl="0" animBg="1"/>
      <p:bldP spid="26" grpId="0" bldLvl="0" animBg="1"/>
      <p:bldP spid="27" grpId="0" bldLvl="0" animBg="1"/>
      <p:bldP spid="28" grpId="0" bldLvl="0" animBg="1"/>
      <p:bldP spid="29" grpId="0" bldLvl="0" animBg="1"/>
      <p:bldP spid="30" grpId="0" bldLvl="0" animBg="1"/>
      <p:bldP spid="31" grpId="0" bldLvl="0" animBg="1"/>
      <p:bldP spid="32" grpId="0" bldLvl="0" animBg="1"/>
      <p:bldP spid="33" grpId="0"/>
      <p:bldP spid="34" grpId="0"/>
      <p:bldP spid="35" grpId="0"/>
      <p:bldP spid="36" grpId="0"/>
      <p:bldP spid="37" grpId="0"/>
      <p:bldP spid="38" grpId="0"/>
      <p:bldP spid="56" grpId="0"/>
      <p:bldP spid="5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/>
        </p:nvSpPr>
        <p:spPr>
          <a:xfrm rot="9540000">
            <a:off x="11406828" y="6134038"/>
            <a:ext cx="575692" cy="575692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 rot="9540000">
            <a:off x="10739355" y="5755671"/>
            <a:ext cx="256854" cy="256854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21" name="文本框 5"/>
          <p:cNvSpPr txBox="1"/>
          <p:nvPr/>
        </p:nvSpPr>
        <p:spPr>
          <a:xfrm>
            <a:off x="524510" y="398780"/>
            <a:ext cx="30213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短期盈利计划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44897" y="643554"/>
            <a:ext cx="2408102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Short term profit plan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3" name="圆角矩形 2"/>
          <p:cNvSpPr/>
          <p:nvPr/>
        </p:nvSpPr>
        <p:spPr bwMode="auto">
          <a:xfrm>
            <a:off x="1535157" y="4756791"/>
            <a:ext cx="1346441" cy="1116391"/>
          </a:xfrm>
          <a:prstGeom prst="roundRect">
            <a:avLst>
              <a:gd name="adj" fmla="val 6712"/>
            </a:avLst>
          </a:prstGeom>
          <a:solidFill>
            <a:srgbClr val="F35E4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79185" tIns="39592" rIns="79185" bIns="39592" numCol="1" rtlCol="0" anchor="ctr" anchorCtr="0" compatLnSpc="1">
            <a:noAutofit/>
          </a:bodyPr>
          <a:lstStyle/>
          <a:p>
            <a:pPr marL="0" marR="0" indent="0" algn="ctr" defTabSz="8013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7" name="圆角矩形 6"/>
          <p:cNvSpPr/>
          <p:nvPr/>
        </p:nvSpPr>
        <p:spPr bwMode="auto">
          <a:xfrm>
            <a:off x="1535157" y="3133249"/>
            <a:ext cx="1346441" cy="1147845"/>
          </a:xfrm>
          <a:prstGeom prst="roundRect">
            <a:avLst>
              <a:gd name="adj" fmla="val 6712"/>
            </a:avLst>
          </a:prstGeom>
          <a:solidFill>
            <a:srgbClr val="F35E4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368300" dist="101600" dir="90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79185" tIns="39592" rIns="79185" bIns="39592" numCol="1" rtlCol="0" anchor="ctr" anchorCtr="0" compatLnSpc="1">
            <a:noAutofit/>
          </a:bodyPr>
          <a:lstStyle/>
          <a:p>
            <a:pPr marL="0" marR="0" indent="0" algn="ctr" defTabSz="8013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8" name="圆角矩形 7"/>
          <p:cNvSpPr/>
          <p:nvPr/>
        </p:nvSpPr>
        <p:spPr bwMode="auto">
          <a:xfrm>
            <a:off x="1535157" y="1587726"/>
            <a:ext cx="1346441" cy="1100799"/>
          </a:xfrm>
          <a:prstGeom prst="roundRect">
            <a:avLst>
              <a:gd name="adj" fmla="val 6712"/>
            </a:avLst>
          </a:prstGeom>
          <a:solidFill>
            <a:srgbClr val="F35E4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79185" tIns="39592" rIns="79185" bIns="39592" numCol="1" rtlCol="0" anchor="ctr" anchorCtr="0" compatLnSpc="1">
            <a:noAutofit/>
          </a:bodyPr>
          <a:lstStyle/>
          <a:p>
            <a:pPr marL="0" marR="0" indent="0" algn="ctr" defTabSz="8013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9" name="TextBox 38"/>
          <p:cNvSpPr txBox="1"/>
          <p:nvPr/>
        </p:nvSpPr>
        <p:spPr>
          <a:xfrm>
            <a:off x="1608339" y="1605467"/>
            <a:ext cx="1200576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100</a:t>
            </a:r>
            <a:endParaRPr lang="en-US" altLang="zh-CN" sz="4000" b="1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0" name="TextBox 40"/>
          <p:cNvSpPr txBox="1"/>
          <p:nvPr/>
        </p:nvSpPr>
        <p:spPr>
          <a:xfrm>
            <a:off x="1720666" y="2185771"/>
            <a:ext cx="1200576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000" b="1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家门店</a:t>
            </a:r>
            <a:endParaRPr lang="zh-CN" altLang="zh-CN" sz="2000" b="1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1" name="TextBox 41"/>
          <p:cNvSpPr txBox="1"/>
          <p:nvPr/>
        </p:nvSpPr>
        <p:spPr>
          <a:xfrm>
            <a:off x="1684525" y="3154317"/>
            <a:ext cx="1200576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+mn-lt"/>
              </a:rPr>
              <a:t>2</a:t>
            </a:r>
            <a:r>
              <a:rPr lang="zh-CN" altLang="en-US" sz="4000" b="1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+mn-lt"/>
              </a:rPr>
              <a:t>亿</a:t>
            </a:r>
            <a:endParaRPr lang="zh-CN" altLang="en-US" sz="4000" b="1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方正黑体简体" panose="02010601030101010101" pitchFamily="2" charset="-122"/>
              <a:sym typeface="+mn-lt"/>
            </a:endParaRPr>
          </a:p>
        </p:txBody>
      </p:sp>
      <p:sp>
        <p:nvSpPr>
          <p:cNvPr id="12" name="TextBox 42"/>
          <p:cNvSpPr txBox="1"/>
          <p:nvPr/>
        </p:nvSpPr>
        <p:spPr>
          <a:xfrm>
            <a:off x="1549247" y="3791761"/>
            <a:ext cx="16409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元年销售额</a:t>
            </a:r>
            <a:endParaRPr lang="zh-CN" altLang="en-US" sz="2000" b="1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3" name="TextBox 43"/>
          <p:cNvSpPr txBox="1"/>
          <p:nvPr/>
        </p:nvSpPr>
        <p:spPr>
          <a:xfrm>
            <a:off x="1951175" y="4808017"/>
            <a:ext cx="71261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3</a:t>
            </a:r>
            <a:endParaRPr lang="en-US" altLang="zh-CN" sz="4000" b="1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" name="TextBox 44"/>
          <p:cNvSpPr txBox="1"/>
          <p:nvPr/>
        </p:nvSpPr>
        <p:spPr>
          <a:xfrm>
            <a:off x="1682573" y="5369275"/>
            <a:ext cx="1640934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zh-CN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个子公司</a:t>
            </a:r>
            <a:endParaRPr lang="zh-CN" altLang="zh-CN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4" name="TextBox 48"/>
          <p:cNvSpPr txBox="1"/>
          <p:nvPr/>
        </p:nvSpPr>
        <p:spPr>
          <a:xfrm>
            <a:off x="3493135" y="1699260"/>
            <a:ext cx="495300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公司</a:t>
            </a:r>
            <a:r>
              <a:rPr lang="zh-CN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必须清醒地看到前进中的困难与挑战，为集团公司提供强有力的金融服务与支持。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0" name="TextBox 49"/>
          <p:cNvSpPr txBox="1"/>
          <p:nvPr/>
        </p:nvSpPr>
        <p:spPr>
          <a:xfrm>
            <a:off x="3493135" y="3343275"/>
            <a:ext cx="495300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公司</a:t>
            </a:r>
            <a:r>
              <a:rPr lang="zh-CN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必须清醒地看到前进中的困难与挑战，为集团公司提供强有力的金融服务与支持。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5" name="TextBox 50"/>
          <p:cNvSpPr txBox="1"/>
          <p:nvPr/>
        </p:nvSpPr>
        <p:spPr>
          <a:xfrm>
            <a:off x="3493135" y="4942840"/>
            <a:ext cx="495300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公司</a:t>
            </a:r>
            <a:r>
              <a:rPr lang="zh-CN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必须清醒地看到前进中的困难与挑战，为集团公司提供强有力的金融服务与支持。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6" name="圆角矩形 5"/>
          <p:cNvSpPr/>
          <p:nvPr/>
        </p:nvSpPr>
        <p:spPr bwMode="auto">
          <a:xfrm>
            <a:off x="8886561" y="1860487"/>
            <a:ext cx="2137219" cy="499973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342900" dist="76200" dir="8100000" sx="101000" sy="101000" algn="tr" rotWithShape="0">
              <a:prstClr val="black">
                <a:alpha val="40000"/>
              </a:prstClr>
            </a:outerShdw>
          </a:effectLst>
        </p:spPr>
        <p:txBody>
          <a:bodyPr vert="horz" wrap="square" lIns="79185" tIns="39592" rIns="79185" bIns="39592" numCol="1" rtlCol="0" anchor="ctr" anchorCtr="0" compatLnSpc="1">
            <a:noAutofit/>
          </a:bodyPr>
          <a:lstStyle/>
          <a:p>
            <a:pPr marL="0" marR="0" indent="0" algn="ctr" defTabSz="8013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1" i="0" u="none" strike="noStrike" cap="none" normalizeH="0" baseline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4" name="TextBox 53"/>
          <p:cNvSpPr txBox="1"/>
          <p:nvPr/>
        </p:nvSpPr>
        <p:spPr>
          <a:xfrm>
            <a:off x="9018527" y="1907315"/>
            <a:ext cx="2029727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实现民通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5" name="圆角矩形 24"/>
          <p:cNvSpPr/>
          <p:nvPr/>
        </p:nvSpPr>
        <p:spPr bwMode="auto">
          <a:xfrm>
            <a:off x="8886561" y="3520865"/>
            <a:ext cx="2137219" cy="499973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342900" dist="76200" dir="8100000" sx="101000" sy="101000" algn="tr" rotWithShape="0">
              <a:prstClr val="black">
                <a:alpha val="40000"/>
              </a:prstClr>
            </a:outerShdw>
          </a:effectLst>
        </p:spPr>
        <p:txBody>
          <a:bodyPr vert="horz" wrap="square" lIns="79185" tIns="39592" rIns="79185" bIns="39592" numCol="1" rtlCol="0" anchor="ctr" anchorCtr="0" compatLnSpc="1">
            <a:noAutofit/>
          </a:bodyPr>
          <a:lstStyle/>
          <a:p>
            <a:pPr marL="0" marR="0" indent="0" algn="ctr" defTabSz="8013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1" i="0" u="none" strike="noStrike" cap="none" normalizeH="0" baseline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6" name="TextBox 55"/>
          <p:cNvSpPr txBox="1"/>
          <p:nvPr/>
        </p:nvSpPr>
        <p:spPr>
          <a:xfrm>
            <a:off x="9018527" y="3567692"/>
            <a:ext cx="2029727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实现商通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7" name="圆角矩形 26"/>
          <p:cNvSpPr/>
          <p:nvPr/>
        </p:nvSpPr>
        <p:spPr bwMode="auto">
          <a:xfrm>
            <a:off x="8886561" y="5158495"/>
            <a:ext cx="2137219" cy="499973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342900" dist="76200" dir="8100000" sx="101000" sy="101000" algn="tr" rotWithShape="0">
              <a:prstClr val="black">
                <a:alpha val="40000"/>
              </a:prstClr>
            </a:outerShdw>
          </a:effectLst>
        </p:spPr>
        <p:txBody>
          <a:bodyPr vert="horz" wrap="square" lIns="79185" tIns="39592" rIns="79185" bIns="39592" numCol="1" rtlCol="0" anchor="ctr" anchorCtr="0" compatLnSpc="1">
            <a:noAutofit/>
          </a:bodyPr>
          <a:lstStyle/>
          <a:p>
            <a:pPr marL="0" marR="0" indent="0" algn="ctr" defTabSz="8013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1" i="0" u="none" strike="noStrike" cap="none" normalizeH="0" baseline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8" name="TextBox 57"/>
          <p:cNvSpPr txBox="1"/>
          <p:nvPr/>
        </p:nvSpPr>
        <p:spPr>
          <a:xfrm>
            <a:off x="9018527" y="5205322"/>
            <a:ext cx="2029727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实现政通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4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4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4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34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840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44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811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46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960"/>
                            </p:stCondLst>
                            <p:childTnLst>
                              <p:par>
                                <p:cTn id="6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1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10"/>
                            </p:stCondLst>
                            <p:childTnLst>
                              <p:par>
                                <p:cTn id="7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460"/>
                            </p:stCondLst>
                            <p:childTnLst>
                              <p:par>
                                <p:cTn id="8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160"/>
                            </p:stCondLst>
                            <p:childTnLst>
                              <p:par>
                                <p:cTn id="9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811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18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4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4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9680"/>
                            </p:stCondLst>
                            <p:childTnLst>
                              <p:par>
                                <p:cTn id="10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230"/>
                            </p:stCondLst>
                            <p:childTnLst>
                              <p:par>
                                <p:cTn id="1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0730"/>
                            </p:stCondLst>
                            <p:childTnLst>
                              <p:par>
                                <p:cTn id="1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1130"/>
                            </p:stCondLst>
                            <p:childTnLst>
                              <p:par>
                                <p:cTn id="1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1780"/>
                            </p:stCondLst>
                            <p:childTnLst>
                              <p:par>
                                <p:cTn id="13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811"/>
                                  </p:iterate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2800"/>
                            </p:stCondLst>
                            <p:childTnLst>
                              <p:par>
                                <p:cTn id="1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4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3300"/>
                            </p:stCondLst>
                            <p:childTnLst>
                              <p:par>
                                <p:cTn id="15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5" grpId="0" bldLvl="0" animBg="1"/>
      <p:bldP spid="21" grpId="0"/>
      <p:bldP spid="22" grpId="0"/>
      <p:bldP spid="3" grpId="0" bldLvl="0" animBg="1"/>
      <p:bldP spid="7" grpId="0" bldLvl="0" animBg="1"/>
      <p:bldP spid="8" grpId="0" bldLvl="0" animBg="1"/>
      <p:bldP spid="9" grpId="0"/>
      <p:bldP spid="10" grpId="0"/>
      <p:bldP spid="11" grpId="0"/>
      <p:bldP spid="12" grpId="0"/>
      <p:bldP spid="13" grpId="0"/>
      <p:bldP spid="2" grpId="0"/>
      <p:bldP spid="4" grpId="0"/>
      <p:bldP spid="20" grpId="0"/>
      <p:bldP spid="5" grpId="0"/>
      <p:bldP spid="6" grpId="0" bldLvl="0" animBg="1"/>
      <p:bldP spid="24" grpId="0"/>
      <p:bldP spid="25" grpId="0" bldLvl="0" animBg="1"/>
      <p:bldP spid="26" grpId="0"/>
      <p:bldP spid="27" grpId="0" bldLvl="0" animBg="1"/>
      <p:bldP spid="2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/>
        </p:nvSpPr>
        <p:spPr>
          <a:xfrm rot="9540000">
            <a:off x="11406828" y="6134038"/>
            <a:ext cx="575692" cy="575692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 rot="9540000">
            <a:off x="10739355" y="5755671"/>
            <a:ext cx="256854" cy="256854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21" name="文本框 5"/>
          <p:cNvSpPr txBox="1"/>
          <p:nvPr/>
        </p:nvSpPr>
        <p:spPr>
          <a:xfrm>
            <a:off x="524510" y="398780"/>
            <a:ext cx="30213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线下推广方案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44897" y="643554"/>
            <a:ext cx="2408102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Line extension scheme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4768833" y="2634461"/>
            <a:ext cx="2336674" cy="2336674"/>
          </a:xfrm>
          <a:prstGeom prst="ellipse">
            <a:avLst/>
          </a:prstGeom>
          <a:noFill/>
          <a:ln w="28575">
            <a:solidFill>
              <a:srgbClr val="F35E4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35E4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40" name="圆角矩形 139"/>
          <p:cNvSpPr/>
          <p:nvPr/>
        </p:nvSpPr>
        <p:spPr bwMode="auto">
          <a:xfrm>
            <a:off x="1524125" y="1771113"/>
            <a:ext cx="2759956" cy="1524123"/>
          </a:xfrm>
          <a:prstGeom prst="roundRect">
            <a:avLst>
              <a:gd name="adj" fmla="val 6712"/>
            </a:avLst>
          </a:prstGeom>
          <a:solidFill>
            <a:srgbClr val="5B727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79200" tIns="39600" rIns="79200" bIns="39600" numCol="1" rtlCol="0" anchor="ctr" anchorCtr="0" compatLnSpc="1">
            <a:noAutofit/>
          </a:bodyPr>
          <a:lstStyle/>
          <a:p>
            <a:pPr marL="0" marR="0" indent="0" algn="ctr" defTabSz="8013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41" name="圆角矩形 140"/>
          <p:cNvSpPr/>
          <p:nvPr/>
        </p:nvSpPr>
        <p:spPr bwMode="auto">
          <a:xfrm>
            <a:off x="1524124" y="4330188"/>
            <a:ext cx="2759956" cy="1549085"/>
          </a:xfrm>
          <a:prstGeom prst="roundRect">
            <a:avLst>
              <a:gd name="adj" fmla="val 6712"/>
            </a:avLst>
          </a:prstGeom>
          <a:solidFill>
            <a:srgbClr val="F35E4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79200" tIns="39600" rIns="79200" bIns="39600" numCol="1" rtlCol="0" anchor="ctr" anchorCtr="0" compatLnSpc="1">
            <a:noAutofit/>
          </a:bodyPr>
          <a:lstStyle/>
          <a:p>
            <a:pPr marL="0" marR="0" indent="0" algn="ctr" defTabSz="8013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42" name="圆角矩形 141"/>
          <p:cNvSpPr/>
          <p:nvPr/>
        </p:nvSpPr>
        <p:spPr bwMode="auto">
          <a:xfrm>
            <a:off x="7490640" y="1771113"/>
            <a:ext cx="3041475" cy="1598337"/>
          </a:xfrm>
          <a:prstGeom prst="roundRect">
            <a:avLst>
              <a:gd name="adj" fmla="val 6712"/>
            </a:avLst>
          </a:prstGeom>
          <a:solidFill>
            <a:srgbClr val="F35E4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368300" dist="101600" dir="90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79200" tIns="39600" rIns="79200" bIns="39600" numCol="1" rtlCol="0" anchor="ctr" anchorCtr="0" compatLnSpc="1">
            <a:noAutofit/>
          </a:bodyPr>
          <a:lstStyle/>
          <a:p>
            <a:pPr marL="0" marR="0" indent="0" algn="ctr" defTabSz="8013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43" name="圆角矩形 142"/>
          <p:cNvSpPr/>
          <p:nvPr/>
        </p:nvSpPr>
        <p:spPr bwMode="auto">
          <a:xfrm>
            <a:off x="7490640" y="4330188"/>
            <a:ext cx="3041475" cy="1535867"/>
          </a:xfrm>
          <a:prstGeom prst="roundRect">
            <a:avLst>
              <a:gd name="adj" fmla="val 6712"/>
            </a:avLst>
          </a:prstGeom>
          <a:solidFill>
            <a:srgbClr val="5B727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0" dist="114300" dir="8100000" sx="101000" sy="101000" algn="tr" rotWithShape="0">
              <a:prstClr val="black">
                <a:alpha val="40000"/>
              </a:prstClr>
            </a:outerShdw>
          </a:effectLst>
        </p:spPr>
        <p:txBody>
          <a:bodyPr vert="horz" wrap="square" lIns="79200" tIns="39600" rIns="79200" bIns="39600" numCol="1" rtlCol="0" anchor="ctr" anchorCtr="0" compatLnSpc="1">
            <a:noAutofit/>
          </a:bodyPr>
          <a:lstStyle/>
          <a:p>
            <a:pPr marL="0" marR="0" indent="0" algn="ctr" defTabSz="8013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644002" y="2020699"/>
            <a:ext cx="275510" cy="275511"/>
            <a:chOff x="6443217" y="1547174"/>
            <a:chExt cx="363537" cy="363538"/>
          </a:xfrm>
          <a:solidFill>
            <a:schemeClr val="bg1"/>
          </a:solidFill>
        </p:grpSpPr>
        <p:sp>
          <p:nvSpPr>
            <p:cNvPr id="25" name="Freeform 42"/>
            <p:cNvSpPr/>
            <p:nvPr/>
          </p:nvSpPr>
          <p:spPr bwMode="auto">
            <a:xfrm>
              <a:off x="6624192" y="1547174"/>
              <a:ext cx="136525" cy="73025"/>
            </a:xfrm>
            <a:custGeom>
              <a:avLst/>
              <a:gdLst>
                <a:gd name="T0" fmla="*/ 105 w 117"/>
                <a:gd name="T1" fmla="*/ 63 h 63"/>
                <a:gd name="T2" fmla="*/ 58 w 117"/>
                <a:gd name="T3" fmla="*/ 29 h 63"/>
                <a:gd name="T4" fmla="*/ 0 w 117"/>
                <a:gd name="T5" fmla="*/ 16 h 63"/>
                <a:gd name="T6" fmla="*/ 0 w 117"/>
                <a:gd name="T7" fmla="*/ 0 h 63"/>
                <a:gd name="T8" fmla="*/ 65 w 117"/>
                <a:gd name="T9" fmla="*/ 14 h 63"/>
                <a:gd name="T10" fmla="*/ 117 w 117"/>
                <a:gd name="T11" fmla="*/ 52 h 63"/>
                <a:gd name="T12" fmla="*/ 105 w 117"/>
                <a:gd name="T13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63">
                  <a:moveTo>
                    <a:pt x="105" y="63"/>
                  </a:moveTo>
                  <a:cubicBezTo>
                    <a:pt x="92" y="48"/>
                    <a:pt x="76" y="37"/>
                    <a:pt x="58" y="29"/>
                  </a:cubicBezTo>
                  <a:cubicBezTo>
                    <a:pt x="40" y="20"/>
                    <a:pt x="2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3" y="0"/>
                    <a:pt x="45" y="4"/>
                    <a:pt x="65" y="14"/>
                  </a:cubicBezTo>
                  <a:cubicBezTo>
                    <a:pt x="85" y="23"/>
                    <a:pt x="103" y="36"/>
                    <a:pt x="117" y="52"/>
                  </a:cubicBezTo>
                  <a:lnTo>
                    <a:pt x="105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39" name="Freeform 43"/>
            <p:cNvSpPr/>
            <p:nvPr/>
          </p:nvSpPr>
          <p:spPr bwMode="auto">
            <a:xfrm>
              <a:off x="6624192" y="1547174"/>
              <a:ext cx="0" cy="17463"/>
            </a:xfrm>
            <a:custGeom>
              <a:avLst/>
              <a:gdLst>
                <a:gd name="T0" fmla="*/ 11 h 11"/>
                <a:gd name="T1" fmla="*/ 0 h 11"/>
                <a:gd name="T2" fmla="*/ 0 h 11"/>
                <a:gd name="T3" fmla="*/ 0 h 11"/>
                <a:gd name="T4" fmla="*/ 11 h 11"/>
                <a:gd name="T5" fmla="*/ 11 h 11"/>
                <a:gd name="T6" fmla="*/ 11 h 1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11">
                  <a:moveTo>
                    <a:pt x="0" y="11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40" name="Freeform 44"/>
            <p:cNvSpPr/>
            <p:nvPr/>
          </p:nvSpPr>
          <p:spPr bwMode="auto">
            <a:xfrm>
              <a:off x="6624192" y="1891661"/>
              <a:ext cx="0" cy="19050"/>
            </a:xfrm>
            <a:custGeom>
              <a:avLst/>
              <a:gdLst>
                <a:gd name="T0" fmla="*/ 12 h 12"/>
                <a:gd name="T1" fmla="*/ 12 h 12"/>
                <a:gd name="T2" fmla="*/ 12 h 12"/>
                <a:gd name="T3" fmla="*/ 0 h 12"/>
                <a:gd name="T4" fmla="*/ 0 h 12"/>
                <a:gd name="T5" fmla="*/ 0 h 12"/>
                <a:gd name="T6" fmla="*/ 12 h 1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12">
                  <a:moveTo>
                    <a:pt x="0" y="12"/>
                  </a:move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41" name="Freeform 45"/>
            <p:cNvSpPr/>
            <p:nvPr/>
          </p:nvSpPr>
          <p:spPr bwMode="auto">
            <a:xfrm>
              <a:off x="6746429" y="1607499"/>
              <a:ext cx="60325" cy="120650"/>
            </a:xfrm>
            <a:custGeom>
              <a:avLst/>
              <a:gdLst>
                <a:gd name="T0" fmla="*/ 52 w 52"/>
                <a:gd name="T1" fmla="*/ 105 h 105"/>
                <a:gd name="T2" fmla="*/ 36 w 52"/>
                <a:gd name="T3" fmla="*/ 105 h 105"/>
                <a:gd name="T4" fmla="*/ 0 w 52"/>
                <a:gd name="T5" fmla="*/ 11 h 105"/>
                <a:gd name="T6" fmla="*/ 12 w 52"/>
                <a:gd name="T7" fmla="*/ 0 h 105"/>
                <a:gd name="T8" fmla="*/ 52 w 52"/>
                <a:gd name="T9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05">
                  <a:moveTo>
                    <a:pt x="52" y="105"/>
                  </a:moveTo>
                  <a:cubicBezTo>
                    <a:pt x="36" y="105"/>
                    <a:pt x="36" y="105"/>
                    <a:pt x="36" y="105"/>
                  </a:cubicBezTo>
                  <a:cubicBezTo>
                    <a:pt x="36" y="70"/>
                    <a:pt x="23" y="37"/>
                    <a:pt x="0" y="1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38" y="29"/>
                    <a:pt x="52" y="66"/>
                    <a:pt x="52" y="1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42" name="Freeform 46"/>
            <p:cNvSpPr/>
            <p:nvPr/>
          </p:nvSpPr>
          <p:spPr bwMode="auto">
            <a:xfrm>
              <a:off x="6746429" y="1728149"/>
              <a:ext cx="60325" cy="122238"/>
            </a:xfrm>
            <a:custGeom>
              <a:avLst/>
              <a:gdLst>
                <a:gd name="T0" fmla="*/ 12 w 52"/>
                <a:gd name="T1" fmla="*/ 105 h 105"/>
                <a:gd name="T2" fmla="*/ 0 w 52"/>
                <a:gd name="T3" fmla="*/ 94 h 105"/>
                <a:gd name="T4" fmla="*/ 36 w 52"/>
                <a:gd name="T5" fmla="*/ 0 h 105"/>
                <a:gd name="T6" fmla="*/ 52 w 52"/>
                <a:gd name="T7" fmla="*/ 0 h 105"/>
                <a:gd name="T8" fmla="*/ 12 w 52"/>
                <a:gd name="T9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05">
                  <a:moveTo>
                    <a:pt x="12" y="105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23" y="68"/>
                    <a:pt x="36" y="35"/>
                    <a:pt x="36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39"/>
                    <a:pt x="38" y="76"/>
                    <a:pt x="12" y="1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43" name="Rectangle 47"/>
            <p:cNvSpPr>
              <a:spLocks noChangeArrowheads="1"/>
            </p:cNvSpPr>
            <p:nvPr/>
          </p:nvSpPr>
          <p:spPr bwMode="auto">
            <a:xfrm>
              <a:off x="6624192" y="1891661"/>
              <a:ext cx="1588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44" name="Freeform 48"/>
            <p:cNvSpPr/>
            <p:nvPr/>
          </p:nvSpPr>
          <p:spPr bwMode="auto">
            <a:xfrm>
              <a:off x="6624192" y="1547174"/>
              <a:ext cx="0" cy="17463"/>
            </a:xfrm>
            <a:custGeom>
              <a:avLst/>
              <a:gdLst>
                <a:gd name="T0" fmla="*/ 11 h 11"/>
                <a:gd name="T1" fmla="*/ 6 h 11"/>
                <a:gd name="T2" fmla="*/ 0 h 11"/>
                <a:gd name="T3" fmla="*/ 0 h 11"/>
                <a:gd name="T4" fmla="*/ 6 h 11"/>
                <a:gd name="T5" fmla="*/ 11 h 11"/>
                <a:gd name="T6" fmla="*/ 11 h 1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11">
                  <a:moveTo>
                    <a:pt x="0" y="11"/>
                  </a:moveTo>
                  <a:lnTo>
                    <a:pt x="0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11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45" name="Freeform 49"/>
            <p:cNvSpPr/>
            <p:nvPr/>
          </p:nvSpPr>
          <p:spPr bwMode="auto">
            <a:xfrm>
              <a:off x="6624192" y="1837686"/>
              <a:ext cx="136525" cy="73025"/>
            </a:xfrm>
            <a:custGeom>
              <a:avLst/>
              <a:gdLst>
                <a:gd name="T0" fmla="*/ 0 w 117"/>
                <a:gd name="T1" fmla="*/ 63 h 63"/>
                <a:gd name="T2" fmla="*/ 0 w 117"/>
                <a:gd name="T3" fmla="*/ 47 h 63"/>
                <a:gd name="T4" fmla="*/ 58 w 117"/>
                <a:gd name="T5" fmla="*/ 34 h 63"/>
                <a:gd name="T6" fmla="*/ 105 w 117"/>
                <a:gd name="T7" fmla="*/ 0 h 63"/>
                <a:gd name="T8" fmla="*/ 117 w 117"/>
                <a:gd name="T9" fmla="*/ 11 h 63"/>
                <a:gd name="T10" fmla="*/ 65 w 117"/>
                <a:gd name="T11" fmla="*/ 49 h 63"/>
                <a:gd name="T12" fmla="*/ 0 w 117"/>
                <a:gd name="T13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63">
                  <a:moveTo>
                    <a:pt x="0" y="63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20" y="47"/>
                    <a:pt x="40" y="43"/>
                    <a:pt x="58" y="34"/>
                  </a:cubicBezTo>
                  <a:cubicBezTo>
                    <a:pt x="76" y="26"/>
                    <a:pt x="92" y="15"/>
                    <a:pt x="105" y="0"/>
                  </a:cubicBezTo>
                  <a:cubicBezTo>
                    <a:pt x="117" y="11"/>
                    <a:pt x="117" y="11"/>
                    <a:pt x="117" y="11"/>
                  </a:cubicBezTo>
                  <a:cubicBezTo>
                    <a:pt x="103" y="27"/>
                    <a:pt x="85" y="40"/>
                    <a:pt x="65" y="49"/>
                  </a:cubicBezTo>
                  <a:cubicBezTo>
                    <a:pt x="45" y="59"/>
                    <a:pt x="23" y="63"/>
                    <a:pt x="0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46" name="Freeform 50"/>
            <p:cNvSpPr/>
            <p:nvPr/>
          </p:nvSpPr>
          <p:spPr bwMode="auto">
            <a:xfrm>
              <a:off x="6443217" y="1607499"/>
              <a:ext cx="60325" cy="120650"/>
            </a:xfrm>
            <a:custGeom>
              <a:avLst/>
              <a:gdLst>
                <a:gd name="T0" fmla="*/ 16 w 52"/>
                <a:gd name="T1" fmla="*/ 105 h 105"/>
                <a:gd name="T2" fmla="*/ 0 w 52"/>
                <a:gd name="T3" fmla="*/ 105 h 105"/>
                <a:gd name="T4" fmla="*/ 40 w 52"/>
                <a:gd name="T5" fmla="*/ 0 h 105"/>
                <a:gd name="T6" fmla="*/ 52 w 52"/>
                <a:gd name="T7" fmla="*/ 11 h 105"/>
                <a:gd name="T8" fmla="*/ 16 w 52"/>
                <a:gd name="T9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05">
                  <a:moveTo>
                    <a:pt x="16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66"/>
                    <a:pt x="14" y="29"/>
                    <a:pt x="40" y="0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29" y="37"/>
                    <a:pt x="16" y="70"/>
                    <a:pt x="16" y="1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47" name="Freeform 51"/>
            <p:cNvSpPr/>
            <p:nvPr/>
          </p:nvSpPr>
          <p:spPr bwMode="auto">
            <a:xfrm>
              <a:off x="6489254" y="1837686"/>
              <a:ext cx="134938" cy="73025"/>
            </a:xfrm>
            <a:custGeom>
              <a:avLst/>
              <a:gdLst>
                <a:gd name="T0" fmla="*/ 117 w 117"/>
                <a:gd name="T1" fmla="*/ 63 h 63"/>
                <a:gd name="T2" fmla="*/ 51 w 117"/>
                <a:gd name="T3" fmla="*/ 49 h 63"/>
                <a:gd name="T4" fmla="*/ 0 w 117"/>
                <a:gd name="T5" fmla="*/ 11 h 63"/>
                <a:gd name="T6" fmla="*/ 12 w 117"/>
                <a:gd name="T7" fmla="*/ 0 h 63"/>
                <a:gd name="T8" fmla="*/ 58 w 117"/>
                <a:gd name="T9" fmla="*/ 34 h 63"/>
                <a:gd name="T10" fmla="*/ 117 w 117"/>
                <a:gd name="T11" fmla="*/ 47 h 63"/>
                <a:gd name="T12" fmla="*/ 117 w 117"/>
                <a:gd name="T13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63">
                  <a:moveTo>
                    <a:pt x="117" y="63"/>
                  </a:moveTo>
                  <a:cubicBezTo>
                    <a:pt x="94" y="63"/>
                    <a:pt x="72" y="59"/>
                    <a:pt x="51" y="49"/>
                  </a:cubicBezTo>
                  <a:cubicBezTo>
                    <a:pt x="32" y="40"/>
                    <a:pt x="14" y="27"/>
                    <a:pt x="0" y="1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5" y="14"/>
                    <a:pt x="41" y="26"/>
                    <a:pt x="58" y="34"/>
                  </a:cubicBezTo>
                  <a:cubicBezTo>
                    <a:pt x="77" y="42"/>
                    <a:pt x="96" y="47"/>
                    <a:pt x="117" y="47"/>
                  </a:cubicBezTo>
                  <a:lnTo>
                    <a:pt x="117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48" name="Freeform 52"/>
            <p:cNvSpPr/>
            <p:nvPr/>
          </p:nvSpPr>
          <p:spPr bwMode="auto">
            <a:xfrm>
              <a:off x="6443217" y="1728149"/>
              <a:ext cx="60325" cy="122238"/>
            </a:xfrm>
            <a:custGeom>
              <a:avLst/>
              <a:gdLst>
                <a:gd name="T0" fmla="*/ 40 w 52"/>
                <a:gd name="T1" fmla="*/ 105 h 105"/>
                <a:gd name="T2" fmla="*/ 0 w 52"/>
                <a:gd name="T3" fmla="*/ 0 h 105"/>
                <a:gd name="T4" fmla="*/ 16 w 52"/>
                <a:gd name="T5" fmla="*/ 0 h 105"/>
                <a:gd name="T6" fmla="*/ 52 w 52"/>
                <a:gd name="T7" fmla="*/ 94 h 105"/>
                <a:gd name="T8" fmla="*/ 40 w 52"/>
                <a:gd name="T9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05">
                  <a:moveTo>
                    <a:pt x="40" y="105"/>
                  </a:moveTo>
                  <a:cubicBezTo>
                    <a:pt x="14" y="76"/>
                    <a:pt x="0" y="39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35"/>
                    <a:pt x="29" y="68"/>
                    <a:pt x="52" y="94"/>
                  </a:cubicBezTo>
                  <a:lnTo>
                    <a:pt x="4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49" name="Freeform 53"/>
            <p:cNvSpPr/>
            <p:nvPr/>
          </p:nvSpPr>
          <p:spPr bwMode="auto">
            <a:xfrm>
              <a:off x="6489254" y="1547174"/>
              <a:ext cx="134938" cy="73025"/>
            </a:xfrm>
            <a:custGeom>
              <a:avLst/>
              <a:gdLst>
                <a:gd name="T0" fmla="*/ 12 w 117"/>
                <a:gd name="T1" fmla="*/ 63 h 63"/>
                <a:gd name="T2" fmla="*/ 0 w 117"/>
                <a:gd name="T3" fmla="*/ 52 h 63"/>
                <a:gd name="T4" fmla="*/ 51 w 117"/>
                <a:gd name="T5" fmla="*/ 14 h 63"/>
                <a:gd name="T6" fmla="*/ 117 w 117"/>
                <a:gd name="T7" fmla="*/ 0 h 63"/>
                <a:gd name="T8" fmla="*/ 117 w 117"/>
                <a:gd name="T9" fmla="*/ 16 h 63"/>
                <a:gd name="T10" fmla="*/ 58 w 117"/>
                <a:gd name="T11" fmla="*/ 29 h 63"/>
                <a:gd name="T12" fmla="*/ 12 w 117"/>
                <a:gd name="T13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63">
                  <a:moveTo>
                    <a:pt x="12" y="63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14" y="36"/>
                    <a:pt x="32" y="23"/>
                    <a:pt x="51" y="14"/>
                  </a:cubicBezTo>
                  <a:cubicBezTo>
                    <a:pt x="72" y="4"/>
                    <a:pt x="94" y="0"/>
                    <a:pt x="117" y="0"/>
                  </a:cubicBezTo>
                  <a:cubicBezTo>
                    <a:pt x="117" y="16"/>
                    <a:pt x="117" y="16"/>
                    <a:pt x="117" y="16"/>
                  </a:cubicBezTo>
                  <a:cubicBezTo>
                    <a:pt x="96" y="16"/>
                    <a:pt x="77" y="21"/>
                    <a:pt x="58" y="29"/>
                  </a:cubicBezTo>
                  <a:cubicBezTo>
                    <a:pt x="41" y="37"/>
                    <a:pt x="25" y="49"/>
                    <a:pt x="12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50" name="Freeform 54"/>
            <p:cNvSpPr/>
            <p:nvPr/>
          </p:nvSpPr>
          <p:spPr bwMode="auto">
            <a:xfrm>
              <a:off x="6624192" y="1547174"/>
              <a:ext cx="0" cy="17463"/>
            </a:xfrm>
            <a:custGeom>
              <a:avLst/>
              <a:gdLst>
                <a:gd name="T0" fmla="*/ 11 h 11"/>
                <a:gd name="T1" fmla="*/ 0 h 11"/>
                <a:gd name="T2" fmla="*/ 6 h 11"/>
                <a:gd name="T3" fmla="*/ 0 h 11"/>
                <a:gd name="T4" fmla="*/ 0 h 11"/>
                <a:gd name="T5" fmla="*/ 11 h 11"/>
                <a:gd name="T6" fmla="*/ 11 h 1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11">
                  <a:moveTo>
                    <a:pt x="0" y="11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51" name="Rectangle 55"/>
            <p:cNvSpPr>
              <a:spLocks noChangeArrowheads="1"/>
            </p:cNvSpPr>
            <p:nvPr/>
          </p:nvSpPr>
          <p:spPr bwMode="auto">
            <a:xfrm>
              <a:off x="6452742" y="1720211"/>
              <a:ext cx="85725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52" name="Rectangle 56"/>
            <p:cNvSpPr>
              <a:spLocks noChangeArrowheads="1"/>
            </p:cNvSpPr>
            <p:nvPr/>
          </p:nvSpPr>
          <p:spPr bwMode="auto">
            <a:xfrm>
              <a:off x="6538467" y="1720211"/>
              <a:ext cx="85725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53" name="Rectangle 57"/>
            <p:cNvSpPr>
              <a:spLocks noChangeArrowheads="1"/>
            </p:cNvSpPr>
            <p:nvPr/>
          </p:nvSpPr>
          <p:spPr bwMode="auto">
            <a:xfrm>
              <a:off x="6709917" y="1720211"/>
              <a:ext cx="87313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54" name="Rectangle 58"/>
            <p:cNvSpPr>
              <a:spLocks noChangeArrowheads="1"/>
            </p:cNvSpPr>
            <p:nvPr/>
          </p:nvSpPr>
          <p:spPr bwMode="auto">
            <a:xfrm>
              <a:off x="6624192" y="1720211"/>
              <a:ext cx="85725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55" name="Freeform 59"/>
            <p:cNvSpPr/>
            <p:nvPr/>
          </p:nvSpPr>
          <p:spPr bwMode="auto">
            <a:xfrm>
              <a:off x="6543229" y="1820224"/>
              <a:ext cx="80963" cy="90488"/>
            </a:xfrm>
            <a:custGeom>
              <a:avLst/>
              <a:gdLst>
                <a:gd name="T0" fmla="*/ 70 w 70"/>
                <a:gd name="T1" fmla="*/ 78 h 78"/>
                <a:gd name="T2" fmla="*/ 28 w 70"/>
                <a:gd name="T3" fmla="*/ 57 h 78"/>
                <a:gd name="T4" fmla="*/ 0 w 70"/>
                <a:gd name="T5" fmla="*/ 5 h 78"/>
                <a:gd name="T6" fmla="*/ 15 w 70"/>
                <a:gd name="T7" fmla="*/ 0 h 78"/>
                <a:gd name="T8" fmla="*/ 40 w 70"/>
                <a:gd name="T9" fmla="*/ 46 h 78"/>
                <a:gd name="T10" fmla="*/ 70 w 70"/>
                <a:gd name="T11" fmla="*/ 62 h 78"/>
                <a:gd name="T12" fmla="*/ 70 w 70"/>
                <a:gd name="T1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78">
                  <a:moveTo>
                    <a:pt x="70" y="78"/>
                  </a:moveTo>
                  <a:cubicBezTo>
                    <a:pt x="55" y="78"/>
                    <a:pt x="40" y="71"/>
                    <a:pt x="28" y="57"/>
                  </a:cubicBezTo>
                  <a:cubicBezTo>
                    <a:pt x="16" y="44"/>
                    <a:pt x="7" y="26"/>
                    <a:pt x="0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2" y="19"/>
                    <a:pt x="30" y="35"/>
                    <a:pt x="40" y="46"/>
                  </a:cubicBezTo>
                  <a:cubicBezTo>
                    <a:pt x="49" y="56"/>
                    <a:pt x="59" y="62"/>
                    <a:pt x="70" y="62"/>
                  </a:cubicBezTo>
                  <a:lnTo>
                    <a:pt x="70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56" name="Freeform 60"/>
            <p:cNvSpPr/>
            <p:nvPr/>
          </p:nvSpPr>
          <p:spPr bwMode="auto">
            <a:xfrm>
              <a:off x="6528942" y="1631311"/>
              <a:ext cx="31750" cy="96838"/>
            </a:xfrm>
            <a:custGeom>
              <a:avLst/>
              <a:gdLst>
                <a:gd name="T0" fmla="*/ 17 w 28"/>
                <a:gd name="T1" fmla="*/ 84 h 84"/>
                <a:gd name="T2" fmla="*/ 0 w 28"/>
                <a:gd name="T3" fmla="*/ 84 h 84"/>
                <a:gd name="T4" fmla="*/ 13 w 28"/>
                <a:gd name="T5" fmla="*/ 0 h 84"/>
                <a:gd name="T6" fmla="*/ 28 w 28"/>
                <a:gd name="T7" fmla="*/ 5 h 84"/>
                <a:gd name="T8" fmla="*/ 17 w 28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84">
                  <a:moveTo>
                    <a:pt x="17" y="84"/>
                  </a:moveTo>
                  <a:cubicBezTo>
                    <a:pt x="0" y="84"/>
                    <a:pt x="0" y="84"/>
                    <a:pt x="0" y="84"/>
                  </a:cubicBezTo>
                  <a:cubicBezTo>
                    <a:pt x="0" y="54"/>
                    <a:pt x="4" y="25"/>
                    <a:pt x="13" y="0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1" y="29"/>
                    <a:pt x="17" y="56"/>
                    <a:pt x="17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57" name="Freeform 61"/>
            <p:cNvSpPr/>
            <p:nvPr/>
          </p:nvSpPr>
          <p:spPr bwMode="auto">
            <a:xfrm>
              <a:off x="6687692" y="1728149"/>
              <a:ext cx="33338" cy="98425"/>
            </a:xfrm>
            <a:custGeom>
              <a:avLst/>
              <a:gdLst>
                <a:gd name="T0" fmla="*/ 16 w 29"/>
                <a:gd name="T1" fmla="*/ 84 h 84"/>
                <a:gd name="T2" fmla="*/ 0 w 29"/>
                <a:gd name="T3" fmla="*/ 79 h 84"/>
                <a:gd name="T4" fmla="*/ 12 w 29"/>
                <a:gd name="T5" fmla="*/ 0 h 84"/>
                <a:gd name="T6" fmla="*/ 29 w 29"/>
                <a:gd name="T7" fmla="*/ 0 h 84"/>
                <a:gd name="T8" fmla="*/ 16 w 29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84">
                  <a:moveTo>
                    <a:pt x="16" y="84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8" y="55"/>
                    <a:pt x="12" y="28"/>
                    <a:pt x="12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30"/>
                    <a:pt x="24" y="59"/>
                    <a:pt x="16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58" name="Freeform 62"/>
            <p:cNvSpPr/>
            <p:nvPr/>
          </p:nvSpPr>
          <p:spPr bwMode="auto">
            <a:xfrm>
              <a:off x="6543229" y="1547174"/>
              <a:ext cx="80963" cy="90488"/>
            </a:xfrm>
            <a:custGeom>
              <a:avLst/>
              <a:gdLst>
                <a:gd name="T0" fmla="*/ 15 w 70"/>
                <a:gd name="T1" fmla="*/ 78 h 78"/>
                <a:gd name="T2" fmla="*/ 0 w 70"/>
                <a:gd name="T3" fmla="*/ 73 h 78"/>
                <a:gd name="T4" fmla="*/ 28 w 70"/>
                <a:gd name="T5" fmla="*/ 21 h 78"/>
                <a:gd name="T6" fmla="*/ 70 w 70"/>
                <a:gd name="T7" fmla="*/ 0 h 78"/>
                <a:gd name="T8" fmla="*/ 70 w 70"/>
                <a:gd name="T9" fmla="*/ 16 h 78"/>
                <a:gd name="T10" fmla="*/ 40 w 70"/>
                <a:gd name="T11" fmla="*/ 32 h 78"/>
                <a:gd name="T12" fmla="*/ 15 w 70"/>
                <a:gd name="T1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78">
                  <a:moveTo>
                    <a:pt x="15" y="78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7" y="52"/>
                    <a:pt x="16" y="34"/>
                    <a:pt x="28" y="21"/>
                  </a:cubicBezTo>
                  <a:cubicBezTo>
                    <a:pt x="40" y="7"/>
                    <a:pt x="55" y="0"/>
                    <a:pt x="70" y="0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59" y="16"/>
                    <a:pt x="49" y="22"/>
                    <a:pt x="40" y="32"/>
                  </a:cubicBezTo>
                  <a:cubicBezTo>
                    <a:pt x="30" y="43"/>
                    <a:pt x="22" y="59"/>
                    <a:pt x="15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59" name="Freeform 63"/>
            <p:cNvSpPr/>
            <p:nvPr/>
          </p:nvSpPr>
          <p:spPr bwMode="auto">
            <a:xfrm>
              <a:off x="6624192" y="1547174"/>
              <a:ext cx="0" cy="17463"/>
            </a:xfrm>
            <a:custGeom>
              <a:avLst/>
              <a:gdLst>
                <a:gd name="T0" fmla="*/ 1 w 1"/>
                <a:gd name="T1" fmla="*/ 16 h 16"/>
                <a:gd name="T2" fmla="*/ 1 w 1"/>
                <a:gd name="T3" fmla="*/ 0 h 16"/>
                <a:gd name="T4" fmla="*/ 0 w 1"/>
                <a:gd name="T5" fmla="*/ 0 h 16"/>
                <a:gd name="T6" fmla="*/ 1 w 1"/>
                <a:gd name="T7" fmla="*/ 0 h 16"/>
                <a:gd name="T8" fmla="*/ 1 w 1"/>
                <a:gd name="T9" fmla="*/ 16 h 16"/>
                <a:gd name="T10" fmla="*/ 1 w 1"/>
                <a:gd name="T11" fmla="*/ 16 h 16"/>
                <a:gd name="T12" fmla="*/ 1 w 1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6">
                  <a:moveTo>
                    <a:pt x="1" y="16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60" name="Freeform 64"/>
            <p:cNvSpPr/>
            <p:nvPr/>
          </p:nvSpPr>
          <p:spPr bwMode="auto">
            <a:xfrm>
              <a:off x="6624192" y="1891661"/>
              <a:ext cx="0" cy="19050"/>
            </a:xfrm>
            <a:custGeom>
              <a:avLst/>
              <a:gdLst>
                <a:gd name="T0" fmla="*/ 1 w 1"/>
                <a:gd name="T1" fmla="*/ 16 h 16"/>
                <a:gd name="T2" fmla="*/ 0 w 1"/>
                <a:gd name="T3" fmla="*/ 16 h 16"/>
                <a:gd name="T4" fmla="*/ 1 w 1"/>
                <a:gd name="T5" fmla="*/ 16 h 16"/>
                <a:gd name="T6" fmla="*/ 1 w 1"/>
                <a:gd name="T7" fmla="*/ 0 h 16"/>
                <a:gd name="T8" fmla="*/ 1 w 1"/>
                <a:gd name="T9" fmla="*/ 0 h 16"/>
                <a:gd name="T10" fmla="*/ 1 w 1"/>
                <a:gd name="T11" fmla="*/ 0 h 16"/>
                <a:gd name="T12" fmla="*/ 1 w 1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6">
                  <a:moveTo>
                    <a:pt x="1" y="16"/>
                  </a:moveTo>
                  <a:cubicBezTo>
                    <a:pt x="1" y="16"/>
                    <a:pt x="1" y="16"/>
                    <a:pt x="0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1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61" name="Freeform 65"/>
            <p:cNvSpPr/>
            <p:nvPr/>
          </p:nvSpPr>
          <p:spPr bwMode="auto">
            <a:xfrm>
              <a:off x="6624192" y="1891661"/>
              <a:ext cx="0" cy="19050"/>
            </a:xfrm>
            <a:custGeom>
              <a:avLst/>
              <a:gdLst>
                <a:gd name="T0" fmla="*/ 12 h 12"/>
                <a:gd name="T1" fmla="*/ 6 h 12"/>
                <a:gd name="T2" fmla="*/ 0 h 12"/>
                <a:gd name="T3" fmla="*/ 0 h 12"/>
                <a:gd name="T4" fmla="*/ 6 h 12"/>
                <a:gd name="T5" fmla="*/ 12 h 12"/>
                <a:gd name="T6" fmla="*/ 12 h 1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12">
                  <a:moveTo>
                    <a:pt x="0" y="12"/>
                  </a:moveTo>
                  <a:lnTo>
                    <a:pt x="0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62" name="Freeform 66"/>
            <p:cNvSpPr/>
            <p:nvPr/>
          </p:nvSpPr>
          <p:spPr bwMode="auto">
            <a:xfrm>
              <a:off x="6687692" y="1631311"/>
              <a:ext cx="33338" cy="96838"/>
            </a:xfrm>
            <a:custGeom>
              <a:avLst/>
              <a:gdLst>
                <a:gd name="T0" fmla="*/ 29 w 29"/>
                <a:gd name="T1" fmla="*/ 84 h 84"/>
                <a:gd name="T2" fmla="*/ 12 w 29"/>
                <a:gd name="T3" fmla="*/ 84 h 84"/>
                <a:gd name="T4" fmla="*/ 0 w 29"/>
                <a:gd name="T5" fmla="*/ 5 h 84"/>
                <a:gd name="T6" fmla="*/ 16 w 29"/>
                <a:gd name="T7" fmla="*/ 0 h 84"/>
                <a:gd name="T8" fmla="*/ 29 w 29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84">
                  <a:moveTo>
                    <a:pt x="29" y="84"/>
                  </a:moveTo>
                  <a:cubicBezTo>
                    <a:pt x="12" y="84"/>
                    <a:pt x="12" y="84"/>
                    <a:pt x="12" y="84"/>
                  </a:cubicBezTo>
                  <a:cubicBezTo>
                    <a:pt x="12" y="56"/>
                    <a:pt x="8" y="29"/>
                    <a:pt x="0" y="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4" y="25"/>
                    <a:pt x="29" y="54"/>
                    <a:pt x="29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63" name="Freeform 67"/>
            <p:cNvSpPr/>
            <p:nvPr/>
          </p:nvSpPr>
          <p:spPr bwMode="auto">
            <a:xfrm>
              <a:off x="6528942" y="1728149"/>
              <a:ext cx="31750" cy="98425"/>
            </a:xfrm>
            <a:custGeom>
              <a:avLst/>
              <a:gdLst>
                <a:gd name="T0" fmla="*/ 13 w 28"/>
                <a:gd name="T1" fmla="*/ 84 h 84"/>
                <a:gd name="T2" fmla="*/ 0 w 28"/>
                <a:gd name="T3" fmla="*/ 0 h 84"/>
                <a:gd name="T4" fmla="*/ 17 w 28"/>
                <a:gd name="T5" fmla="*/ 0 h 84"/>
                <a:gd name="T6" fmla="*/ 28 w 28"/>
                <a:gd name="T7" fmla="*/ 79 h 84"/>
                <a:gd name="T8" fmla="*/ 13 w 28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84">
                  <a:moveTo>
                    <a:pt x="13" y="84"/>
                  </a:moveTo>
                  <a:cubicBezTo>
                    <a:pt x="4" y="59"/>
                    <a:pt x="0" y="30"/>
                    <a:pt x="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28"/>
                    <a:pt x="21" y="55"/>
                    <a:pt x="28" y="79"/>
                  </a:cubicBezTo>
                  <a:lnTo>
                    <a:pt x="13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64" name="Freeform 68"/>
            <p:cNvSpPr/>
            <p:nvPr/>
          </p:nvSpPr>
          <p:spPr bwMode="auto">
            <a:xfrm>
              <a:off x="6624192" y="1547174"/>
              <a:ext cx="80963" cy="90488"/>
            </a:xfrm>
            <a:custGeom>
              <a:avLst/>
              <a:gdLst>
                <a:gd name="T0" fmla="*/ 54 w 70"/>
                <a:gd name="T1" fmla="*/ 78 h 78"/>
                <a:gd name="T2" fmla="*/ 30 w 70"/>
                <a:gd name="T3" fmla="*/ 32 h 78"/>
                <a:gd name="T4" fmla="*/ 0 w 70"/>
                <a:gd name="T5" fmla="*/ 16 h 78"/>
                <a:gd name="T6" fmla="*/ 0 w 70"/>
                <a:gd name="T7" fmla="*/ 0 h 78"/>
                <a:gd name="T8" fmla="*/ 42 w 70"/>
                <a:gd name="T9" fmla="*/ 21 h 78"/>
                <a:gd name="T10" fmla="*/ 70 w 70"/>
                <a:gd name="T11" fmla="*/ 73 h 78"/>
                <a:gd name="T12" fmla="*/ 54 w 70"/>
                <a:gd name="T1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78">
                  <a:moveTo>
                    <a:pt x="54" y="78"/>
                  </a:moveTo>
                  <a:cubicBezTo>
                    <a:pt x="48" y="59"/>
                    <a:pt x="40" y="43"/>
                    <a:pt x="30" y="32"/>
                  </a:cubicBezTo>
                  <a:cubicBezTo>
                    <a:pt x="20" y="22"/>
                    <a:pt x="1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0"/>
                    <a:pt x="29" y="7"/>
                    <a:pt x="42" y="21"/>
                  </a:cubicBezTo>
                  <a:cubicBezTo>
                    <a:pt x="53" y="34"/>
                    <a:pt x="63" y="52"/>
                    <a:pt x="70" y="73"/>
                  </a:cubicBezTo>
                  <a:lnTo>
                    <a:pt x="54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65" name="Freeform 69"/>
            <p:cNvSpPr/>
            <p:nvPr/>
          </p:nvSpPr>
          <p:spPr bwMode="auto">
            <a:xfrm>
              <a:off x="6624192" y="1820224"/>
              <a:ext cx="80963" cy="90488"/>
            </a:xfrm>
            <a:custGeom>
              <a:avLst/>
              <a:gdLst>
                <a:gd name="T0" fmla="*/ 0 w 70"/>
                <a:gd name="T1" fmla="*/ 78 h 78"/>
                <a:gd name="T2" fmla="*/ 0 w 70"/>
                <a:gd name="T3" fmla="*/ 62 h 78"/>
                <a:gd name="T4" fmla="*/ 30 w 70"/>
                <a:gd name="T5" fmla="*/ 46 h 78"/>
                <a:gd name="T6" fmla="*/ 54 w 70"/>
                <a:gd name="T7" fmla="*/ 0 h 78"/>
                <a:gd name="T8" fmla="*/ 70 w 70"/>
                <a:gd name="T9" fmla="*/ 5 h 78"/>
                <a:gd name="T10" fmla="*/ 42 w 70"/>
                <a:gd name="T11" fmla="*/ 57 h 78"/>
                <a:gd name="T12" fmla="*/ 0 w 70"/>
                <a:gd name="T1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78">
                  <a:moveTo>
                    <a:pt x="0" y="78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10" y="62"/>
                    <a:pt x="20" y="56"/>
                    <a:pt x="30" y="46"/>
                  </a:cubicBezTo>
                  <a:cubicBezTo>
                    <a:pt x="40" y="35"/>
                    <a:pt x="48" y="19"/>
                    <a:pt x="54" y="0"/>
                  </a:cubicBezTo>
                  <a:cubicBezTo>
                    <a:pt x="70" y="5"/>
                    <a:pt x="70" y="5"/>
                    <a:pt x="70" y="5"/>
                  </a:cubicBezTo>
                  <a:cubicBezTo>
                    <a:pt x="63" y="26"/>
                    <a:pt x="53" y="44"/>
                    <a:pt x="42" y="57"/>
                  </a:cubicBezTo>
                  <a:cubicBezTo>
                    <a:pt x="29" y="71"/>
                    <a:pt x="15" y="78"/>
                    <a:pt x="0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66" name="Freeform 70"/>
            <p:cNvSpPr/>
            <p:nvPr/>
          </p:nvSpPr>
          <p:spPr bwMode="auto">
            <a:xfrm>
              <a:off x="6624192" y="1547174"/>
              <a:ext cx="0" cy="17463"/>
            </a:xfrm>
            <a:custGeom>
              <a:avLst/>
              <a:gdLst>
                <a:gd name="T0" fmla="*/ 11 h 11"/>
                <a:gd name="T1" fmla="*/ 11 h 11"/>
                <a:gd name="T2" fmla="*/ 6 h 11"/>
                <a:gd name="T3" fmla="*/ 0 h 11"/>
                <a:gd name="T4" fmla="*/ 0 h 11"/>
                <a:gd name="T5" fmla="*/ 5 h 11"/>
                <a:gd name="T6" fmla="*/ 11 h 1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11">
                  <a:moveTo>
                    <a:pt x="0" y="11"/>
                  </a:moveTo>
                  <a:lnTo>
                    <a:pt x="0" y="11"/>
                  </a:lnTo>
                  <a:lnTo>
                    <a:pt x="0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67" name="Freeform 71"/>
            <p:cNvSpPr/>
            <p:nvPr/>
          </p:nvSpPr>
          <p:spPr bwMode="auto">
            <a:xfrm>
              <a:off x="6490842" y="1604324"/>
              <a:ext cx="63500" cy="39688"/>
            </a:xfrm>
            <a:custGeom>
              <a:avLst/>
              <a:gdLst>
                <a:gd name="T0" fmla="*/ 51 w 54"/>
                <a:gd name="T1" fmla="*/ 34 h 34"/>
                <a:gd name="T2" fmla="*/ 0 w 54"/>
                <a:gd name="T3" fmla="*/ 15 h 34"/>
                <a:gd name="T4" fmla="*/ 8 w 54"/>
                <a:gd name="T5" fmla="*/ 0 h 34"/>
                <a:gd name="T6" fmla="*/ 54 w 54"/>
                <a:gd name="T7" fmla="*/ 17 h 34"/>
                <a:gd name="T8" fmla="*/ 51 w 5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34">
                  <a:moveTo>
                    <a:pt x="51" y="34"/>
                  </a:moveTo>
                  <a:cubicBezTo>
                    <a:pt x="31" y="29"/>
                    <a:pt x="14" y="23"/>
                    <a:pt x="0" y="1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1" y="8"/>
                    <a:pt x="37" y="13"/>
                    <a:pt x="54" y="17"/>
                  </a:cubicBezTo>
                  <a:lnTo>
                    <a:pt x="51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68" name="Freeform 72"/>
            <p:cNvSpPr/>
            <p:nvPr/>
          </p:nvSpPr>
          <p:spPr bwMode="auto">
            <a:xfrm>
              <a:off x="6694042" y="1604324"/>
              <a:ext cx="63500" cy="39688"/>
            </a:xfrm>
            <a:custGeom>
              <a:avLst/>
              <a:gdLst>
                <a:gd name="T0" fmla="*/ 4 w 55"/>
                <a:gd name="T1" fmla="*/ 34 h 34"/>
                <a:gd name="T2" fmla="*/ 0 w 55"/>
                <a:gd name="T3" fmla="*/ 18 h 34"/>
                <a:gd name="T4" fmla="*/ 47 w 55"/>
                <a:gd name="T5" fmla="*/ 0 h 34"/>
                <a:gd name="T6" fmla="*/ 55 w 55"/>
                <a:gd name="T7" fmla="*/ 15 h 34"/>
                <a:gd name="T8" fmla="*/ 4 w 55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4">
                  <a:moveTo>
                    <a:pt x="4" y="34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18" y="14"/>
                    <a:pt x="34" y="8"/>
                    <a:pt x="47" y="0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41" y="23"/>
                    <a:pt x="24" y="29"/>
                    <a:pt x="4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69" name="Rectangle 73"/>
            <p:cNvSpPr>
              <a:spLocks noChangeArrowheads="1"/>
            </p:cNvSpPr>
            <p:nvPr/>
          </p:nvSpPr>
          <p:spPr bwMode="auto">
            <a:xfrm>
              <a:off x="6624192" y="1547174"/>
              <a:ext cx="1588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70" name="Freeform 74"/>
            <p:cNvSpPr/>
            <p:nvPr/>
          </p:nvSpPr>
          <p:spPr bwMode="auto">
            <a:xfrm>
              <a:off x="6551167" y="1624961"/>
              <a:ext cx="73025" cy="26988"/>
            </a:xfrm>
            <a:custGeom>
              <a:avLst/>
              <a:gdLst>
                <a:gd name="T0" fmla="*/ 64 w 64"/>
                <a:gd name="T1" fmla="*/ 24 h 24"/>
                <a:gd name="T2" fmla="*/ 0 w 64"/>
                <a:gd name="T3" fmla="*/ 17 h 24"/>
                <a:gd name="T4" fmla="*/ 3 w 64"/>
                <a:gd name="T5" fmla="*/ 0 h 24"/>
                <a:gd name="T6" fmla="*/ 64 w 64"/>
                <a:gd name="T7" fmla="*/ 7 h 24"/>
                <a:gd name="T8" fmla="*/ 64 w 64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24">
                  <a:moveTo>
                    <a:pt x="64" y="24"/>
                  </a:moveTo>
                  <a:cubicBezTo>
                    <a:pt x="41" y="24"/>
                    <a:pt x="20" y="21"/>
                    <a:pt x="0" y="17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2" y="5"/>
                    <a:pt x="43" y="7"/>
                    <a:pt x="64" y="7"/>
                  </a:cubicBezTo>
                  <a:lnTo>
                    <a:pt x="6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71" name="Freeform 75"/>
            <p:cNvSpPr/>
            <p:nvPr/>
          </p:nvSpPr>
          <p:spPr bwMode="auto">
            <a:xfrm>
              <a:off x="6624192" y="1624961"/>
              <a:ext cx="74613" cy="26988"/>
            </a:xfrm>
            <a:custGeom>
              <a:avLst/>
              <a:gdLst>
                <a:gd name="T0" fmla="*/ 0 w 64"/>
                <a:gd name="T1" fmla="*/ 23 h 23"/>
                <a:gd name="T2" fmla="*/ 0 w 64"/>
                <a:gd name="T3" fmla="*/ 23 h 23"/>
                <a:gd name="T4" fmla="*/ 0 w 64"/>
                <a:gd name="T5" fmla="*/ 6 h 23"/>
                <a:gd name="T6" fmla="*/ 0 w 64"/>
                <a:gd name="T7" fmla="*/ 6 h 23"/>
                <a:gd name="T8" fmla="*/ 0 w 64"/>
                <a:gd name="T9" fmla="*/ 6 h 23"/>
                <a:gd name="T10" fmla="*/ 60 w 64"/>
                <a:gd name="T11" fmla="*/ 0 h 23"/>
                <a:gd name="T12" fmla="*/ 64 w 64"/>
                <a:gd name="T13" fmla="*/ 16 h 23"/>
                <a:gd name="T14" fmla="*/ 0 w 64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23">
                  <a:moveTo>
                    <a:pt x="0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1" y="6"/>
                    <a:pt x="41" y="4"/>
                    <a:pt x="60" y="0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44" y="20"/>
                    <a:pt x="22" y="23"/>
                    <a:pt x="0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72" name="Freeform 76"/>
            <p:cNvSpPr/>
            <p:nvPr/>
          </p:nvSpPr>
          <p:spPr bwMode="auto">
            <a:xfrm>
              <a:off x="6624192" y="1805936"/>
              <a:ext cx="74613" cy="25400"/>
            </a:xfrm>
            <a:custGeom>
              <a:avLst/>
              <a:gdLst>
                <a:gd name="T0" fmla="*/ 60 w 64"/>
                <a:gd name="T1" fmla="*/ 23 h 23"/>
                <a:gd name="T2" fmla="*/ 0 w 64"/>
                <a:gd name="T3" fmla="*/ 17 h 23"/>
                <a:gd name="T4" fmla="*/ 0 w 64"/>
                <a:gd name="T5" fmla="*/ 17 h 23"/>
                <a:gd name="T6" fmla="*/ 0 w 64"/>
                <a:gd name="T7" fmla="*/ 0 h 23"/>
                <a:gd name="T8" fmla="*/ 0 w 64"/>
                <a:gd name="T9" fmla="*/ 0 h 23"/>
                <a:gd name="T10" fmla="*/ 64 w 64"/>
                <a:gd name="T11" fmla="*/ 7 h 23"/>
                <a:gd name="T12" fmla="*/ 60 w 64"/>
                <a:gd name="T1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3">
                  <a:moveTo>
                    <a:pt x="60" y="23"/>
                  </a:moveTo>
                  <a:cubicBezTo>
                    <a:pt x="41" y="19"/>
                    <a:pt x="21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0"/>
                    <a:pt x="44" y="3"/>
                    <a:pt x="64" y="7"/>
                  </a:cubicBezTo>
                  <a:lnTo>
                    <a:pt x="6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73" name="Rectangle 77"/>
            <p:cNvSpPr>
              <a:spLocks noChangeArrowheads="1"/>
            </p:cNvSpPr>
            <p:nvPr/>
          </p:nvSpPr>
          <p:spPr bwMode="auto">
            <a:xfrm>
              <a:off x="6624192" y="1891661"/>
              <a:ext cx="1588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74" name="Freeform 78"/>
            <p:cNvSpPr/>
            <p:nvPr/>
          </p:nvSpPr>
          <p:spPr bwMode="auto">
            <a:xfrm>
              <a:off x="6694042" y="1813874"/>
              <a:ext cx="63500" cy="38100"/>
            </a:xfrm>
            <a:custGeom>
              <a:avLst/>
              <a:gdLst>
                <a:gd name="T0" fmla="*/ 47 w 55"/>
                <a:gd name="T1" fmla="*/ 34 h 34"/>
                <a:gd name="T2" fmla="*/ 0 w 55"/>
                <a:gd name="T3" fmla="*/ 16 h 34"/>
                <a:gd name="T4" fmla="*/ 4 w 55"/>
                <a:gd name="T5" fmla="*/ 0 h 34"/>
                <a:gd name="T6" fmla="*/ 55 w 55"/>
                <a:gd name="T7" fmla="*/ 19 h 34"/>
                <a:gd name="T8" fmla="*/ 47 w 55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4">
                  <a:moveTo>
                    <a:pt x="47" y="34"/>
                  </a:moveTo>
                  <a:cubicBezTo>
                    <a:pt x="34" y="26"/>
                    <a:pt x="18" y="20"/>
                    <a:pt x="0" y="16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4" y="5"/>
                    <a:pt x="41" y="11"/>
                    <a:pt x="55" y="19"/>
                  </a:cubicBezTo>
                  <a:lnTo>
                    <a:pt x="47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75" name="Freeform 79"/>
            <p:cNvSpPr/>
            <p:nvPr/>
          </p:nvSpPr>
          <p:spPr bwMode="auto">
            <a:xfrm>
              <a:off x="6490842" y="1813874"/>
              <a:ext cx="63500" cy="38100"/>
            </a:xfrm>
            <a:custGeom>
              <a:avLst/>
              <a:gdLst>
                <a:gd name="T0" fmla="*/ 8 w 54"/>
                <a:gd name="T1" fmla="*/ 34 h 34"/>
                <a:gd name="T2" fmla="*/ 0 w 54"/>
                <a:gd name="T3" fmla="*/ 19 h 34"/>
                <a:gd name="T4" fmla="*/ 51 w 54"/>
                <a:gd name="T5" fmla="*/ 0 h 34"/>
                <a:gd name="T6" fmla="*/ 54 w 54"/>
                <a:gd name="T7" fmla="*/ 17 h 34"/>
                <a:gd name="T8" fmla="*/ 8 w 5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34">
                  <a:moveTo>
                    <a:pt x="8" y="34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4" y="11"/>
                    <a:pt x="31" y="5"/>
                    <a:pt x="51" y="0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37" y="21"/>
                    <a:pt x="21" y="26"/>
                    <a:pt x="8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76" name="Freeform 80"/>
            <p:cNvSpPr/>
            <p:nvPr/>
          </p:nvSpPr>
          <p:spPr bwMode="auto">
            <a:xfrm>
              <a:off x="6551167" y="1805936"/>
              <a:ext cx="73025" cy="26988"/>
            </a:xfrm>
            <a:custGeom>
              <a:avLst/>
              <a:gdLst>
                <a:gd name="T0" fmla="*/ 3 w 64"/>
                <a:gd name="T1" fmla="*/ 24 h 24"/>
                <a:gd name="T2" fmla="*/ 0 w 64"/>
                <a:gd name="T3" fmla="*/ 7 h 24"/>
                <a:gd name="T4" fmla="*/ 64 w 64"/>
                <a:gd name="T5" fmla="*/ 0 h 24"/>
                <a:gd name="T6" fmla="*/ 64 w 64"/>
                <a:gd name="T7" fmla="*/ 17 h 24"/>
                <a:gd name="T8" fmla="*/ 3 w 64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24">
                  <a:moveTo>
                    <a:pt x="3" y="24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20" y="3"/>
                    <a:pt x="41" y="0"/>
                    <a:pt x="64" y="0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43" y="17"/>
                    <a:pt x="22" y="19"/>
                    <a:pt x="3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77" name="Rectangle 81"/>
            <p:cNvSpPr>
              <a:spLocks noChangeArrowheads="1"/>
            </p:cNvSpPr>
            <p:nvPr/>
          </p:nvSpPr>
          <p:spPr bwMode="auto">
            <a:xfrm>
              <a:off x="6616254" y="1642424"/>
              <a:ext cx="17463" cy="857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78" name="Rectangle 82"/>
            <p:cNvSpPr>
              <a:spLocks noChangeArrowheads="1"/>
            </p:cNvSpPr>
            <p:nvPr/>
          </p:nvSpPr>
          <p:spPr bwMode="auto">
            <a:xfrm>
              <a:off x="6616254" y="1728149"/>
              <a:ext cx="17463" cy="873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79" name="Freeform 83"/>
            <p:cNvSpPr/>
            <p:nvPr/>
          </p:nvSpPr>
          <p:spPr bwMode="auto">
            <a:xfrm>
              <a:off x="6616254" y="1901186"/>
              <a:ext cx="17463" cy="0"/>
            </a:xfrm>
            <a:custGeom>
              <a:avLst/>
              <a:gdLst>
                <a:gd name="T0" fmla="*/ 0 w 11"/>
                <a:gd name="T1" fmla="*/ 0 w 11"/>
                <a:gd name="T2" fmla="*/ 11 w 11"/>
                <a:gd name="T3" fmla="*/ 0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0" y="0"/>
                  </a:moveTo>
                  <a:lnTo>
                    <a:pt x="0" y="0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80" name="Rectangle 84"/>
            <p:cNvSpPr>
              <a:spLocks noChangeArrowheads="1"/>
            </p:cNvSpPr>
            <p:nvPr/>
          </p:nvSpPr>
          <p:spPr bwMode="auto">
            <a:xfrm>
              <a:off x="6616254" y="1556699"/>
              <a:ext cx="17463" cy="857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81" name="Freeform 85"/>
            <p:cNvSpPr/>
            <p:nvPr/>
          </p:nvSpPr>
          <p:spPr bwMode="auto">
            <a:xfrm>
              <a:off x="6616254" y="1556699"/>
              <a:ext cx="17463" cy="0"/>
            </a:xfrm>
            <a:custGeom>
              <a:avLst/>
              <a:gdLst>
                <a:gd name="T0" fmla="*/ 11 w 11"/>
                <a:gd name="T1" fmla="*/ 0 w 11"/>
                <a:gd name="T2" fmla="*/ 11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0" y="0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82" name="Rectangle 86"/>
            <p:cNvSpPr>
              <a:spLocks noChangeArrowheads="1"/>
            </p:cNvSpPr>
            <p:nvPr/>
          </p:nvSpPr>
          <p:spPr bwMode="auto">
            <a:xfrm>
              <a:off x="6616254" y="1815461"/>
              <a:ext cx="17463" cy="857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83" name="Freeform 41"/>
            <p:cNvSpPr/>
            <p:nvPr/>
          </p:nvSpPr>
          <p:spPr bwMode="auto">
            <a:xfrm>
              <a:off x="6624192" y="1891661"/>
              <a:ext cx="0" cy="19050"/>
            </a:xfrm>
            <a:custGeom>
              <a:avLst/>
              <a:gdLst>
                <a:gd name="T0" fmla="*/ 12 h 12"/>
                <a:gd name="T1" fmla="*/ 12 h 12"/>
                <a:gd name="T2" fmla="*/ 0 h 12"/>
                <a:gd name="T3" fmla="*/ 0 h 12"/>
                <a:gd name="T4" fmla="*/ 4 h 12"/>
                <a:gd name="T5" fmla="*/ 12 h 1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</a:cxnLst>
              <a:rect l="0" t="0" r="r" b="b"/>
              <a:pathLst>
                <a:path h="12">
                  <a:moveTo>
                    <a:pt x="0" y="12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128" name="TextBox 127"/>
          <p:cNvSpPr txBox="1"/>
          <p:nvPr/>
        </p:nvSpPr>
        <p:spPr>
          <a:xfrm>
            <a:off x="1932924" y="2338988"/>
            <a:ext cx="2133944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点击此处添加内容</a:t>
            </a:r>
            <a:endParaRPr lang="zh-CN" altLang="en-US" sz="1400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点击此处添加内容</a:t>
            </a:r>
            <a:endParaRPr lang="zh-CN" altLang="en-US" sz="1400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1932034" y="1978948"/>
            <a:ext cx="2477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点击输入小标题</a:t>
            </a:r>
            <a:endParaRPr lang="zh-CN" altLang="en-US" sz="2000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0" name="Freeform 32"/>
          <p:cNvSpPr>
            <a:spLocks noEditPoints="1"/>
          </p:cNvSpPr>
          <p:nvPr/>
        </p:nvSpPr>
        <p:spPr bwMode="auto">
          <a:xfrm flipH="1">
            <a:off x="7821716" y="2136942"/>
            <a:ext cx="353379" cy="374151"/>
          </a:xfrm>
          <a:custGeom>
            <a:avLst/>
            <a:gdLst>
              <a:gd name="T0" fmla="*/ 565 w 587"/>
              <a:gd name="T1" fmla="*/ 211 h 621"/>
              <a:gd name="T2" fmla="*/ 232 w 587"/>
              <a:gd name="T3" fmla="*/ 88 h 621"/>
              <a:gd name="T4" fmla="*/ 488 w 587"/>
              <a:gd name="T5" fmla="*/ 435 h 621"/>
              <a:gd name="T6" fmla="*/ 565 w 587"/>
              <a:gd name="T7" fmla="*/ 211 h 621"/>
              <a:gd name="T8" fmla="*/ 532 w 587"/>
              <a:gd name="T9" fmla="*/ 195 h 621"/>
              <a:gd name="T10" fmla="*/ 486 w 587"/>
              <a:gd name="T11" fmla="*/ 194 h 621"/>
              <a:gd name="T12" fmla="*/ 457 w 587"/>
              <a:gd name="T13" fmla="*/ 194 h 621"/>
              <a:gd name="T14" fmla="*/ 470 w 587"/>
              <a:gd name="T15" fmla="*/ 160 h 621"/>
              <a:gd name="T16" fmla="*/ 476 w 587"/>
              <a:gd name="T17" fmla="*/ 118 h 621"/>
              <a:gd name="T18" fmla="*/ 532 w 587"/>
              <a:gd name="T19" fmla="*/ 195 h 621"/>
              <a:gd name="T20" fmla="*/ 356 w 587"/>
              <a:gd name="T21" fmla="*/ 75 h 621"/>
              <a:gd name="T22" fmla="*/ 357 w 587"/>
              <a:gd name="T23" fmla="*/ 75 h 621"/>
              <a:gd name="T24" fmla="*/ 407 w 587"/>
              <a:gd name="T25" fmla="*/ 83 h 621"/>
              <a:gd name="T26" fmla="*/ 349 w 587"/>
              <a:gd name="T27" fmla="*/ 90 h 621"/>
              <a:gd name="T28" fmla="*/ 319 w 587"/>
              <a:gd name="T29" fmla="*/ 79 h 621"/>
              <a:gd name="T30" fmla="*/ 356 w 587"/>
              <a:gd name="T31" fmla="*/ 75 h 621"/>
              <a:gd name="T32" fmla="*/ 284 w 587"/>
              <a:gd name="T33" fmla="*/ 90 h 621"/>
              <a:gd name="T34" fmla="*/ 362 w 587"/>
              <a:gd name="T35" fmla="*/ 154 h 621"/>
              <a:gd name="T36" fmla="*/ 317 w 587"/>
              <a:gd name="T37" fmla="*/ 202 h 621"/>
              <a:gd name="T38" fmla="*/ 312 w 587"/>
              <a:gd name="T39" fmla="*/ 219 h 621"/>
              <a:gd name="T40" fmla="*/ 260 w 587"/>
              <a:gd name="T41" fmla="*/ 237 h 621"/>
              <a:gd name="T42" fmla="*/ 348 w 587"/>
              <a:gd name="T43" fmla="*/ 273 h 621"/>
              <a:gd name="T44" fmla="*/ 336 w 587"/>
              <a:gd name="T45" fmla="*/ 355 h 621"/>
              <a:gd name="T46" fmla="*/ 304 w 587"/>
              <a:gd name="T47" fmla="*/ 423 h 621"/>
              <a:gd name="T48" fmla="*/ 288 w 587"/>
              <a:gd name="T49" fmla="*/ 408 h 621"/>
              <a:gd name="T50" fmla="*/ 237 w 587"/>
              <a:gd name="T51" fmla="*/ 326 h 621"/>
              <a:gd name="T52" fmla="*/ 232 w 587"/>
              <a:gd name="T53" fmla="*/ 256 h 621"/>
              <a:gd name="T54" fmla="*/ 206 w 587"/>
              <a:gd name="T55" fmla="*/ 220 h 621"/>
              <a:gd name="T56" fmla="*/ 182 w 587"/>
              <a:gd name="T57" fmla="*/ 190 h 621"/>
              <a:gd name="T58" fmla="*/ 284 w 587"/>
              <a:gd name="T59" fmla="*/ 90 h 621"/>
              <a:gd name="T60" fmla="*/ 486 w 587"/>
              <a:gd name="T61" fmla="*/ 401 h 621"/>
              <a:gd name="T62" fmla="*/ 479 w 587"/>
              <a:gd name="T63" fmla="*/ 377 h 621"/>
              <a:gd name="T64" fmla="*/ 461 w 587"/>
              <a:gd name="T65" fmla="*/ 328 h 621"/>
              <a:gd name="T66" fmla="*/ 448 w 587"/>
              <a:gd name="T67" fmla="*/ 292 h 621"/>
              <a:gd name="T68" fmla="*/ 441 w 587"/>
              <a:gd name="T69" fmla="*/ 236 h 621"/>
              <a:gd name="T70" fmla="*/ 538 w 587"/>
              <a:gd name="T71" fmla="*/ 214 h 621"/>
              <a:gd name="T72" fmla="*/ 545 w 587"/>
              <a:gd name="T73" fmla="*/ 265 h 621"/>
              <a:gd name="T74" fmla="*/ 486 w 587"/>
              <a:gd name="T75" fmla="*/ 401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87" h="621">
                <a:moveTo>
                  <a:pt x="565" y="211"/>
                </a:moveTo>
                <a:cubicBezTo>
                  <a:pt x="529" y="66"/>
                  <a:pt x="357" y="0"/>
                  <a:pt x="232" y="88"/>
                </a:cubicBezTo>
                <a:cubicBezTo>
                  <a:pt x="0" y="251"/>
                  <a:pt x="248" y="621"/>
                  <a:pt x="488" y="435"/>
                </a:cubicBezTo>
                <a:cubicBezTo>
                  <a:pt x="555" y="383"/>
                  <a:pt x="587" y="296"/>
                  <a:pt x="565" y="211"/>
                </a:cubicBezTo>
                <a:close/>
                <a:moveTo>
                  <a:pt x="532" y="195"/>
                </a:moveTo>
                <a:cubicBezTo>
                  <a:pt x="514" y="196"/>
                  <a:pt x="498" y="188"/>
                  <a:pt x="486" y="194"/>
                </a:cubicBezTo>
                <a:cubicBezTo>
                  <a:pt x="468" y="202"/>
                  <a:pt x="440" y="216"/>
                  <a:pt x="457" y="194"/>
                </a:cubicBezTo>
                <a:cubicBezTo>
                  <a:pt x="457" y="194"/>
                  <a:pt x="468" y="181"/>
                  <a:pt x="470" y="160"/>
                </a:cubicBezTo>
                <a:cubicBezTo>
                  <a:pt x="472" y="142"/>
                  <a:pt x="471" y="130"/>
                  <a:pt x="476" y="118"/>
                </a:cubicBezTo>
                <a:cubicBezTo>
                  <a:pt x="500" y="139"/>
                  <a:pt x="520" y="165"/>
                  <a:pt x="532" y="195"/>
                </a:cubicBezTo>
                <a:close/>
                <a:moveTo>
                  <a:pt x="356" y="75"/>
                </a:moveTo>
                <a:cubicBezTo>
                  <a:pt x="357" y="75"/>
                  <a:pt x="357" y="75"/>
                  <a:pt x="357" y="75"/>
                </a:cubicBezTo>
                <a:cubicBezTo>
                  <a:pt x="374" y="75"/>
                  <a:pt x="391" y="78"/>
                  <a:pt x="407" y="83"/>
                </a:cubicBezTo>
                <a:cubicBezTo>
                  <a:pt x="389" y="86"/>
                  <a:pt x="364" y="90"/>
                  <a:pt x="349" y="90"/>
                </a:cubicBezTo>
                <a:cubicBezTo>
                  <a:pt x="337" y="90"/>
                  <a:pt x="327" y="85"/>
                  <a:pt x="319" y="79"/>
                </a:cubicBezTo>
                <a:cubicBezTo>
                  <a:pt x="331" y="77"/>
                  <a:pt x="343" y="75"/>
                  <a:pt x="356" y="75"/>
                </a:cubicBezTo>
                <a:close/>
                <a:moveTo>
                  <a:pt x="284" y="90"/>
                </a:moveTo>
                <a:cubicBezTo>
                  <a:pt x="317" y="88"/>
                  <a:pt x="388" y="136"/>
                  <a:pt x="362" y="154"/>
                </a:cubicBezTo>
                <a:cubicBezTo>
                  <a:pt x="342" y="167"/>
                  <a:pt x="317" y="191"/>
                  <a:pt x="317" y="202"/>
                </a:cubicBezTo>
                <a:cubicBezTo>
                  <a:pt x="317" y="212"/>
                  <a:pt x="321" y="217"/>
                  <a:pt x="312" y="219"/>
                </a:cubicBezTo>
                <a:cubicBezTo>
                  <a:pt x="294" y="222"/>
                  <a:pt x="250" y="222"/>
                  <a:pt x="260" y="237"/>
                </a:cubicBezTo>
                <a:cubicBezTo>
                  <a:pt x="271" y="252"/>
                  <a:pt x="336" y="231"/>
                  <a:pt x="348" y="273"/>
                </a:cubicBezTo>
                <a:cubicBezTo>
                  <a:pt x="357" y="303"/>
                  <a:pt x="341" y="333"/>
                  <a:pt x="336" y="355"/>
                </a:cubicBezTo>
                <a:cubicBezTo>
                  <a:pt x="330" y="378"/>
                  <a:pt x="317" y="422"/>
                  <a:pt x="304" y="423"/>
                </a:cubicBezTo>
                <a:cubicBezTo>
                  <a:pt x="296" y="424"/>
                  <a:pt x="292" y="420"/>
                  <a:pt x="288" y="408"/>
                </a:cubicBezTo>
                <a:cubicBezTo>
                  <a:pt x="273" y="363"/>
                  <a:pt x="243" y="339"/>
                  <a:pt x="237" y="326"/>
                </a:cubicBezTo>
                <a:cubicBezTo>
                  <a:pt x="230" y="312"/>
                  <a:pt x="214" y="276"/>
                  <a:pt x="232" y="256"/>
                </a:cubicBezTo>
                <a:cubicBezTo>
                  <a:pt x="251" y="235"/>
                  <a:pt x="214" y="238"/>
                  <a:pt x="206" y="220"/>
                </a:cubicBezTo>
                <a:cubicBezTo>
                  <a:pt x="202" y="211"/>
                  <a:pt x="190" y="204"/>
                  <a:pt x="182" y="190"/>
                </a:cubicBezTo>
                <a:cubicBezTo>
                  <a:pt x="202" y="145"/>
                  <a:pt x="239" y="109"/>
                  <a:pt x="284" y="90"/>
                </a:cubicBezTo>
                <a:close/>
                <a:moveTo>
                  <a:pt x="486" y="401"/>
                </a:moveTo>
                <a:cubicBezTo>
                  <a:pt x="484" y="392"/>
                  <a:pt x="482" y="383"/>
                  <a:pt x="479" y="377"/>
                </a:cubicBezTo>
                <a:cubicBezTo>
                  <a:pt x="473" y="355"/>
                  <a:pt x="457" y="339"/>
                  <a:pt x="461" y="328"/>
                </a:cubicBezTo>
                <a:cubicBezTo>
                  <a:pt x="464" y="318"/>
                  <a:pt x="464" y="308"/>
                  <a:pt x="448" y="292"/>
                </a:cubicBezTo>
                <a:cubicBezTo>
                  <a:pt x="432" y="276"/>
                  <a:pt x="425" y="260"/>
                  <a:pt x="441" y="236"/>
                </a:cubicBezTo>
                <a:cubicBezTo>
                  <a:pt x="457" y="213"/>
                  <a:pt x="512" y="211"/>
                  <a:pt x="538" y="214"/>
                </a:cubicBezTo>
                <a:cubicBezTo>
                  <a:pt x="542" y="230"/>
                  <a:pt x="545" y="247"/>
                  <a:pt x="545" y="265"/>
                </a:cubicBezTo>
                <a:cubicBezTo>
                  <a:pt x="545" y="319"/>
                  <a:pt x="522" y="367"/>
                  <a:pt x="486" y="4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8153613" y="2439085"/>
            <a:ext cx="2133944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点击此处添加内容</a:t>
            </a:r>
            <a:endParaRPr lang="zh-CN" altLang="en-US" sz="1400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点击此处添加内容</a:t>
            </a:r>
            <a:endParaRPr lang="zh-CN" altLang="en-US" sz="1400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8152723" y="2079045"/>
            <a:ext cx="2477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点击输入小标题</a:t>
            </a:r>
            <a:endParaRPr lang="zh-CN" altLang="en-US" sz="2000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grpSp>
        <p:nvGrpSpPr>
          <p:cNvPr id="118" name="组合 117"/>
          <p:cNvGrpSpPr/>
          <p:nvPr/>
        </p:nvGrpSpPr>
        <p:grpSpPr>
          <a:xfrm>
            <a:off x="7860149" y="4743061"/>
            <a:ext cx="336465" cy="294786"/>
            <a:chOff x="9878222" y="4670802"/>
            <a:chExt cx="248368" cy="217602"/>
          </a:xfrm>
          <a:noFill/>
        </p:grpSpPr>
        <p:sp>
          <p:nvSpPr>
            <p:cNvPr id="119" name="Rectangle 122"/>
            <p:cNvSpPr>
              <a:spLocks noChangeArrowheads="1"/>
            </p:cNvSpPr>
            <p:nvPr/>
          </p:nvSpPr>
          <p:spPr bwMode="auto">
            <a:xfrm>
              <a:off x="9911872" y="4871099"/>
              <a:ext cx="8973" cy="17305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20" name="Rectangle 123"/>
            <p:cNvSpPr>
              <a:spLocks noChangeArrowheads="1"/>
            </p:cNvSpPr>
            <p:nvPr/>
          </p:nvSpPr>
          <p:spPr bwMode="auto">
            <a:xfrm>
              <a:off x="10084607" y="4871099"/>
              <a:ext cx="9294" cy="17305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21" name="Freeform 124"/>
            <p:cNvSpPr/>
            <p:nvPr/>
          </p:nvSpPr>
          <p:spPr bwMode="auto">
            <a:xfrm>
              <a:off x="9878222" y="4670802"/>
              <a:ext cx="248368" cy="209270"/>
            </a:xfrm>
            <a:custGeom>
              <a:avLst/>
              <a:gdLst>
                <a:gd name="T0" fmla="*/ 326 w 326"/>
                <a:gd name="T1" fmla="*/ 239 h 275"/>
                <a:gd name="T2" fmla="*/ 290 w 326"/>
                <a:gd name="T3" fmla="*/ 275 h 275"/>
                <a:gd name="T4" fmla="*/ 36 w 326"/>
                <a:gd name="T5" fmla="*/ 275 h 275"/>
                <a:gd name="T6" fmla="*/ 0 w 326"/>
                <a:gd name="T7" fmla="*/ 239 h 275"/>
                <a:gd name="T8" fmla="*/ 0 w 326"/>
                <a:gd name="T9" fmla="*/ 36 h 275"/>
                <a:gd name="T10" fmla="*/ 36 w 326"/>
                <a:gd name="T11" fmla="*/ 0 h 275"/>
                <a:gd name="T12" fmla="*/ 290 w 326"/>
                <a:gd name="T13" fmla="*/ 0 h 275"/>
                <a:gd name="T14" fmla="*/ 326 w 326"/>
                <a:gd name="T15" fmla="*/ 36 h 275"/>
                <a:gd name="T16" fmla="*/ 326 w 326"/>
                <a:gd name="T17" fmla="*/ 239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6" h="275">
                  <a:moveTo>
                    <a:pt x="326" y="239"/>
                  </a:moveTo>
                  <a:cubicBezTo>
                    <a:pt x="326" y="258"/>
                    <a:pt x="310" y="275"/>
                    <a:pt x="290" y="275"/>
                  </a:cubicBezTo>
                  <a:cubicBezTo>
                    <a:pt x="36" y="275"/>
                    <a:pt x="36" y="275"/>
                    <a:pt x="36" y="275"/>
                  </a:cubicBezTo>
                  <a:cubicBezTo>
                    <a:pt x="16" y="275"/>
                    <a:pt x="0" y="258"/>
                    <a:pt x="0" y="239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7"/>
                    <a:pt x="16" y="0"/>
                    <a:pt x="36" y="0"/>
                  </a:cubicBezTo>
                  <a:cubicBezTo>
                    <a:pt x="290" y="0"/>
                    <a:pt x="290" y="0"/>
                    <a:pt x="290" y="0"/>
                  </a:cubicBezTo>
                  <a:cubicBezTo>
                    <a:pt x="310" y="0"/>
                    <a:pt x="326" y="17"/>
                    <a:pt x="326" y="36"/>
                  </a:cubicBezTo>
                  <a:lnTo>
                    <a:pt x="326" y="239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22" name="Freeform 125"/>
            <p:cNvSpPr/>
            <p:nvPr/>
          </p:nvSpPr>
          <p:spPr bwMode="auto">
            <a:xfrm>
              <a:off x="9898733" y="4691954"/>
              <a:ext cx="206385" cy="166967"/>
            </a:xfrm>
            <a:custGeom>
              <a:avLst/>
              <a:gdLst>
                <a:gd name="T0" fmla="*/ 263 w 271"/>
                <a:gd name="T1" fmla="*/ 219 h 219"/>
                <a:gd name="T2" fmla="*/ 9 w 271"/>
                <a:gd name="T3" fmla="*/ 219 h 219"/>
                <a:gd name="T4" fmla="*/ 0 w 271"/>
                <a:gd name="T5" fmla="*/ 211 h 219"/>
                <a:gd name="T6" fmla="*/ 0 w 271"/>
                <a:gd name="T7" fmla="*/ 8 h 219"/>
                <a:gd name="T8" fmla="*/ 9 w 271"/>
                <a:gd name="T9" fmla="*/ 0 h 219"/>
                <a:gd name="T10" fmla="*/ 263 w 271"/>
                <a:gd name="T11" fmla="*/ 0 h 219"/>
                <a:gd name="T12" fmla="*/ 271 w 271"/>
                <a:gd name="T13" fmla="*/ 8 h 219"/>
                <a:gd name="T14" fmla="*/ 271 w 271"/>
                <a:gd name="T15" fmla="*/ 211 h 219"/>
                <a:gd name="T16" fmla="*/ 263 w 271"/>
                <a:gd name="T17" fmla="*/ 21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1" h="219">
                  <a:moveTo>
                    <a:pt x="263" y="219"/>
                  </a:moveTo>
                  <a:cubicBezTo>
                    <a:pt x="9" y="219"/>
                    <a:pt x="9" y="219"/>
                    <a:pt x="9" y="219"/>
                  </a:cubicBezTo>
                  <a:cubicBezTo>
                    <a:pt x="4" y="219"/>
                    <a:pt x="0" y="215"/>
                    <a:pt x="0" y="21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68" y="0"/>
                    <a:pt x="271" y="4"/>
                    <a:pt x="271" y="8"/>
                  </a:cubicBezTo>
                  <a:cubicBezTo>
                    <a:pt x="271" y="211"/>
                    <a:pt x="271" y="211"/>
                    <a:pt x="271" y="211"/>
                  </a:cubicBezTo>
                  <a:cubicBezTo>
                    <a:pt x="271" y="215"/>
                    <a:pt x="268" y="219"/>
                    <a:pt x="263" y="219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23" name="Oval 129"/>
            <p:cNvSpPr>
              <a:spLocks noChangeArrowheads="1"/>
            </p:cNvSpPr>
            <p:nvPr/>
          </p:nvSpPr>
          <p:spPr bwMode="auto">
            <a:xfrm>
              <a:off x="10102875" y="4708938"/>
              <a:ext cx="4807" cy="5128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24" name="Oval 130"/>
            <p:cNvSpPr>
              <a:spLocks noChangeArrowheads="1"/>
            </p:cNvSpPr>
            <p:nvPr/>
          </p:nvSpPr>
          <p:spPr bwMode="auto">
            <a:xfrm>
              <a:off x="10102875" y="4731692"/>
              <a:ext cx="4807" cy="5448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25" name="Oval 133"/>
            <p:cNvSpPr>
              <a:spLocks noChangeArrowheads="1"/>
            </p:cNvSpPr>
            <p:nvPr/>
          </p:nvSpPr>
          <p:spPr bwMode="auto">
            <a:xfrm>
              <a:off x="10102875" y="4807645"/>
              <a:ext cx="4807" cy="4807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26" name="Oval 134"/>
            <p:cNvSpPr>
              <a:spLocks noChangeArrowheads="1"/>
            </p:cNvSpPr>
            <p:nvPr/>
          </p:nvSpPr>
          <p:spPr bwMode="auto">
            <a:xfrm>
              <a:off x="10102875" y="4829757"/>
              <a:ext cx="4807" cy="5448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27" name="Freeform 135"/>
            <p:cNvSpPr>
              <a:spLocks noEditPoints="1"/>
            </p:cNvSpPr>
            <p:nvPr/>
          </p:nvSpPr>
          <p:spPr bwMode="auto">
            <a:xfrm>
              <a:off x="9939112" y="4710220"/>
              <a:ext cx="120498" cy="120498"/>
            </a:xfrm>
            <a:custGeom>
              <a:avLst/>
              <a:gdLst>
                <a:gd name="T0" fmla="*/ 79 w 158"/>
                <a:gd name="T1" fmla="*/ 0 h 158"/>
                <a:gd name="T2" fmla="*/ 0 w 158"/>
                <a:gd name="T3" fmla="*/ 79 h 158"/>
                <a:gd name="T4" fmla="*/ 79 w 158"/>
                <a:gd name="T5" fmla="*/ 158 h 158"/>
                <a:gd name="T6" fmla="*/ 158 w 158"/>
                <a:gd name="T7" fmla="*/ 79 h 158"/>
                <a:gd name="T8" fmla="*/ 79 w 158"/>
                <a:gd name="T9" fmla="*/ 0 h 158"/>
                <a:gd name="T10" fmla="*/ 130 w 158"/>
                <a:gd name="T11" fmla="*/ 70 h 158"/>
                <a:gd name="T12" fmla="*/ 88 w 158"/>
                <a:gd name="T13" fmla="*/ 70 h 158"/>
                <a:gd name="T14" fmla="*/ 88 w 158"/>
                <a:gd name="T15" fmla="*/ 28 h 158"/>
                <a:gd name="T16" fmla="*/ 130 w 158"/>
                <a:gd name="T17" fmla="*/ 70 h 158"/>
                <a:gd name="T18" fmla="*/ 69 w 158"/>
                <a:gd name="T19" fmla="*/ 28 h 158"/>
                <a:gd name="T20" fmla="*/ 69 w 158"/>
                <a:gd name="T21" fmla="*/ 70 h 158"/>
                <a:gd name="T22" fmla="*/ 28 w 158"/>
                <a:gd name="T23" fmla="*/ 70 h 158"/>
                <a:gd name="T24" fmla="*/ 69 w 158"/>
                <a:gd name="T25" fmla="*/ 28 h 158"/>
                <a:gd name="T26" fmla="*/ 28 w 158"/>
                <a:gd name="T27" fmla="*/ 89 h 158"/>
                <a:gd name="T28" fmla="*/ 69 w 158"/>
                <a:gd name="T29" fmla="*/ 89 h 158"/>
                <a:gd name="T30" fmla="*/ 69 w 158"/>
                <a:gd name="T31" fmla="*/ 130 h 158"/>
                <a:gd name="T32" fmla="*/ 28 w 158"/>
                <a:gd name="T33" fmla="*/ 89 h 158"/>
                <a:gd name="T34" fmla="*/ 88 w 158"/>
                <a:gd name="T35" fmla="*/ 130 h 158"/>
                <a:gd name="T36" fmla="*/ 88 w 158"/>
                <a:gd name="T37" fmla="*/ 89 h 158"/>
                <a:gd name="T38" fmla="*/ 130 w 158"/>
                <a:gd name="T39" fmla="*/ 89 h 158"/>
                <a:gd name="T40" fmla="*/ 88 w 158"/>
                <a:gd name="T41" fmla="*/ 13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8" h="158">
                  <a:moveTo>
                    <a:pt x="79" y="0"/>
                  </a:moveTo>
                  <a:cubicBezTo>
                    <a:pt x="35" y="0"/>
                    <a:pt x="0" y="35"/>
                    <a:pt x="0" y="79"/>
                  </a:cubicBezTo>
                  <a:cubicBezTo>
                    <a:pt x="0" y="123"/>
                    <a:pt x="35" y="158"/>
                    <a:pt x="79" y="158"/>
                  </a:cubicBezTo>
                  <a:cubicBezTo>
                    <a:pt x="123" y="158"/>
                    <a:pt x="158" y="123"/>
                    <a:pt x="158" y="79"/>
                  </a:cubicBezTo>
                  <a:cubicBezTo>
                    <a:pt x="158" y="35"/>
                    <a:pt x="123" y="0"/>
                    <a:pt x="79" y="0"/>
                  </a:cubicBezTo>
                  <a:close/>
                  <a:moveTo>
                    <a:pt x="130" y="70"/>
                  </a:moveTo>
                  <a:cubicBezTo>
                    <a:pt x="88" y="70"/>
                    <a:pt x="88" y="70"/>
                    <a:pt x="88" y="70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109" y="32"/>
                    <a:pt x="126" y="49"/>
                    <a:pt x="130" y="70"/>
                  </a:cubicBezTo>
                  <a:close/>
                  <a:moveTo>
                    <a:pt x="69" y="28"/>
                  </a:moveTo>
                  <a:cubicBezTo>
                    <a:pt x="69" y="70"/>
                    <a:pt x="69" y="70"/>
                    <a:pt x="69" y="70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32" y="49"/>
                    <a:pt x="48" y="32"/>
                    <a:pt x="69" y="28"/>
                  </a:cubicBezTo>
                  <a:close/>
                  <a:moveTo>
                    <a:pt x="28" y="89"/>
                  </a:moveTo>
                  <a:cubicBezTo>
                    <a:pt x="69" y="89"/>
                    <a:pt x="69" y="89"/>
                    <a:pt x="69" y="89"/>
                  </a:cubicBezTo>
                  <a:cubicBezTo>
                    <a:pt x="69" y="130"/>
                    <a:pt x="69" y="130"/>
                    <a:pt x="69" y="130"/>
                  </a:cubicBezTo>
                  <a:cubicBezTo>
                    <a:pt x="49" y="126"/>
                    <a:pt x="32" y="109"/>
                    <a:pt x="28" y="89"/>
                  </a:cubicBezTo>
                  <a:close/>
                  <a:moveTo>
                    <a:pt x="88" y="130"/>
                  </a:moveTo>
                  <a:cubicBezTo>
                    <a:pt x="88" y="89"/>
                    <a:pt x="88" y="89"/>
                    <a:pt x="88" y="89"/>
                  </a:cubicBezTo>
                  <a:cubicBezTo>
                    <a:pt x="130" y="89"/>
                    <a:pt x="130" y="89"/>
                    <a:pt x="130" y="89"/>
                  </a:cubicBezTo>
                  <a:cubicBezTo>
                    <a:pt x="126" y="110"/>
                    <a:pt x="109" y="126"/>
                    <a:pt x="88" y="13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132" name="TextBox 131"/>
          <p:cNvSpPr txBox="1"/>
          <p:nvPr/>
        </p:nvSpPr>
        <p:spPr>
          <a:xfrm>
            <a:off x="8270074" y="5058052"/>
            <a:ext cx="2133944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点击此处添加内容</a:t>
            </a:r>
            <a:endParaRPr lang="zh-CN" altLang="en-US" sz="1400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点击此处添加内容</a:t>
            </a:r>
            <a:endParaRPr lang="zh-CN" altLang="en-US" sz="1400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8269184" y="4698012"/>
            <a:ext cx="2477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点击输入小标题</a:t>
            </a:r>
            <a:endParaRPr lang="zh-CN" altLang="en-US" sz="2000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2031427" y="4979979"/>
            <a:ext cx="2133944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点击此处添加内容</a:t>
            </a:r>
            <a:endParaRPr lang="zh-CN" altLang="en-US" sz="1400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点击此处添加内容</a:t>
            </a:r>
            <a:endParaRPr lang="zh-CN" altLang="en-US" sz="1400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2030537" y="4619939"/>
            <a:ext cx="2477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点击输入小标题</a:t>
            </a:r>
            <a:endParaRPr lang="zh-CN" altLang="en-US" sz="2000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44" name="圆角矩形 143"/>
          <p:cNvSpPr/>
          <p:nvPr/>
        </p:nvSpPr>
        <p:spPr bwMode="auto">
          <a:xfrm>
            <a:off x="4097606" y="2830889"/>
            <a:ext cx="928694" cy="928694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342900" dist="76200" dir="8100000" sx="101000" sy="101000" algn="tr" rotWithShape="0">
              <a:prstClr val="black">
                <a:alpha val="40000"/>
              </a:prstClr>
            </a:outerShdw>
          </a:effectLst>
        </p:spPr>
        <p:txBody>
          <a:bodyPr vert="horz" wrap="square" lIns="79200" tIns="39600" rIns="79200" bIns="39600" numCol="1" rtlCol="0" anchor="ctr" anchorCtr="0" compatLnSpc="1">
            <a:noAutofit/>
          </a:bodyPr>
          <a:lstStyle/>
          <a:p>
            <a:pPr marL="0" marR="0" indent="0" algn="ctr" defTabSz="8013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1" i="0" u="none" strike="noStrike" cap="none" normalizeH="0" baseline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45" name="圆角矩形 144"/>
          <p:cNvSpPr/>
          <p:nvPr/>
        </p:nvSpPr>
        <p:spPr bwMode="auto">
          <a:xfrm>
            <a:off x="4083092" y="4057775"/>
            <a:ext cx="928694" cy="928694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342900" dist="76200" dir="8100000" sx="101000" sy="101000" algn="tr" rotWithShape="0">
              <a:prstClr val="black">
                <a:alpha val="40000"/>
              </a:prstClr>
            </a:outerShdw>
          </a:effectLst>
        </p:spPr>
        <p:txBody>
          <a:bodyPr vert="horz" wrap="square" lIns="79200" tIns="39600" rIns="79200" bIns="39600" numCol="1" rtlCol="0" anchor="ctr" anchorCtr="0" compatLnSpc="1">
            <a:noAutofit/>
          </a:bodyPr>
          <a:lstStyle/>
          <a:p>
            <a:pPr marL="0" marR="0" indent="0" algn="ctr" defTabSz="8013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1" i="0" u="none" strike="noStrike" cap="none" normalizeH="0" baseline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47" name="圆角矩形 146"/>
          <p:cNvSpPr/>
          <p:nvPr/>
        </p:nvSpPr>
        <p:spPr bwMode="auto">
          <a:xfrm>
            <a:off x="6802348" y="4057775"/>
            <a:ext cx="928694" cy="928694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342900" dist="76200" dir="8100000" sx="101000" sy="101000" algn="tr" rotWithShape="0">
              <a:prstClr val="black">
                <a:alpha val="40000"/>
              </a:prstClr>
            </a:outerShdw>
          </a:effectLst>
        </p:spPr>
        <p:txBody>
          <a:bodyPr vert="horz" wrap="square" lIns="79200" tIns="39600" rIns="79200" bIns="39600" numCol="1" rtlCol="0" anchor="ctr" anchorCtr="0" compatLnSpc="1">
            <a:noAutofit/>
          </a:bodyPr>
          <a:lstStyle/>
          <a:p>
            <a:pPr marL="0" marR="0" indent="0" algn="ctr" defTabSz="8013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1" i="0" u="none" strike="noStrike" cap="none" normalizeH="0" baseline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48" name="圆角矩形 147"/>
          <p:cNvSpPr/>
          <p:nvPr/>
        </p:nvSpPr>
        <p:spPr bwMode="auto">
          <a:xfrm>
            <a:off x="6802348" y="2741732"/>
            <a:ext cx="928694" cy="928694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342900" dist="76200" dir="8100000" sx="101000" sy="101000" algn="tr" rotWithShape="0">
              <a:prstClr val="black">
                <a:alpha val="40000"/>
              </a:prstClr>
            </a:outerShdw>
          </a:effectLst>
        </p:spPr>
        <p:txBody>
          <a:bodyPr vert="horz" wrap="square" lIns="79200" tIns="39600" rIns="79200" bIns="39600" numCol="1" rtlCol="0" anchor="ctr" anchorCtr="0" compatLnSpc="1">
            <a:noAutofit/>
          </a:bodyPr>
          <a:lstStyle/>
          <a:p>
            <a:pPr marL="0" marR="0" indent="0" algn="ctr" defTabSz="8013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1" i="0" u="none" strike="noStrike" cap="none" normalizeH="0" baseline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grpSp>
        <p:nvGrpSpPr>
          <p:cNvPr id="149" name="组合 148"/>
          <p:cNvGrpSpPr/>
          <p:nvPr/>
        </p:nvGrpSpPr>
        <p:grpSpPr>
          <a:xfrm>
            <a:off x="1694072" y="4743061"/>
            <a:ext cx="336465" cy="294786"/>
            <a:chOff x="9878222" y="4670802"/>
            <a:chExt cx="248368" cy="217602"/>
          </a:xfrm>
          <a:noFill/>
        </p:grpSpPr>
        <p:sp>
          <p:nvSpPr>
            <p:cNvPr id="150" name="Rectangle 122"/>
            <p:cNvSpPr>
              <a:spLocks noChangeArrowheads="1"/>
            </p:cNvSpPr>
            <p:nvPr/>
          </p:nvSpPr>
          <p:spPr bwMode="auto">
            <a:xfrm>
              <a:off x="9911872" y="4871099"/>
              <a:ext cx="8973" cy="17305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51" name="Rectangle 123"/>
            <p:cNvSpPr>
              <a:spLocks noChangeArrowheads="1"/>
            </p:cNvSpPr>
            <p:nvPr/>
          </p:nvSpPr>
          <p:spPr bwMode="auto">
            <a:xfrm>
              <a:off x="10084607" y="4871099"/>
              <a:ext cx="9294" cy="17305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52" name="Freeform 124"/>
            <p:cNvSpPr/>
            <p:nvPr/>
          </p:nvSpPr>
          <p:spPr bwMode="auto">
            <a:xfrm>
              <a:off x="9878222" y="4670802"/>
              <a:ext cx="248368" cy="209270"/>
            </a:xfrm>
            <a:custGeom>
              <a:avLst/>
              <a:gdLst>
                <a:gd name="T0" fmla="*/ 326 w 326"/>
                <a:gd name="T1" fmla="*/ 239 h 275"/>
                <a:gd name="T2" fmla="*/ 290 w 326"/>
                <a:gd name="T3" fmla="*/ 275 h 275"/>
                <a:gd name="T4" fmla="*/ 36 w 326"/>
                <a:gd name="T5" fmla="*/ 275 h 275"/>
                <a:gd name="T6" fmla="*/ 0 w 326"/>
                <a:gd name="T7" fmla="*/ 239 h 275"/>
                <a:gd name="T8" fmla="*/ 0 w 326"/>
                <a:gd name="T9" fmla="*/ 36 h 275"/>
                <a:gd name="T10" fmla="*/ 36 w 326"/>
                <a:gd name="T11" fmla="*/ 0 h 275"/>
                <a:gd name="T12" fmla="*/ 290 w 326"/>
                <a:gd name="T13" fmla="*/ 0 h 275"/>
                <a:gd name="T14" fmla="*/ 326 w 326"/>
                <a:gd name="T15" fmla="*/ 36 h 275"/>
                <a:gd name="T16" fmla="*/ 326 w 326"/>
                <a:gd name="T17" fmla="*/ 239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6" h="275">
                  <a:moveTo>
                    <a:pt x="326" y="239"/>
                  </a:moveTo>
                  <a:cubicBezTo>
                    <a:pt x="326" y="258"/>
                    <a:pt x="310" y="275"/>
                    <a:pt x="290" y="275"/>
                  </a:cubicBezTo>
                  <a:cubicBezTo>
                    <a:pt x="36" y="275"/>
                    <a:pt x="36" y="275"/>
                    <a:pt x="36" y="275"/>
                  </a:cubicBezTo>
                  <a:cubicBezTo>
                    <a:pt x="16" y="275"/>
                    <a:pt x="0" y="258"/>
                    <a:pt x="0" y="239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7"/>
                    <a:pt x="16" y="0"/>
                    <a:pt x="36" y="0"/>
                  </a:cubicBezTo>
                  <a:cubicBezTo>
                    <a:pt x="290" y="0"/>
                    <a:pt x="290" y="0"/>
                    <a:pt x="290" y="0"/>
                  </a:cubicBezTo>
                  <a:cubicBezTo>
                    <a:pt x="310" y="0"/>
                    <a:pt x="326" y="17"/>
                    <a:pt x="326" y="36"/>
                  </a:cubicBezTo>
                  <a:lnTo>
                    <a:pt x="326" y="239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53" name="Freeform 125"/>
            <p:cNvSpPr/>
            <p:nvPr/>
          </p:nvSpPr>
          <p:spPr bwMode="auto">
            <a:xfrm>
              <a:off x="9898733" y="4691954"/>
              <a:ext cx="206385" cy="166967"/>
            </a:xfrm>
            <a:custGeom>
              <a:avLst/>
              <a:gdLst>
                <a:gd name="T0" fmla="*/ 263 w 271"/>
                <a:gd name="T1" fmla="*/ 219 h 219"/>
                <a:gd name="T2" fmla="*/ 9 w 271"/>
                <a:gd name="T3" fmla="*/ 219 h 219"/>
                <a:gd name="T4" fmla="*/ 0 w 271"/>
                <a:gd name="T5" fmla="*/ 211 h 219"/>
                <a:gd name="T6" fmla="*/ 0 w 271"/>
                <a:gd name="T7" fmla="*/ 8 h 219"/>
                <a:gd name="T8" fmla="*/ 9 w 271"/>
                <a:gd name="T9" fmla="*/ 0 h 219"/>
                <a:gd name="T10" fmla="*/ 263 w 271"/>
                <a:gd name="T11" fmla="*/ 0 h 219"/>
                <a:gd name="T12" fmla="*/ 271 w 271"/>
                <a:gd name="T13" fmla="*/ 8 h 219"/>
                <a:gd name="T14" fmla="*/ 271 w 271"/>
                <a:gd name="T15" fmla="*/ 211 h 219"/>
                <a:gd name="T16" fmla="*/ 263 w 271"/>
                <a:gd name="T17" fmla="*/ 21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1" h="219">
                  <a:moveTo>
                    <a:pt x="263" y="219"/>
                  </a:moveTo>
                  <a:cubicBezTo>
                    <a:pt x="9" y="219"/>
                    <a:pt x="9" y="219"/>
                    <a:pt x="9" y="219"/>
                  </a:cubicBezTo>
                  <a:cubicBezTo>
                    <a:pt x="4" y="219"/>
                    <a:pt x="0" y="215"/>
                    <a:pt x="0" y="21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68" y="0"/>
                    <a:pt x="271" y="4"/>
                    <a:pt x="271" y="8"/>
                  </a:cubicBezTo>
                  <a:cubicBezTo>
                    <a:pt x="271" y="211"/>
                    <a:pt x="271" y="211"/>
                    <a:pt x="271" y="211"/>
                  </a:cubicBezTo>
                  <a:cubicBezTo>
                    <a:pt x="271" y="215"/>
                    <a:pt x="268" y="219"/>
                    <a:pt x="263" y="219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54" name="Oval 129"/>
            <p:cNvSpPr>
              <a:spLocks noChangeArrowheads="1"/>
            </p:cNvSpPr>
            <p:nvPr/>
          </p:nvSpPr>
          <p:spPr bwMode="auto">
            <a:xfrm>
              <a:off x="10102875" y="4708938"/>
              <a:ext cx="4807" cy="5128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55" name="Oval 130"/>
            <p:cNvSpPr>
              <a:spLocks noChangeArrowheads="1"/>
            </p:cNvSpPr>
            <p:nvPr/>
          </p:nvSpPr>
          <p:spPr bwMode="auto">
            <a:xfrm>
              <a:off x="10102875" y="4731692"/>
              <a:ext cx="4807" cy="5448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56" name="Oval 133"/>
            <p:cNvSpPr>
              <a:spLocks noChangeArrowheads="1"/>
            </p:cNvSpPr>
            <p:nvPr/>
          </p:nvSpPr>
          <p:spPr bwMode="auto">
            <a:xfrm>
              <a:off x="10102875" y="4807645"/>
              <a:ext cx="4807" cy="4807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57" name="Oval 134"/>
            <p:cNvSpPr>
              <a:spLocks noChangeArrowheads="1"/>
            </p:cNvSpPr>
            <p:nvPr/>
          </p:nvSpPr>
          <p:spPr bwMode="auto">
            <a:xfrm>
              <a:off x="10102875" y="4829757"/>
              <a:ext cx="4807" cy="5448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58" name="Freeform 135"/>
            <p:cNvSpPr>
              <a:spLocks noEditPoints="1"/>
            </p:cNvSpPr>
            <p:nvPr/>
          </p:nvSpPr>
          <p:spPr bwMode="auto">
            <a:xfrm>
              <a:off x="9939112" y="4710220"/>
              <a:ext cx="120498" cy="120498"/>
            </a:xfrm>
            <a:custGeom>
              <a:avLst/>
              <a:gdLst>
                <a:gd name="T0" fmla="*/ 79 w 158"/>
                <a:gd name="T1" fmla="*/ 0 h 158"/>
                <a:gd name="T2" fmla="*/ 0 w 158"/>
                <a:gd name="T3" fmla="*/ 79 h 158"/>
                <a:gd name="T4" fmla="*/ 79 w 158"/>
                <a:gd name="T5" fmla="*/ 158 h 158"/>
                <a:gd name="T6" fmla="*/ 158 w 158"/>
                <a:gd name="T7" fmla="*/ 79 h 158"/>
                <a:gd name="T8" fmla="*/ 79 w 158"/>
                <a:gd name="T9" fmla="*/ 0 h 158"/>
                <a:gd name="T10" fmla="*/ 130 w 158"/>
                <a:gd name="T11" fmla="*/ 70 h 158"/>
                <a:gd name="T12" fmla="*/ 88 w 158"/>
                <a:gd name="T13" fmla="*/ 70 h 158"/>
                <a:gd name="T14" fmla="*/ 88 w 158"/>
                <a:gd name="T15" fmla="*/ 28 h 158"/>
                <a:gd name="T16" fmla="*/ 130 w 158"/>
                <a:gd name="T17" fmla="*/ 70 h 158"/>
                <a:gd name="T18" fmla="*/ 69 w 158"/>
                <a:gd name="T19" fmla="*/ 28 h 158"/>
                <a:gd name="T20" fmla="*/ 69 w 158"/>
                <a:gd name="T21" fmla="*/ 70 h 158"/>
                <a:gd name="T22" fmla="*/ 28 w 158"/>
                <a:gd name="T23" fmla="*/ 70 h 158"/>
                <a:gd name="T24" fmla="*/ 69 w 158"/>
                <a:gd name="T25" fmla="*/ 28 h 158"/>
                <a:gd name="T26" fmla="*/ 28 w 158"/>
                <a:gd name="T27" fmla="*/ 89 h 158"/>
                <a:gd name="T28" fmla="*/ 69 w 158"/>
                <a:gd name="T29" fmla="*/ 89 h 158"/>
                <a:gd name="T30" fmla="*/ 69 w 158"/>
                <a:gd name="T31" fmla="*/ 130 h 158"/>
                <a:gd name="T32" fmla="*/ 28 w 158"/>
                <a:gd name="T33" fmla="*/ 89 h 158"/>
                <a:gd name="T34" fmla="*/ 88 w 158"/>
                <a:gd name="T35" fmla="*/ 130 h 158"/>
                <a:gd name="T36" fmla="*/ 88 w 158"/>
                <a:gd name="T37" fmla="*/ 89 h 158"/>
                <a:gd name="T38" fmla="*/ 130 w 158"/>
                <a:gd name="T39" fmla="*/ 89 h 158"/>
                <a:gd name="T40" fmla="*/ 88 w 158"/>
                <a:gd name="T41" fmla="*/ 13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8" h="158">
                  <a:moveTo>
                    <a:pt x="79" y="0"/>
                  </a:moveTo>
                  <a:cubicBezTo>
                    <a:pt x="35" y="0"/>
                    <a:pt x="0" y="35"/>
                    <a:pt x="0" y="79"/>
                  </a:cubicBezTo>
                  <a:cubicBezTo>
                    <a:pt x="0" y="123"/>
                    <a:pt x="35" y="158"/>
                    <a:pt x="79" y="158"/>
                  </a:cubicBezTo>
                  <a:cubicBezTo>
                    <a:pt x="123" y="158"/>
                    <a:pt x="158" y="123"/>
                    <a:pt x="158" y="79"/>
                  </a:cubicBezTo>
                  <a:cubicBezTo>
                    <a:pt x="158" y="35"/>
                    <a:pt x="123" y="0"/>
                    <a:pt x="79" y="0"/>
                  </a:cubicBezTo>
                  <a:close/>
                  <a:moveTo>
                    <a:pt x="130" y="70"/>
                  </a:moveTo>
                  <a:cubicBezTo>
                    <a:pt x="88" y="70"/>
                    <a:pt x="88" y="70"/>
                    <a:pt x="88" y="70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109" y="32"/>
                    <a:pt x="126" y="49"/>
                    <a:pt x="130" y="70"/>
                  </a:cubicBezTo>
                  <a:close/>
                  <a:moveTo>
                    <a:pt x="69" y="28"/>
                  </a:moveTo>
                  <a:cubicBezTo>
                    <a:pt x="69" y="70"/>
                    <a:pt x="69" y="70"/>
                    <a:pt x="69" y="70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32" y="49"/>
                    <a:pt x="48" y="32"/>
                    <a:pt x="69" y="28"/>
                  </a:cubicBezTo>
                  <a:close/>
                  <a:moveTo>
                    <a:pt x="28" y="89"/>
                  </a:moveTo>
                  <a:cubicBezTo>
                    <a:pt x="69" y="89"/>
                    <a:pt x="69" y="89"/>
                    <a:pt x="69" y="89"/>
                  </a:cubicBezTo>
                  <a:cubicBezTo>
                    <a:pt x="69" y="130"/>
                    <a:pt x="69" y="130"/>
                    <a:pt x="69" y="130"/>
                  </a:cubicBezTo>
                  <a:cubicBezTo>
                    <a:pt x="49" y="126"/>
                    <a:pt x="32" y="109"/>
                    <a:pt x="28" y="89"/>
                  </a:cubicBezTo>
                  <a:close/>
                  <a:moveTo>
                    <a:pt x="88" y="130"/>
                  </a:moveTo>
                  <a:cubicBezTo>
                    <a:pt x="88" y="89"/>
                    <a:pt x="88" y="89"/>
                    <a:pt x="88" y="89"/>
                  </a:cubicBezTo>
                  <a:cubicBezTo>
                    <a:pt x="130" y="89"/>
                    <a:pt x="130" y="89"/>
                    <a:pt x="130" y="89"/>
                  </a:cubicBezTo>
                  <a:cubicBezTo>
                    <a:pt x="126" y="110"/>
                    <a:pt x="109" y="126"/>
                    <a:pt x="88" y="13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159" name="文本框 27"/>
          <p:cNvSpPr txBox="1"/>
          <p:nvPr/>
        </p:nvSpPr>
        <p:spPr>
          <a:xfrm>
            <a:off x="4216345" y="3015351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01</a:t>
            </a:r>
            <a:endParaRPr lang="en-US" altLang="zh-CN" sz="3200" b="1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60" name="文本框 27"/>
          <p:cNvSpPr txBox="1"/>
          <p:nvPr/>
        </p:nvSpPr>
        <p:spPr>
          <a:xfrm>
            <a:off x="4216345" y="4248311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02</a:t>
            </a:r>
            <a:endParaRPr lang="en-US" altLang="zh-CN" sz="3200" b="1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61" name="文本框 27"/>
          <p:cNvSpPr txBox="1"/>
          <p:nvPr/>
        </p:nvSpPr>
        <p:spPr>
          <a:xfrm>
            <a:off x="6921087" y="4248311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03</a:t>
            </a:r>
            <a:endParaRPr lang="en-US" altLang="zh-CN" sz="3200" b="1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62" name="文本框 27"/>
          <p:cNvSpPr txBox="1"/>
          <p:nvPr/>
        </p:nvSpPr>
        <p:spPr>
          <a:xfrm>
            <a:off x="6921087" y="2913691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04</a:t>
            </a:r>
            <a:endParaRPr lang="en-US" altLang="zh-CN" sz="3200" b="1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5326743" y="3141078"/>
            <a:ext cx="14037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收入</a:t>
            </a:r>
            <a:endParaRPr lang="en-US" altLang="zh-CN" sz="4000" b="1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  <a:p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来源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4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4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3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949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4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449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99"/>
                            </p:stCondLst>
                            <p:childTnLst>
                              <p:par>
                                <p:cTn id="5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25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99"/>
                            </p:stCondLst>
                            <p:childTnLst>
                              <p:par>
                                <p:cTn id="5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99"/>
                            </p:stCondLst>
                            <p:childTnLst>
                              <p:par>
                                <p:cTn id="6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 tmFilter="0,0; .5, 1; 1, 1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900"/>
                            </p:stCondLst>
                            <p:childTnLst>
                              <p:par>
                                <p:cTn id="6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4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4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400" tmFilter="0,0; .5, 1; 1, 1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9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4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4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4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4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5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49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25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49"/>
                            </p:stCondLst>
                            <p:childTnLst>
                              <p:par>
                                <p:cTn id="9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5" dur="25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49"/>
                            </p:stCondLst>
                            <p:childTnLst>
                              <p:par>
                                <p:cTn id="9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 tmFilter="0,0; .5, 1; 1, 1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850"/>
                            </p:stCondLst>
                            <p:childTnLst>
                              <p:par>
                                <p:cTn id="10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4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4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4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4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400" tmFilter="0,0; .5, 1; 1, 1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85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4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4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4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35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25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25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1" dur="2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 tmFilter="0,0; .5, 1; 1, 1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1800"/>
                            </p:stCondLst>
                            <p:childTnLst>
                              <p:par>
                                <p:cTn id="1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4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4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4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4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400" tmFilter="0,0; .5, 1; 1, 1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2800"/>
                            </p:stCondLst>
                            <p:childTnLst>
                              <p:par>
                                <p:cTn id="1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4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4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4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3300"/>
                            </p:stCondLst>
                            <p:childTnLst>
                              <p:par>
                                <p:cTn id="1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2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2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25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3449"/>
                            </p:stCondLst>
                            <p:childTnLst>
                              <p:par>
                                <p:cTn id="1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25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3949"/>
                            </p:stCondLst>
                            <p:childTnLst>
                              <p:par>
                                <p:cTn id="16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14449"/>
                            </p:stCondLst>
                            <p:childTnLst>
                              <p:par>
                                <p:cTn id="16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500" tmFilter="0,0; .5, 1; 1, 1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4750"/>
                            </p:stCondLst>
                            <p:childTnLst>
                              <p:par>
                                <p:cTn id="17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4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4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4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4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400" tmFilter="0,0; .5, 1; 1, 1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5" grpId="0" bldLvl="0" animBg="1"/>
      <p:bldP spid="21" grpId="0"/>
      <p:bldP spid="22" grpId="0"/>
      <p:bldP spid="2" grpId="0" bldLvl="0" animBg="1"/>
      <p:bldP spid="140" grpId="0" bldLvl="0" animBg="1"/>
      <p:bldP spid="141" grpId="0" bldLvl="0" animBg="1"/>
      <p:bldP spid="142" grpId="0" bldLvl="0" animBg="1"/>
      <p:bldP spid="143" grpId="0" bldLvl="0" animBg="1"/>
      <p:bldP spid="128" grpId="0"/>
      <p:bldP spid="129" grpId="0"/>
      <p:bldP spid="20" grpId="0" bldLvl="0" animBg="1"/>
      <p:bldP spid="130" grpId="0"/>
      <p:bldP spid="131" grpId="0"/>
      <p:bldP spid="132" grpId="0"/>
      <p:bldP spid="133" grpId="0"/>
      <p:bldP spid="138" grpId="0"/>
      <p:bldP spid="139" grpId="0"/>
      <p:bldP spid="144" grpId="0" bldLvl="0" animBg="1"/>
      <p:bldP spid="145" grpId="0" bldLvl="0" animBg="1"/>
      <p:bldP spid="147" grpId="0" bldLvl="0" animBg="1"/>
      <p:bldP spid="148" grpId="0" bldLvl="0" animBg="1"/>
      <p:bldP spid="159" grpId="0"/>
      <p:bldP spid="160" grpId="0"/>
      <p:bldP spid="161" grpId="0"/>
      <p:bldP spid="162" grpId="0"/>
      <p:bldP spid="16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229097" y="2182445"/>
            <a:ext cx="3733800" cy="19380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zh-CN" sz="1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05</a:t>
            </a:r>
            <a:endParaRPr lang="en-US" altLang="zh-CN" sz="12000" b="1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409947" y="3857729"/>
            <a:ext cx="5372101" cy="64516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>
              <a:spcBef>
                <a:spcPct val="0"/>
              </a:spcBef>
            </a:pPr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发展前景</a:t>
            </a:r>
            <a:endParaRPr lang="zh-CN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>
            <a:off x="3081020" y="827405"/>
            <a:ext cx="6029960" cy="4951730"/>
          </a:xfrm>
          <a:prstGeom prst="triangle">
            <a:avLst/>
          </a:prstGeom>
          <a:noFill/>
          <a:ln w="76200">
            <a:solidFill>
              <a:srgbClr val="5B727D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0975254" y="-240722"/>
            <a:ext cx="1497960" cy="1497960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9412928" y="1257238"/>
            <a:ext cx="575692" cy="575692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718400" y="1982501"/>
            <a:ext cx="256854" cy="256854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-45472" y="3996944"/>
            <a:ext cx="1333500" cy="1333500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808634" y="3996813"/>
            <a:ext cx="366960" cy="366960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2106618" y="601283"/>
            <a:ext cx="575692" cy="575692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412090" y="1326546"/>
            <a:ext cx="256854" cy="256854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0184552" y="5078611"/>
            <a:ext cx="2807161" cy="2807161"/>
          </a:xfrm>
          <a:prstGeom prst="ellipse">
            <a:avLst/>
          </a:prstGeom>
          <a:blipFill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21" name="TextBox 99"/>
          <p:cNvSpPr txBox="1"/>
          <p:nvPr/>
        </p:nvSpPr>
        <p:spPr>
          <a:xfrm>
            <a:off x="4120315" y="4565297"/>
            <a:ext cx="2041782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zh-CN" sz="1400" dirty="0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成本</a:t>
            </a:r>
            <a:r>
              <a:rPr lang="zh-CN" altLang="en-US" sz="1400" dirty="0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预算</a:t>
            </a:r>
            <a:endParaRPr lang="zh-CN" altLang="en-US" sz="1400" dirty="0"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2" name="TextBox 15"/>
          <p:cNvSpPr txBox="1"/>
          <p:nvPr/>
        </p:nvSpPr>
        <p:spPr>
          <a:xfrm>
            <a:off x="4120315" y="4921601"/>
            <a:ext cx="2041782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en-US" sz="1400" dirty="0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资金缺口</a:t>
            </a:r>
            <a:endParaRPr lang="zh-CN" altLang="en-US" sz="1400" dirty="0"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5" name="TextBox 16"/>
          <p:cNvSpPr txBox="1"/>
          <p:nvPr/>
        </p:nvSpPr>
        <p:spPr>
          <a:xfrm>
            <a:off x="4120315" y="5228801"/>
            <a:ext cx="2093587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zh-CN" sz="1400" dirty="0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融资计划</a:t>
            </a:r>
            <a:endParaRPr lang="zh-CN" altLang="zh-CN" sz="1400" dirty="0"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30" name="TextBox 18"/>
          <p:cNvSpPr txBox="1"/>
          <p:nvPr/>
        </p:nvSpPr>
        <p:spPr>
          <a:xfrm>
            <a:off x="6162097" y="4615173"/>
            <a:ext cx="2388077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zh-CN" sz="1400" dirty="0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资金主要用途</a:t>
            </a:r>
            <a:endParaRPr lang="zh-CN" altLang="zh-CN" sz="1400" dirty="0"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31" name="TextBox 20"/>
          <p:cNvSpPr txBox="1"/>
          <p:nvPr/>
        </p:nvSpPr>
        <p:spPr>
          <a:xfrm>
            <a:off x="6162097" y="4931060"/>
            <a:ext cx="2388077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zh-CN" sz="1400" dirty="0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结束语</a:t>
            </a:r>
            <a:endParaRPr lang="zh-CN" altLang="zh-CN" sz="1400" dirty="0"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99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99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99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299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799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299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799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299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799"/>
                            </p:stCondLst>
                            <p:childTnLst>
                              <p:par>
                                <p:cTn id="5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5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125"/>
                            </p:stCondLst>
                            <p:childTnLst>
                              <p:par>
                                <p:cTn id="6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25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449"/>
                            </p:stCondLst>
                            <p:childTnLst>
                              <p:par>
                                <p:cTn id="7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25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774"/>
                            </p:stCondLst>
                            <p:childTnLst>
                              <p:par>
                                <p:cTn id="8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25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149"/>
                            </p:stCondLst>
                            <p:childTnLst>
                              <p:par>
                                <p:cTn id="8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25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2" grpId="0" bldLvl="0" animBg="1"/>
      <p:bldP spid="13" grpId="0" bldLvl="0" animBg="1"/>
      <p:bldP spid="3" grpId="0" bldLvl="0" animBg="1"/>
      <p:bldP spid="12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8" grpId="0" bldLvl="0" animBg="1"/>
      <p:bldP spid="21" grpId="0"/>
      <p:bldP spid="22" grpId="0"/>
      <p:bldP spid="5" grpId="0"/>
      <p:bldP spid="30" grpId="0"/>
      <p:bldP spid="3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/>
        </p:nvSpPr>
        <p:spPr>
          <a:xfrm rot="9540000">
            <a:off x="11406828" y="6134038"/>
            <a:ext cx="575692" cy="575692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 rot="9540000">
            <a:off x="10739355" y="5755671"/>
            <a:ext cx="256854" cy="256854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21" name="文本框 5"/>
          <p:cNvSpPr txBox="1"/>
          <p:nvPr/>
        </p:nvSpPr>
        <p:spPr>
          <a:xfrm>
            <a:off x="524510" y="398780"/>
            <a:ext cx="21850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成本分析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605732" y="643554"/>
            <a:ext cx="2408102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Cost analysis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213485" y="1626235"/>
            <a:ext cx="9765030" cy="3167373"/>
            <a:chOff x="1453902" y="2155826"/>
            <a:chExt cx="9305120" cy="3946469"/>
          </a:xfrm>
        </p:grpSpPr>
        <p:grpSp>
          <p:nvGrpSpPr>
            <p:cNvPr id="17" name="63fc4cda-4868-445b-9df9-5ac8f294e4bb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  <p:cNvGrpSpPr>
              <a:grpSpLocks noChangeAspect="1"/>
            </p:cNvGrpSpPr>
            <p:nvPr>
              <p:custDataLst>
                <p:tags r:id="rId1"/>
              </p:custDataLst>
            </p:nvPr>
          </p:nvGrpSpPr>
          <p:grpSpPr>
            <a:xfrm>
              <a:off x="1453902" y="2155826"/>
              <a:ext cx="9305120" cy="3419474"/>
              <a:chOff x="2211756" y="1529403"/>
              <a:chExt cx="7789417" cy="2862479"/>
            </a:xfrm>
          </p:grpSpPr>
          <p:sp>
            <p:nvSpPr>
              <p:cNvPr id="23" name="ïṧḷîḍê"/>
              <p:cNvSpPr/>
              <p:nvPr/>
            </p:nvSpPr>
            <p:spPr bwMode="auto">
              <a:xfrm>
                <a:off x="2211756" y="3180066"/>
                <a:ext cx="2026533" cy="1211815"/>
              </a:xfrm>
              <a:custGeom>
                <a:avLst/>
                <a:gdLst>
                  <a:gd name="T0" fmla="*/ 0 w 21600"/>
                  <a:gd name="T1" fmla="*/ 21600 h 21600"/>
                  <a:gd name="T2" fmla="*/ 21600 w 21600"/>
                  <a:gd name="T3" fmla="*/ 21600 h 21600"/>
                  <a:gd name="T4" fmla="*/ 10849 w 21600"/>
                  <a:gd name="T5" fmla="*/ 0 h 21600"/>
                  <a:gd name="T6" fmla="*/ 0 w 21600"/>
                  <a:gd name="T7" fmla="*/ 21600 h 21600"/>
                  <a:gd name="T8" fmla="*/ 0 w 21600"/>
                  <a:gd name="T9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0" y="21600"/>
                    </a:moveTo>
                    <a:lnTo>
                      <a:pt x="21600" y="21600"/>
                    </a:lnTo>
                    <a:cubicBezTo>
                      <a:pt x="15074" y="15093"/>
                      <a:pt x="10849" y="0"/>
                      <a:pt x="10849" y="0"/>
                    </a:cubicBezTo>
                    <a:cubicBezTo>
                      <a:pt x="7796" y="12113"/>
                      <a:pt x="0" y="21600"/>
                      <a:pt x="0" y="21600"/>
                    </a:cubicBezTo>
                    <a:close/>
                    <a:moveTo>
                      <a:pt x="0" y="21600"/>
                    </a:moveTo>
                  </a:path>
                </a:pathLst>
              </a:custGeom>
              <a:solidFill>
                <a:srgbClr val="115955"/>
              </a:solidFill>
              <a:ln>
                <a:noFill/>
              </a:ln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2000">
                  <a:cs typeface="+mn-ea"/>
                  <a:sym typeface="+mn-lt"/>
                </a:endParaRPr>
              </a:p>
            </p:txBody>
          </p:sp>
          <p:sp>
            <p:nvSpPr>
              <p:cNvPr id="18" name="iṡḷíḑe"/>
              <p:cNvSpPr/>
              <p:nvPr/>
            </p:nvSpPr>
            <p:spPr bwMode="auto">
              <a:xfrm>
                <a:off x="2818432" y="1531203"/>
                <a:ext cx="797131" cy="223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sz="2400" dirty="0">
                    <a:solidFill>
                      <a:srgbClr val="0F1D38"/>
                    </a:solidFill>
                    <a:cs typeface="+mn-ea"/>
                    <a:sym typeface="+mn-lt"/>
                  </a:rPr>
                  <a:t>40%</a:t>
                </a:r>
                <a:endParaRPr lang="en-US" sz="2400" dirty="0">
                  <a:solidFill>
                    <a:srgbClr val="0F1D38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ïṧlïḑé"/>
              <p:cNvSpPr/>
              <p:nvPr/>
            </p:nvSpPr>
            <p:spPr bwMode="auto">
              <a:xfrm>
                <a:off x="3642310" y="3589230"/>
                <a:ext cx="2026533" cy="802652"/>
              </a:xfrm>
              <a:custGeom>
                <a:avLst/>
                <a:gdLst>
                  <a:gd name="T0" fmla="*/ 0 w 21600"/>
                  <a:gd name="T1" fmla="*/ 21600 h 21600"/>
                  <a:gd name="T2" fmla="*/ 21600 w 21600"/>
                  <a:gd name="T3" fmla="*/ 21600 h 21600"/>
                  <a:gd name="T4" fmla="*/ 10849 w 21600"/>
                  <a:gd name="T5" fmla="*/ 0 h 21600"/>
                  <a:gd name="T6" fmla="*/ 0 w 21600"/>
                  <a:gd name="T7" fmla="*/ 21600 h 21600"/>
                  <a:gd name="T8" fmla="*/ 0 w 21600"/>
                  <a:gd name="T9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0" y="21600"/>
                    </a:moveTo>
                    <a:lnTo>
                      <a:pt x="21600" y="21600"/>
                    </a:lnTo>
                    <a:cubicBezTo>
                      <a:pt x="15074" y="15093"/>
                      <a:pt x="10849" y="0"/>
                      <a:pt x="10849" y="0"/>
                    </a:cubicBezTo>
                    <a:cubicBezTo>
                      <a:pt x="7796" y="12113"/>
                      <a:pt x="0" y="21600"/>
                      <a:pt x="0" y="21600"/>
                    </a:cubicBezTo>
                    <a:close/>
                    <a:moveTo>
                      <a:pt x="0" y="21600"/>
                    </a:moveTo>
                  </a:path>
                </a:pathLst>
              </a:custGeom>
              <a:solidFill>
                <a:srgbClr val="F35E40"/>
              </a:solidFill>
              <a:ln>
                <a:noFill/>
              </a:ln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2000">
                  <a:cs typeface="+mn-ea"/>
                  <a:sym typeface="+mn-lt"/>
                </a:endParaRPr>
              </a:p>
            </p:txBody>
          </p:sp>
          <p:sp>
            <p:nvSpPr>
              <p:cNvPr id="29" name="íṥḷíḓê"/>
              <p:cNvSpPr/>
              <p:nvPr/>
            </p:nvSpPr>
            <p:spPr bwMode="auto">
              <a:xfrm>
                <a:off x="4237217" y="1566028"/>
                <a:ext cx="797131" cy="2234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sz="2400">
                    <a:solidFill>
                      <a:srgbClr val="0F1D38"/>
                    </a:solidFill>
                    <a:cs typeface="+mn-ea"/>
                    <a:sym typeface="+mn-lt"/>
                  </a:rPr>
                  <a:t>30%</a:t>
                </a:r>
                <a:endParaRPr lang="en-US" sz="2400">
                  <a:solidFill>
                    <a:srgbClr val="0F1D38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0" name="îŝḷîḍé"/>
              <p:cNvSpPr/>
              <p:nvPr/>
            </p:nvSpPr>
            <p:spPr bwMode="auto">
              <a:xfrm>
                <a:off x="6523755" y="3005349"/>
                <a:ext cx="2026533" cy="1386533"/>
              </a:xfrm>
              <a:custGeom>
                <a:avLst/>
                <a:gdLst>
                  <a:gd name="T0" fmla="*/ 0 w 21600"/>
                  <a:gd name="T1" fmla="*/ 21600 h 21600"/>
                  <a:gd name="T2" fmla="*/ 21600 w 21600"/>
                  <a:gd name="T3" fmla="*/ 21600 h 21600"/>
                  <a:gd name="T4" fmla="*/ 10849 w 21600"/>
                  <a:gd name="T5" fmla="*/ 0 h 21600"/>
                  <a:gd name="T6" fmla="*/ 0 w 21600"/>
                  <a:gd name="T7" fmla="*/ 21600 h 21600"/>
                  <a:gd name="T8" fmla="*/ 0 w 21600"/>
                  <a:gd name="T9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0" y="21600"/>
                    </a:moveTo>
                    <a:lnTo>
                      <a:pt x="21600" y="21600"/>
                    </a:lnTo>
                    <a:cubicBezTo>
                      <a:pt x="15074" y="15093"/>
                      <a:pt x="10849" y="0"/>
                      <a:pt x="10849" y="0"/>
                    </a:cubicBezTo>
                    <a:cubicBezTo>
                      <a:pt x="7796" y="12113"/>
                      <a:pt x="0" y="21600"/>
                      <a:pt x="0" y="21600"/>
                    </a:cubicBezTo>
                    <a:close/>
                    <a:moveTo>
                      <a:pt x="0" y="21600"/>
                    </a:moveTo>
                  </a:path>
                </a:pathLst>
              </a:custGeom>
              <a:solidFill>
                <a:srgbClr val="F35E40"/>
              </a:solidFill>
              <a:ln>
                <a:noFill/>
              </a:ln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2000" dirty="0">
                  <a:cs typeface="+mn-ea"/>
                  <a:sym typeface="+mn-lt"/>
                </a:endParaRPr>
              </a:p>
            </p:txBody>
          </p:sp>
          <p:sp>
            <p:nvSpPr>
              <p:cNvPr id="31" name="i$ľíḓe"/>
              <p:cNvSpPr/>
              <p:nvPr/>
            </p:nvSpPr>
            <p:spPr bwMode="auto">
              <a:xfrm>
                <a:off x="7142200" y="1534187"/>
                <a:ext cx="797131" cy="223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sz="2400">
                    <a:solidFill>
                      <a:srgbClr val="0F1D38"/>
                    </a:solidFill>
                    <a:cs typeface="+mn-ea"/>
                    <a:sym typeface="+mn-lt"/>
                  </a:rPr>
                  <a:t>65%</a:t>
                </a:r>
                <a:endParaRPr lang="en-US" sz="2400">
                  <a:solidFill>
                    <a:srgbClr val="0F1D38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" name="ïsḷïdè"/>
              <p:cNvSpPr/>
              <p:nvPr/>
            </p:nvSpPr>
            <p:spPr bwMode="auto">
              <a:xfrm>
                <a:off x="5042907" y="2426683"/>
                <a:ext cx="2027602" cy="1965199"/>
              </a:xfrm>
              <a:custGeom>
                <a:avLst/>
                <a:gdLst>
                  <a:gd name="T0" fmla="*/ 0 w 21600"/>
                  <a:gd name="T1" fmla="*/ 21600 h 21600"/>
                  <a:gd name="T2" fmla="*/ 21600 w 21600"/>
                  <a:gd name="T3" fmla="*/ 21600 h 21600"/>
                  <a:gd name="T4" fmla="*/ 10849 w 21600"/>
                  <a:gd name="T5" fmla="*/ 0 h 21600"/>
                  <a:gd name="T6" fmla="*/ 0 w 21600"/>
                  <a:gd name="T7" fmla="*/ 21600 h 21600"/>
                  <a:gd name="T8" fmla="*/ 0 w 21600"/>
                  <a:gd name="T9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0" y="21600"/>
                    </a:moveTo>
                    <a:lnTo>
                      <a:pt x="21600" y="21600"/>
                    </a:lnTo>
                    <a:cubicBezTo>
                      <a:pt x="15074" y="15093"/>
                      <a:pt x="10849" y="0"/>
                      <a:pt x="10849" y="0"/>
                    </a:cubicBezTo>
                    <a:cubicBezTo>
                      <a:pt x="7796" y="12113"/>
                      <a:pt x="0" y="21600"/>
                      <a:pt x="0" y="21600"/>
                    </a:cubicBezTo>
                    <a:close/>
                    <a:moveTo>
                      <a:pt x="0" y="21600"/>
                    </a:moveTo>
                  </a:path>
                </a:pathLst>
              </a:custGeom>
              <a:solidFill>
                <a:srgbClr val="115955"/>
              </a:solidFill>
              <a:ln>
                <a:noFill/>
              </a:ln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2000">
                  <a:cs typeface="+mn-ea"/>
                  <a:sym typeface="+mn-lt"/>
                </a:endParaRPr>
              </a:p>
            </p:txBody>
          </p:sp>
          <p:sp>
            <p:nvSpPr>
              <p:cNvPr id="33" name="îşlíḋe"/>
              <p:cNvSpPr/>
              <p:nvPr/>
            </p:nvSpPr>
            <p:spPr bwMode="auto">
              <a:xfrm>
                <a:off x="5653115" y="1529403"/>
                <a:ext cx="797552" cy="2233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sz="2400" dirty="0">
                    <a:solidFill>
                      <a:srgbClr val="0F1D38"/>
                    </a:solidFill>
                    <a:cs typeface="+mn-ea"/>
                    <a:sym typeface="+mn-lt"/>
                  </a:rPr>
                  <a:t>85%</a:t>
                </a:r>
                <a:endParaRPr lang="en-US" sz="2400" dirty="0">
                  <a:solidFill>
                    <a:srgbClr val="0F1D38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iŝḻîḍe"/>
              <p:cNvSpPr/>
              <p:nvPr/>
            </p:nvSpPr>
            <p:spPr bwMode="auto">
              <a:xfrm>
                <a:off x="7974640" y="3589230"/>
                <a:ext cx="2026533" cy="802652"/>
              </a:xfrm>
              <a:custGeom>
                <a:avLst/>
                <a:gdLst>
                  <a:gd name="T0" fmla="*/ 0 w 21600"/>
                  <a:gd name="T1" fmla="*/ 21600 h 21600"/>
                  <a:gd name="T2" fmla="*/ 21600 w 21600"/>
                  <a:gd name="T3" fmla="*/ 21600 h 21600"/>
                  <a:gd name="T4" fmla="*/ 10849 w 21600"/>
                  <a:gd name="T5" fmla="*/ 0 h 21600"/>
                  <a:gd name="T6" fmla="*/ 0 w 21600"/>
                  <a:gd name="T7" fmla="*/ 21600 h 21600"/>
                  <a:gd name="T8" fmla="*/ 0 w 21600"/>
                  <a:gd name="T9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0" y="21600"/>
                    </a:moveTo>
                    <a:lnTo>
                      <a:pt x="21600" y="21600"/>
                    </a:lnTo>
                    <a:cubicBezTo>
                      <a:pt x="15074" y="15093"/>
                      <a:pt x="10849" y="0"/>
                      <a:pt x="10849" y="0"/>
                    </a:cubicBezTo>
                    <a:cubicBezTo>
                      <a:pt x="7796" y="12113"/>
                      <a:pt x="0" y="21600"/>
                      <a:pt x="0" y="21600"/>
                    </a:cubicBezTo>
                    <a:close/>
                    <a:moveTo>
                      <a:pt x="0" y="21600"/>
                    </a:moveTo>
                  </a:path>
                </a:pathLst>
              </a:custGeom>
              <a:solidFill>
                <a:srgbClr val="115955"/>
              </a:solidFill>
              <a:ln>
                <a:noFill/>
              </a:ln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2000">
                  <a:cs typeface="+mn-ea"/>
                  <a:sym typeface="+mn-lt"/>
                </a:endParaRPr>
              </a:p>
            </p:txBody>
          </p:sp>
          <p:sp>
            <p:nvSpPr>
              <p:cNvPr id="35" name="íṡḻîďê"/>
              <p:cNvSpPr/>
              <p:nvPr/>
            </p:nvSpPr>
            <p:spPr bwMode="auto">
              <a:xfrm>
                <a:off x="8605926" y="1539123"/>
                <a:ext cx="797131" cy="2234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sz="2400">
                    <a:solidFill>
                      <a:srgbClr val="0F1D38"/>
                    </a:solidFill>
                    <a:cs typeface="+mn-ea"/>
                    <a:sym typeface="+mn-lt"/>
                  </a:rPr>
                  <a:t>35%</a:t>
                </a:r>
                <a:endParaRPr lang="en-US" sz="2400">
                  <a:solidFill>
                    <a:srgbClr val="0F1D38"/>
                  </a:solidFill>
                  <a:cs typeface="+mn-ea"/>
                  <a:sym typeface="+mn-lt"/>
                </a:endParaRPr>
              </a:p>
            </p:txBody>
          </p:sp>
        </p:grpSp>
        <p:cxnSp>
          <p:nvCxnSpPr>
            <p:cNvPr id="36" name="直接连接符 35"/>
            <p:cNvCxnSpPr/>
            <p:nvPr/>
          </p:nvCxnSpPr>
          <p:spPr>
            <a:xfrm flipV="1">
              <a:off x="2664335" y="2606107"/>
              <a:ext cx="0" cy="1417253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dash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V="1">
              <a:off x="4373253" y="2606107"/>
              <a:ext cx="0" cy="1904933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dash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flipV="1">
              <a:off x="6041270" y="2606107"/>
              <a:ext cx="0" cy="487613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dash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flipV="1">
              <a:off x="7829234" y="2606107"/>
              <a:ext cx="0" cy="1142933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dash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V="1">
              <a:off x="9552083" y="2606107"/>
              <a:ext cx="0" cy="1904933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dash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文本框 40"/>
            <p:cNvSpPr txBox="1"/>
            <p:nvPr/>
          </p:nvSpPr>
          <p:spPr>
            <a:xfrm>
              <a:off x="1730871" y="5720147"/>
              <a:ext cx="1847753" cy="38214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>
                  <a:solidFill>
                    <a:srgbClr val="0F1D38"/>
                  </a:solidFill>
                  <a:cs typeface="+mn-ea"/>
                  <a:sym typeface="+mn-lt"/>
                </a:rPr>
                <a:t>添加标题</a:t>
              </a:r>
              <a:endParaRPr lang="zh-CN" altLang="en-US" sz="1400" b="1" dirty="0">
                <a:solidFill>
                  <a:srgbClr val="0F1D38"/>
                </a:solidFill>
                <a:cs typeface="+mn-ea"/>
                <a:sym typeface="+mn-lt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3425730" y="5720147"/>
              <a:ext cx="1847753" cy="38214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>
                  <a:solidFill>
                    <a:srgbClr val="0F1D38"/>
                  </a:solidFill>
                  <a:cs typeface="+mn-ea"/>
                  <a:sym typeface="+mn-lt"/>
                </a:rPr>
                <a:t>添加标题</a:t>
              </a:r>
              <a:endParaRPr lang="zh-CN" altLang="en-US" sz="1400" b="1" dirty="0">
                <a:solidFill>
                  <a:srgbClr val="0F1D38"/>
                </a:solidFill>
                <a:cs typeface="+mn-ea"/>
                <a:sym typeface="+mn-lt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5117393" y="5720147"/>
              <a:ext cx="1847753" cy="38214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>
                  <a:solidFill>
                    <a:srgbClr val="0F1D38"/>
                  </a:solidFill>
                  <a:cs typeface="+mn-ea"/>
                  <a:sym typeface="+mn-lt"/>
                </a:rPr>
                <a:t>添加标题</a:t>
              </a:r>
              <a:endParaRPr lang="zh-CN" altLang="en-US" sz="1400" b="1" dirty="0">
                <a:solidFill>
                  <a:srgbClr val="0F1D38"/>
                </a:solidFill>
                <a:cs typeface="+mn-ea"/>
                <a:sym typeface="+mn-lt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6891507" y="5720148"/>
              <a:ext cx="1847753" cy="38214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>
                  <a:solidFill>
                    <a:srgbClr val="0F1D38"/>
                  </a:solidFill>
                  <a:cs typeface="+mn-ea"/>
                  <a:sym typeface="+mn-lt"/>
                </a:rPr>
                <a:t>添加标题</a:t>
              </a:r>
              <a:endParaRPr lang="zh-CN" altLang="en-US" sz="1400" b="1" dirty="0">
                <a:solidFill>
                  <a:srgbClr val="0F1D38"/>
                </a:solidFill>
                <a:cs typeface="+mn-ea"/>
                <a:sym typeface="+mn-lt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8624712" y="5720147"/>
              <a:ext cx="1847753" cy="38214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>
                  <a:solidFill>
                    <a:srgbClr val="0F1D38"/>
                  </a:solidFill>
                  <a:cs typeface="+mn-ea"/>
                  <a:sym typeface="+mn-lt"/>
                </a:rPr>
                <a:t>添加标题</a:t>
              </a:r>
              <a:endParaRPr lang="zh-CN" altLang="en-US" sz="1400" b="1" dirty="0">
                <a:solidFill>
                  <a:srgbClr val="0F1D38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78" name="TextBox 177"/>
          <p:cNvSpPr txBox="1"/>
          <p:nvPr/>
        </p:nvSpPr>
        <p:spPr>
          <a:xfrm>
            <a:off x="1115777" y="5044024"/>
            <a:ext cx="3003043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支出成本</a:t>
            </a:r>
            <a:r>
              <a:rPr lang="zh-CN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概述</a:t>
            </a:r>
            <a:endParaRPr lang="zh-CN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1127125" y="5504180"/>
            <a:ext cx="9851390" cy="1060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我们必须清醒地看到前进中的困难与挑战，正视自身存在的差距与不足，以更加坚定的信念、更加饱满的热情、更加务实的作风、更加强大的合力，共同谱写公司发展的新篇章，为集团公司油气主业发展提供强有力的金融服务与支持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  <a:p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4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19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4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19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667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186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5" grpId="0" bldLvl="0" animBg="1"/>
      <p:bldP spid="21" grpId="0"/>
      <p:bldP spid="22" grpId="0"/>
      <p:bldP spid="178" grpId="0"/>
      <p:bldP spid="17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/>
        </p:nvSpPr>
        <p:spPr>
          <a:xfrm rot="9540000">
            <a:off x="11406828" y="6134038"/>
            <a:ext cx="575692" cy="575692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 rot="9540000">
            <a:off x="10739355" y="5755671"/>
            <a:ext cx="256854" cy="256854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21" name="文本框 5"/>
          <p:cNvSpPr txBox="1"/>
          <p:nvPr/>
        </p:nvSpPr>
        <p:spPr>
          <a:xfrm>
            <a:off x="524510" y="398780"/>
            <a:ext cx="30213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资金预算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00677" y="643554"/>
            <a:ext cx="2408102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Fund budget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39943" name="圆角矩形 7"/>
          <p:cNvSpPr/>
          <p:nvPr/>
        </p:nvSpPr>
        <p:spPr>
          <a:xfrm>
            <a:off x="1304925" y="1901825"/>
            <a:ext cx="4591050" cy="1476375"/>
          </a:xfrm>
          <a:prstGeom prst="roundRect">
            <a:avLst>
              <a:gd name="adj" fmla="val 9083"/>
            </a:avLst>
          </a:prstGeom>
          <a:noFill/>
          <a:ln w="12700" cap="flat" cmpd="sng">
            <a:solidFill>
              <a:srgbClr val="4D8689"/>
            </a:solidFill>
            <a:prstDash val="solid"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marR="0" lvl="0" indent="0" algn="ctr" defTabSz="914400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方正黑体简体" panose="02010601030101010101" pitchFamily="2" charset="-122"/>
              <a:cs typeface="+mn-lt"/>
              <a:sym typeface="+mn-lt"/>
            </a:endParaRPr>
          </a:p>
        </p:txBody>
      </p:sp>
      <p:sp>
        <p:nvSpPr>
          <p:cNvPr id="39944" name="矩形 8"/>
          <p:cNvSpPr/>
          <p:nvPr/>
        </p:nvSpPr>
        <p:spPr>
          <a:xfrm>
            <a:off x="1637665" y="2289810"/>
            <a:ext cx="4258310" cy="8604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228600" marR="0" lvl="0" indent="-228600" algn="l" defTabSz="914400" rtl="0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方正黑体简体" panose="02010601030101010101" pitchFamily="2" charset="-122"/>
              </a:rPr>
              <a:t>计划资金比例：65%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方正黑体简体" panose="02010601030101010101" pitchFamily="2" charset="-122"/>
              <a:sym typeface="方正黑体简体" panose="02010601030101010101" pitchFamily="2" charset="-122"/>
            </a:endParaRPr>
          </a:p>
          <a:p>
            <a:pPr marL="228600" marR="0" lvl="0" indent="-228600" algn="l" defTabSz="914400" rtl="0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方正黑体简体" panose="02010601030101010101" pitchFamily="2" charset="-122"/>
              </a:rPr>
              <a:t>实际需要资金：800万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方正黑体简体" panose="02010601030101010101" pitchFamily="2" charset="-122"/>
              <a:sym typeface="方正黑体简体" panose="02010601030101010101" pitchFamily="2" charset="-122"/>
            </a:endParaRPr>
          </a:p>
          <a:p>
            <a:pPr marL="228600" marR="0" lvl="0" indent="-228600" algn="l" defTabSz="914400" rtl="0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方正黑体简体" panose="02010601030101010101" pitchFamily="2" charset="-122"/>
              </a:rPr>
              <a:t>回款数：750万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方正黑体简体" panose="02010601030101010101" pitchFamily="2" charset="-122"/>
              <a:sym typeface="方正黑体简体" panose="02010601030101010101" pitchFamily="2" charset="-122"/>
            </a:endParaRPr>
          </a:p>
        </p:txBody>
      </p:sp>
      <p:sp>
        <p:nvSpPr>
          <p:cNvPr id="39945" name="圆角矩形 9"/>
          <p:cNvSpPr/>
          <p:nvPr/>
        </p:nvSpPr>
        <p:spPr>
          <a:xfrm>
            <a:off x="1304925" y="4111625"/>
            <a:ext cx="4591050" cy="1476375"/>
          </a:xfrm>
          <a:prstGeom prst="roundRect">
            <a:avLst>
              <a:gd name="adj" fmla="val 9083"/>
            </a:avLst>
          </a:prstGeom>
          <a:noFill/>
          <a:ln w="12700" cap="flat" cmpd="sng">
            <a:solidFill>
              <a:srgbClr val="F35E40"/>
            </a:solidFill>
            <a:prstDash val="solid"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marR="0" lvl="0" indent="0" algn="ctr" defTabSz="914400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方正黑体简体" panose="02010601030101010101" pitchFamily="2" charset="-122"/>
              <a:cs typeface="+mn-lt"/>
              <a:sym typeface="+mn-lt"/>
            </a:endParaRPr>
          </a:p>
        </p:txBody>
      </p:sp>
      <p:sp>
        <p:nvSpPr>
          <p:cNvPr id="39946" name="矩形 10"/>
          <p:cNvSpPr/>
          <p:nvPr/>
        </p:nvSpPr>
        <p:spPr>
          <a:xfrm>
            <a:off x="1637665" y="4539615"/>
            <a:ext cx="4152900" cy="8604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lvl="0" algn="l">
              <a:lnSpc>
                <a:spcPts val="2000"/>
              </a:lnSpc>
              <a:spcBef>
                <a:spcPts val="0"/>
              </a:spcBef>
              <a:buClrTx/>
              <a:buSzTx/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方正黑体简体" panose="02010601030101010101" pitchFamily="2" charset="-122"/>
              </a:rPr>
              <a:t>计划资金比例：70%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方正黑体简体" panose="02010601030101010101" pitchFamily="2" charset="-122"/>
              <a:sym typeface="方正黑体简体" panose="02010601030101010101" pitchFamily="2" charset="-122"/>
            </a:endParaRPr>
          </a:p>
          <a:p>
            <a:pPr lvl="0" algn="l">
              <a:lnSpc>
                <a:spcPts val="2000"/>
              </a:lnSpc>
              <a:spcBef>
                <a:spcPts val="0"/>
              </a:spcBef>
              <a:buClrTx/>
              <a:buSzTx/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方正黑体简体" panose="02010601030101010101" pitchFamily="2" charset="-122"/>
              </a:rPr>
              <a:t>实际需要资金：1000万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方正黑体简体" panose="02010601030101010101" pitchFamily="2" charset="-122"/>
              <a:sym typeface="方正黑体简体" panose="02010601030101010101" pitchFamily="2" charset="-122"/>
            </a:endParaRPr>
          </a:p>
          <a:p>
            <a:pPr lvl="0" algn="l">
              <a:lnSpc>
                <a:spcPts val="2000"/>
              </a:lnSpc>
              <a:spcBef>
                <a:spcPts val="0"/>
              </a:spcBef>
              <a:buClrTx/>
              <a:buSzTx/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方正黑体简体" panose="02010601030101010101" pitchFamily="2" charset="-122"/>
              </a:rPr>
              <a:t>回款数：900 万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方正黑体简体" panose="02010601030101010101" pitchFamily="2" charset="-122"/>
              <a:sym typeface="方正黑体简体" panose="02010601030101010101" pitchFamily="2" charset="-122"/>
            </a:endParaRPr>
          </a:p>
        </p:txBody>
      </p:sp>
      <p:sp>
        <p:nvSpPr>
          <p:cNvPr id="39947" name="圆角矩形 11"/>
          <p:cNvSpPr/>
          <p:nvPr/>
        </p:nvSpPr>
        <p:spPr>
          <a:xfrm>
            <a:off x="1960563" y="1668463"/>
            <a:ext cx="3279775" cy="461962"/>
          </a:xfrm>
          <a:prstGeom prst="roundRect">
            <a:avLst>
              <a:gd name="adj" fmla="val 16667"/>
            </a:avLst>
          </a:prstGeom>
          <a:solidFill>
            <a:srgbClr val="4D8689"/>
          </a:solidFill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marR="0" lvl="0" indent="0" algn="ctr" defTabSz="914400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方正黑体简体" panose="02010601030101010101" pitchFamily="2" charset="-122"/>
              <a:cs typeface="+mn-lt"/>
              <a:sym typeface="+mn-lt"/>
            </a:endParaRPr>
          </a:p>
        </p:txBody>
      </p:sp>
      <p:sp>
        <p:nvSpPr>
          <p:cNvPr id="39948" name="文本框 12"/>
          <p:cNvSpPr txBox="1"/>
          <p:nvPr/>
        </p:nvSpPr>
        <p:spPr>
          <a:xfrm>
            <a:off x="2192338" y="1717675"/>
            <a:ext cx="2797175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800" b="1" spc="6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lt"/>
                <a:cs typeface="Open Sans" panose="020B0606030504020204" pitchFamily="34" charset="0"/>
                <a:sym typeface="+mn-ea"/>
              </a:rPr>
              <a:t>所需资金</a:t>
            </a:r>
            <a:r>
              <a:rPr lang="en-US" altLang="zh-CN" sz="1800" b="1" spc="6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lt"/>
                <a:cs typeface="Open Sans" panose="020B0606030504020204" pitchFamily="34" charset="0"/>
                <a:sym typeface="+mn-ea"/>
              </a:rPr>
              <a:t>1000</a:t>
            </a:r>
            <a:r>
              <a:rPr lang="zh-CN" altLang="en-US" sz="1800" b="1" spc="6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lt"/>
                <a:cs typeface="Open Sans" panose="020B0606030504020204" pitchFamily="34" charset="0"/>
                <a:sym typeface="+mn-ea"/>
              </a:rPr>
              <a:t>万</a:t>
            </a:r>
            <a:endParaRPr lang="zh-CN" altLang="en-US" sz="1800" b="1" spc="6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+mn-lt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39949" name="圆角矩形 13"/>
          <p:cNvSpPr/>
          <p:nvPr/>
        </p:nvSpPr>
        <p:spPr>
          <a:xfrm>
            <a:off x="1960563" y="3919538"/>
            <a:ext cx="3279775" cy="461962"/>
          </a:xfrm>
          <a:prstGeom prst="roundRect">
            <a:avLst>
              <a:gd name="adj" fmla="val 16667"/>
            </a:avLst>
          </a:prstGeom>
          <a:solidFill>
            <a:srgbClr val="F35E40"/>
          </a:solidFill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marR="0" lvl="0" indent="0" algn="ctr" defTabSz="914400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方正黑体简体" panose="02010601030101010101" pitchFamily="2" charset="-122"/>
              <a:cs typeface="+mn-lt"/>
              <a:sym typeface="+mn-lt"/>
            </a:endParaRPr>
          </a:p>
        </p:txBody>
      </p:sp>
      <p:sp>
        <p:nvSpPr>
          <p:cNvPr id="39950" name="文本框 15"/>
          <p:cNvSpPr txBox="1"/>
          <p:nvPr/>
        </p:nvSpPr>
        <p:spPr>
          <a:xfrm>
            <a:off x="2173288" y="3971925"/>
            <a:ext cx="2797175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800" b="1" spc="6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lt"/>
                <a:cs typeface="Open Sans" panose="020B0606030504020204" pitchFamily="34" charset="0"/>
                <a:sym typeface="+mn-ea"/>
              </a:rPr>
              <a:t>现有资金</a:t>
            </a:r>
            <a:r>
              <a:rPr lang="en-US" altLang="zh-CN" sz="1800" b="1" spc="6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lt"/>
                <a:cs typeface="Open Sans" panose="020B0606030504020204" pitchFamily="34" charset="0"/>
                <a:sym typeface="+mn-ea"/>
              </a:rPr>
              <a:t>800</a:t>
            </a:r>
            <a:r>
              <a:rPr lang="zh-CN" altLang="en-US" sz="1800" b="1" spc="6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lt"/>
                <a:cs typeface="Open Sans" panose="020B0606030504020204" pitchFamily="34" charset="0"/>
                <a:sym typeface="+mn-ea"/>
              </a:rPr>
              <a:t>万</a:t>
            </a:r>
            <a:endParaRPr lang="zh-CN" altLang="en-US" sz="1800" b="1" spc="6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+mn-lt"/>
              <a:cs typeface="Open Sans" panose="020B0606030504020204" pitchFamily="34" charset="0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8836" y="1640205"/>
            <a:ext cx="3947795" cy="39477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4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19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4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19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819"/>
                            </p:stCondLst>
                            <p:childTnLst>
                              <p:par>
                                <p:cTn id="4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9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9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319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5" grpId="0" bldLvl="0" animBg="1"/>
      <p:bldP spid="21" grpId="0"/>
      <p:bldP spid="22" grpId="0"/>
      <p:bldP spid="39943" grpId="0" bldLvl="0" animBg="1"/>
      <p:bldP spid="39944" grpId="0"/>
      <p:bldP spid="39945" grpId="0" bldLvl="0" animBg="1"/>
      <p:bldP spid="39946" grpId="0"/>
      <p:bldP spid="39947" grpId="0" bldLvl="0" animBg="1"/>
      <p:bldP spid="39948" grpId="0"/>
      <p:bldP spid="39949" grpId="0" bldLvl="0" animBg="1"/>
      <p:bldP spid="3995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/>
        </p:nvSpPr>
        <p:spPr>
          <a:xfrm rot="9540000">
            <a:off x="11406828" y="6134038"/>
            <a:ext cx="575692" cy="575692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 rot="9540000">
            <a:off x="10739355" y="5755671"/>
            <a:ext cx="256854" cy="256854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21" name="文本框 5"/>
          <p:cNvSpPr txBox="1"/>
          <p:nvPr/>
        </p:nvSpPr>
        <p:spPr>
          <a:xfrm>
            <a:off x="524510" y="398780"/>
            <a:ext cx="30213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融资计划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11472" y="643554"/>
            <a:ext cx="2408102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Financing plan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grpSp>
        <p:nvGrpSpPr>
          <p:cNvPr id="108" name="组合 107"/>
          <p:cNvGrpSpPr/>
          <p:nvPr/>
        </p:nvGrpSpPr>
        <p:grpSpPr>
          <a:xfrm flipV="1">
            <a:off x="4608049" y="3181102"/>
            <a:ext cx="316565" cy="569912"/>
            <a:chOff x="4350846" y="4856163"/>
            <a:chExt cx="530225" cy="569912"/>
          </a:xfrm>
        </p:grpSpPr>
        <p:sp>
          <p:nvSpPr>
            <p:cNvPr id="109" name="Line 6"/>
            <p:cNvSpPr>
              <a:spLocks noChangeShapeType="1"/>
            </p:cNvSpPr>
            <p:nvPr/>
          </p:nvSpPr>
          <p:spPr bwMode="auto">
            <a:xfrm flipH="1">
              <a:off x="4350846" y="5426075"/>
              <a:ext cx="530225" cy="0"/>
            </a:xfrm>
            <a:prstGeom prst="line">
              <a:avLst/>
            </a:prstGeom>
            <a:noFill/>
            <a:ln w="12700" cap="flat">
              <a:solidFill>
                <a:srgbClr val="969696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ea typeface="宋体" panose="02010600030101010101" pitchFamily="2" charset="-122"/>
              </a:endParaRPr>
            </a:p>
          </p:txBody>
        </p:sp>
        <p:sp>
          <p:nvSpPr>
            <p:cNvPr id="110" name="Line 7"/>
            <p:cNvSpPr>
              <a:spLocks noChangeShapeType="1"/>
            </p:cNvSpPr>
            <p:nvPr/>
          </p:nvSpPr>
          <p:spPr bwMode="auto">
            <a:xfrm>
              <a:off x="4357196" y="4856163"/>
              <a:ext cx="0" cy="565150"/>
            </a:xfrm>
            <a:prstGeom prst="line">
              <a:avLst/>
            </a:prstGeom>
            <a:noFill/>
            <a:ln w="12700" cap="flat">
              <a:solidFill>
                <a:srgbClr val="969696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ea typeface="宋体" panose="02010600030101010101" pitchFamily="2" charset="-122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 flipV="1">
            <a:off x="3137121" y="3026059"/>
            <a:ext cx="1784318" cy="724954"/>
            <a:chOff x="2639521" y="4856163"/>
            <a:chExt cx="2238375" cy="935037"/>
          </a:xfrm>
        </p:grpSpPr>
        <p:sp>
          <p:nvSpPr>
            <p:cNvPr id="112" name="Line 8"/>
            <p:cNvSpPr>
              <a:spLocks noChangeShapeType="1"/>
            </p:cNvSpPr>
            <p:nvPr/>
          </p:nvSpPr>
          <p:spPr bwMode="auto">
            <a:xfrm flipH="1">
              <a:off x="2639521" y="5791200"/>
              <a:ext cx="2238375" cy="0"/>
            </a:xfrm>
            <a:prstGeom prst="line">
              <a:avLst/>
            </a:prstGeom>
            <a:noFill/>
            <a:ln w="12700" cap="flat">
              <a:solidFill>
                <a:srgbClr val="969696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ea typeface="宋体" panose="02010600030101010101" pitchFamily="2" charset="-122"/>
              </a:endParaRPr>
            </a:p>
          </p:txBody>
        </p:sp>
        <p:sp>
          <p:nvSpPr>
            <p:cNvPr id="113" name="Line 9"/>
            <p:cNvSpPr>
              <a:spLocks noChangeShapeType="1"/>
            </p:cNvSpPr>
            <p:nvPr/>
          </p:nvSpPr>
          <p:spPr bwMode="auto">
            <a:xfrm>
              <a:off x="2645871" y="4856163"/>
              <a:ext cx="0" cy="930275"/>
            </a:xfrm>
            <a:prstGeom prst="line">
              <a:avLst/>
            </a:prstGeom>
            <a:noFill/>
            <a:ln w="12700" cap="flat">
              <a:solidFill>
                <a:srgbClr val="969696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ea typeface="宋体" panose="02010600030101010101" pitchFamily="2" charset="-122"/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 flipV="1">
            <a:off x="7316976" y="3181102"/>
            <a:ext cx="375585" cy="569912"/>
            <a:chOff x="7273433" y="4856163"/>
            <a:chExt cx="531813" cy="569912"/>
          </a:xfrm>
        </p:grpSpPr>
        <p:sp>
          <p:nvSpPr>
            <p:cNvPr id="115" name="Line 10"/>
            <p:cNvSpPr>
              <a:spLocks noChangeShapeType="1"/>
            </p:cNvSpPr>
            <p:nvPr/>
          </p:nvSpPr>
          <p:spPr bwMode="auto">
            <a:xfrm>
              <a:off x="7273433" y="5426075"/>
              <a:ext cx="531813" cy="0"/>
            </a:xfrm>
            <a:prstGeom prst="line">
              <a:avLst/>
            </a:prstGeom>
            <a:noFill/>
            <a:ln w="12700" cap="flat">
              <a:solidFill>
                <a:srgbClr val="969696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ea typeface="宋体" panose="02010600030101010101" pitchFamily="2" charset="-122"/>
              </a:endParaRPr>
            </a:p>
          </p:txBody>
        </p:sp>
        <p:sp>
          <p:nvSpPr>
            <p:cNvPr id="116" name="Line 11"/>
            <p:cNvSpPr>
              <a:spLocks noChangeShapeType="1"/>
            </p:cNvSpPr>
            <p:nvPr/>
          </p:nvSpPr>
          <p:spPr bwMode="auto">
            <a:xfrm>
              <a:off x="7800483" y="4856163"/>
              <a:ext cx="0" cy="565150"/>
            </a:xfrm>
            <a:prstGeom prst="line">
              <a:avLst/>
            </a:prstGeom>
            <a:noFill/>
            <a:ln w="12700" cap="flat">
              <a:solidFill>
                <a:srgbClr val="969696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ea typeface="宋体" panose="02010600030101010101" pitchFamily="2" charset="-122"/>
              </a:endParaRPr>
            </a:p>
          </p:txBody>
        </p:sp>
      </p:grpSp>
      <p:grpSp>
        <p:nvGrpSpPr>
          <p:cNvPr id="117" name="组合 116"/>
          <p:cNvGrpSpPr/>
          <p:nvPr/>
        </p:nvGrpSpPr>
        <p:grpSpPr>
          <a:xfrm flipV="1">
            <a:off x="7313802" y="3026773"/>
            <a:ext cx="1873742" cy="727416"/>
            <a:chOff x="7270258" y="4852988"/>
            <a:chExt cx="2239963" cy="938212"/>
          </a:xfrm>
        </p:grpSpPr>
        <p:sp>
          <p:nvSpPr>
            <p:cNvPr id="118" name="Line 12"/>
            <p:cNvSpPr>
              <a:spLocks noChangeShapeType="1"/>
            </p:cNvSpPr>
            <p:nvPr/>
          </p:nvSpPr>
          <p:spPr bwMode="auto">
            <a:xfrm>
              <a:off x="7270258" y="5791200"/>
              <a:ext cx="2239963" cy="0"/>
            </a:xfrm>
            <a:prstGeom prst="line">
              <a:avLst/>
            </a:prstGeom>
            <a:noFill/>
            <a:ln w="12700" cap="flat">
              <a:solidFill>
                <a:srgbClr val="969696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ea typeface="宋体" panose="02010600030101010101" pitchFamily="2" charset="-122"/>
              </a:endParaRPr>
            </a:p>
          </p:txBody>
        </p:sp>
        <p:sp>
          <p:nvSpPr>
            <p:cNvPr id="119" name="Line 13"/>
            <p:cNvSpPr>
              <a:spLocks noChangeShapeType="1"/>
            </p:cNvSpPr>
            <p:nvPr/>
          </p:nvSpPr>
          <p:spPr bwMode="auto">
            <a:xfrm>
              <a:off x="9505458" y="4852988"/>
              <a:ext cx="0" cy="933450"/>
            </a:xfrm>
            <a:prstGeom prst="line">
              <a:avLst/>
            </a:prstGeom>
            <a:noFill/>
            <a:ln w="12700" cap="flat">
              <a:solidFill>
                <a:srgbClr val="969696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ea typeface="宋体" panose="02010600030101010101" pitchFamily="2" charset="-122"/>
              </a:endParaRPr>
            </a:p>
          </p:txBody>
        </p:sp>
      </p:grpSp>
      <p:sp>
        <p:nvSpPr>
          <p:cNvPr id="120" name="Line 14"/>
          <p:cNvSpPr>
            <a:spLocks noChangeShapeType="1"/>
          </p:cNvSpPr>
          <p:nvPr/>
        </p:nvSpPr>
        <p:spPr bwMode="auto">
          <a:xfrm flipV="1">
            <a:off x="6123176" y="3370014"/>
            <a:ext cx="0" cy="381000"/>
          </a:xfrm>
          <a:prstGeom prst="line">
            <a:avLst/>
          </a:prstGeom>
          <a:noFill/>
          <a:ln w="12700" cap="flat">
            <a:solidFill>
              <a:srgbClr val="FD7B3F">
                <a:lumMod val="75000"/>
              </a:srgb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5D7F"/>
              </a:solidFill>
              <a:effectLst/>
              <a:uLnTx/>
              <a:uFillTx/>
              <a:ea typeface="宋体" panose="02010600030101010101" pitchFamily="2" charset="-122"/>
            </a:endParaRPr>
          </a:p>
        </p:txBody>
      </p:sp>
      <p:grpSp>
        <p:nvGrpSpPr>
          <p:cNvPr id="121" name="组合 120"/>
          <p:cNvGrpSpPr/>
          <p:nvPr/>
        </p:nvGrpSpPr>
        <p:grpSpPr>
          <a:xfrm flipV="1">
            <a:off x="1571903" y="2872235"/>
            <a:ext cx="3349536" cy="851687"/>
            <a:chOff x="2639521" y="4856163"/>
            <a:chExt cx="2238375" cy="935037"/>
          </a:xfrm>
        </p:grpSpPr>
        <p:sp>
          <p:nvSpPr>
            <p:cNvPr id="122" name="Line 8"/>
            <p:cNvSpPr>
              <a:spLocks noChangeShapeType="1"/>
            </p:cNvSpPr>
            <p:nvPr/>
          </p:nvSpPr>
          <p:spPr bwMode="auto">
            <a:xfrm flipH="1">
              <a:off x="2639521" y="5791200"/>
              <a:ext cx="2238375" cy="0"/>
            </a:xfrm>
            <a:prstGeom prst="line">
              <a:avLst/>
            </a:prstGeom>
            <a:noFill/>
            <a:ln w="12700" cap="flat">
              <a:solidFill>
                <a:srgbClr val="969696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ea typeface="宋体" panose="02010600030101010101" pitchFamily="2" charset="-122"/>
              </a:endParaRPr>
            </a:p>
          </p:txBody>
        </p:sp>
        <p:sp>
          <p:nvSpPr>
            <p:cNvPr id="123" name="Line 9"/>
            <p:cNvSpPr>
              <a:spLocks noChangeShapeType="1"/>
            </p:cNvSpPr>
            <p:nvPr/>
          </p:nvSpPr>
          <p:spPr bwMode="auto">
            <a:xfrm>
              <a:off x="2645871" y="4856163"/>
              <a:ext cx="0" cy="930275"/>
            </a:xfrm>
            <a:prstGeom prst="line">
              <a:avLst/>
            </a:prstGeom>
            <a:noFill/>
            <a:ln w="12700" cap="flat">
              <a:solidFill>
                <a:srgbClr val="969696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ea typeface="宋体" panose="02010600030101010101" pitchFamily="2" charset="-122"/>
              </a:endParaRPr>
            </a:p>
          </p:txBody>
        </p:sp>
      </p:grpSp>
      <p:grpSp>
        <p:nvGrpSpPr>
          <p:cNvPr id="124" name="组合 123"/>
          <p:cNvGrpSpPr/>
          <p:nvPr/>
        </p:nvGrpSpPr>
        <p:grpSpPr>
          <a:xfrm flipV="1">
            <a:off x="7313802" y="2872949"/>
            <a:ext cx="3364626" cy="854579"/>
            <a:chOff x="7270258" y="4852988"/>
            <a:chExt cx="2239963" cy="938212"/>
          </a:xfrm>
        </p:grpSpPr>
        <p:sp>
          <p:nvSpPr>
            <p:cNvPr id="125" name="Line 12"/>
            <p:cNvSpPr>
              <a:spLocks noChangeShapeType="1"/>
            </p:cNvSpPr>
            <p:nvPr/>
          </p:nvSpPr>
          <p:spPr bwMode="auto">
            <a:xfrm>
              <a:off x="7270258" y="5791200"/>
              <a:ext cx="2239963" cy="0"/>
            </a:xfrm>
            <a:prstGeom prst="line">
              <a:avLst/>
            </a:prstGeom>
            <a:noFill/>
            <a:ln w="12700" cap="flat">
              <a:solidFill>
                <a:srgbClr val="969696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ea typeface="宋体" panose="02010600030101010101" pitchFamily="2" charset="-122"/>
              </a:endParaRPr>
            </a:p>
          </p:txBody>
        </p:sp>
        <p:sp>
          <p:nvSpPr>
            <p:cNvPr id="126" name="Line 13"/>
            <p:cNvSpPr>
              <a:spLocks noChangeShapeType="1"/>
            </p:cNvSpPr>
            <p:nvPr/>
          </p:nvSpPr>
          <p:spPr bwMode="auto">
            <a:xfrm>
              <a:off x="9505458" y="4852988"/>
              <a:ext cx="0" cy="933450"/>
            </a:xfrm>
            <a:prstGeom prst="line">
              <a:avLst/>
            </a:prstGeom>
            <a:noFill/>
            <a:ln w="12700" cap="flat">
              <a:solidFill>
                <a:srgbClr val="969696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ea typeface="宋体" panose="02010600030101010101" pitchFamily="2" charset="-122"/>
              </a:endParaRPr>
            </a:p>
          </p:txBody>
        </p:sp>
      </p:grpSp>
      <p:sp>
        <p:nvSpPr>
          <p:cNvPr id="127" name="Freeform 5"/>
          <p:cNvSpPr/>
          <p:nvPr/>
        </p:nvSpPr>
        <p:spPr bwMode="auto">
          <a:xfrm flipV="1">
            <a:off x="4929376" y="2657226"/>
            <a:ext cx="2384425" cy="709613"/>
          </a:xfrm>
          <a:custGeom>
            <a:avLst/>
            <a:gdLst>
              <a:gd name="T0" fmla="*/ 88 w 3771"/>
              <a:gd name="T1" fmla="*/ 0 h 1116"/>
              <a:gd name="T2" fmla="*/ 3683 w 3771"/>
              <a:gd name="T3" fmla="*/ 0 h 1116"/>
              <a:gd name="T4" fmla="*/ 3771 w 3771"/>
              <a:gd name="T5" fmla="*/ 88 h 1116"/>
              <a:gd name="T6" fmla="*/ 3771 w 3771"/>
              <a:gd name="T7" fmla="*/ 1028 h 1116"/>
              <a:gd name="T8" fmla="*/ 3683 w 3771"/>
              <a:gd name="T9" fmla="*/ 1116 h 1116"/>
              <a:gd name="T10" fmla="*/ 88 w 3771"/>
              <a:gd name="T11" fmla="*/ 1116 h 1116"/>
              <a:gd name="T12" fmla="*/ 0 w 3771"/>
              <a:gd name="T13" fmla="*/ 1028 h 1116"/>
              <a:gd name="T14" fmla="*/ 0 w 3771"/>
              <a:gd name="T15" fmla="*/ 88 h 1116"/>
              <a:gd name="T16" fmla="*/ 88 w 3771"/>
              <a:gd name="T17" fmla="*/ 0 h 1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71" h="1116">
                <a:moveTo>
                  <a:pt x="88" y="0"/>
                </a:moveTo>
                <a:lnTo>
                  <a:pt x="3683" y="0"/>
                </a:lnTo>
                <a:cubicBezTo>
                  <a:pt x="3731" y="0"/>
                  <a:pt x="3771" y="39"/>
                  <a:pt x="3771" y="88"/>
                </a:cubicBezTo>
                <a:lnTo>
                  <a:pt x="3771" y="1028"/>
                </a:lnTo>
                <a:cubicBezTo>
                  <a:pt x="3771" y="1077"/>
                  <a:pt x="3731" y="1116"/>
                  <a:pt x="3683" y="1116"/>
                </a:cubicBezTo>
                <a:lnTo>
                  <a:pt x="88" y="1116"/>
                </a:lnTo>
                <a:cubicBezTo>
                  <a:pt x="40" y="1116"/>
                  <a:pt x="0" y="1077"/>
                  <a:pt x="0" y="1028"/>
                </a:cubicBezTo>
                <a:lnTo>
                  <a:pt x="0" y="88"/>
                </a:lnTo>
                <a:cubicBezTo>
                  <a:pt x="0" y="39"/>
                  <a:pt x="40" y="0"/>
                  <a:pt x="88" y="0"/>
                </a:cubicBezTo>
                <a:close/>
              </a:path>
            </a:pathLst>
          </a:custGeom>
          <a:solidFill>
            <a:srgbClr val="F35E40"/>
          </a:solidFill>
          <a:ln w="28575">
            <a:solidFill>
              <a:srgbClr val="FFFFFF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28" name="矩形 127"/>
          <p:cNvSpPr/>
          <p:nvPr/>
        </p:nvSpPr>
        <p:spPr>
          <a:xfrm>
            <a:off x="5133054" y="2781199"/>
            <a:ext cx="2031325" cy="46166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just" defTabSz="9144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每月运营成本</a:t>
            </a:r>
            <a:endParaRPr lang="zh-CN" altLang="en-US" sz="2400" b="1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29" name="Oval 15"/>
          <p:cNvSpPr>
            <a:spLocks noChangeArrowheads="1"/>
          </p:cNvSpPr>
          <p:nvPr/>
        </p:nvSpPr>
        <p:spPr bwMode="auto">
          <a:xfrm flipV="1">
            <a:off x="2683043" y="3723922"/>
            <a:ext cx="907620" cy="911738"/>
          </a:xfrm>
          <a:prstGeom prst="ellipse">
            <a:avLst/>
          </a:prstGeom>
          <a:solidFill>
            <a:srgbClr val="005D7F"/>
          </a:solidFill>
          <a:ln w="28575">
            <a:solidFill>
              <a:srgbClr val="FFFFFF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30" name="Oval 16"/>
          <p:cNvSpPr>
            <a:spLocks noChangeArrowheads="1"/>
          </p:cNvSpPr>
          <p:nvPr/>
        </p:nvSpPr>
        <p:spPr bwMode="auto">
          <a:xfrm flipV="1">
            <a:off x="4188975" y="3723922"/>
            <a:ext cx="907620" cy="911738"/>
          </a:xfrm>
          <a:prstGeom prst="ellipse">
            <a:avLst/>
          </a:prstGeom>
          <a:solidFill>
            <a:srgbClr val="005D7F"/>
          </a:solidFill>
          <a:ln w="28575">
            <a:solidFill>
              <a:srgbClr val="FFFFFF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31" name="Oval 17"/>
          <p:cNvSpPr>
            <a:spLocks noChangeArrowheads="1"/>
          </p:cNvSpPr>
          <p:nvPr/>
        </p:nvSpPr>
        <p:spPr bwMode="auto">
          <a:xfrm flipV="1">
            <a:off x="5694907" y="3723922"/>
            <a:ext cx="907620" cy="911738"/>
          </a:xfrm>
          <a:prstGeom prst="ellipse">
            <a:avLst/>
          </a:prstGeom>
          <a:solidFill>
            <a:srgbClr val="005D7F"/>
          </a:solidFill>
          <a:ln w="28575">
            <a:solidFill>
              <a:srgbClr val="FFFFFF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32" name="Oval 18"/>
          <p:cNvSpPr>
            <a:spLocks noChangeArrowheads="1"/>
          </p:cNvSpPr>
          <p:nvPr/>
        </p:nvSpPr>
        <p:spPr bwMode="auto">
          <a:xfrm flipV="1">
            <a:off x="7200839" y="3723922"/>
            <a:ext cx="907620" cy="911738"/>
          </a:xfrm>
          <a:prstGeom prst="ellipse">
            <a:avLst/>
          </a:prstGeom>
          <a:solidFill>
            <a:srgbClr val="005D7F"/>
          </a:solidFill>
          <a:ln w="28575">
            <a:solidFill>
              <a:srgbClr val="FFFFFF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33" name="Oval 19"/>
          <p:cNvSpPr>
            <a:spLocks noChangeArrowheads="1"/>
          </p:cNvSpPr>
          <p:nvPr/>
        </p:nvSpPr>
        <p:spPr bwMode="auto">
          <a:xfrm flipV="1">
            <a:off x="8707006" y="3723922"/>
            <a:ext cx="905562" cy="911738"/>
          </a:xfrm>
          <a:prstGeom prst="ellipse">
            <a:avLst/>
          </a:prstGeom>
          <a:solidFill>
            <a:srgbClr val="005D7F"/>
          </a:solidFill>
          <a:ln w="28575">
            <a:solidFill>
              <a:srgbClr val="FFFFFF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34" name="Oval 19"/>
          <p:cNvSpPr>
            <a:spLocks noChangeArrowheads="1"/>
          </p:cNvSpPr>
          <p:nvPr/>
        </p:nvSpPr>
        <p:spPr bwMode="auto">
          <a:xfrm flipV="1">
            <a:off x="10211348" y="3723922"/>
            <a:ext cx="905562" cy="911738"/>
          </a:xfrm>
          <a:prstGeom prst="ellipse">
            <a:avLst/>
          </a:prstGeom>
          <a:solidFill>
            <a:srgbClr val="005D7F"/>
          </a:solidFill>
          <a:ln w="28575">
            <a:solidFill>
              <a:srgbClr val="FFFFFF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35" name="Oval 15"/>
          <p:cNvSpPr>
            <a:spLocks noChangeArrowheads="1"/>
          </p:cNvSpPr>
          <p:nvPr/>
        </p:nvSpPr>
        <p:spPr bwMode="auto">
          <a:xfrm flipV="1">
            <a:off x="1177111" y="3723922"/>
            <a:ext cx="907620" cy="911738"/>
          </a:xfrm>
          <a:prstGeom prst="ellipse">
            <a:avLst/>
          </a:prstGeom>
          <a:solidFill>
            <a:srgbClr val="005D7F"/>
          </a:solidFill>
          <a:ln w="28575">
            <a:solidFill>
              <a:srgbClr val="FFFFFF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36" name="矩形 135"/>
          <p:cNvSpPr/>
          <p:nvPr/>
        </p:nvSpPr>
        <p:spPr>
          <a:xfrm>
            <a:off x="1289992" y="3902792"/>
            <a:ext cx="681858" cy="55399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defTabSz="914400" fontAlgn="base">
              <a:lnSpc>
                <a:spcPts val="18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800" b="1" kern="100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设备折旧</a:t>
            </a:r>
            <a:endParaRPr lang="zh-CN" altLang="zh-CN" sz="1800" b="1" kern="100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37" name="矩形 136"/>
          <p:cNvSpPr/>
          <p:nvPr/>
        </p:nvSpPr>
        <p:spPr>
          <a:xfrm>
            <a:off x="2818002" y="3902792"/>
            <a:ext cx="681858" cy="55399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defTabSz="914400" fontAlgn="base">
              <a:lnSpc>
                <a:spcPts val="18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800" b="1" kern="100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库存商品</a:t>
            </a:r>
            <a:endParaRPr lang="zh-CN" altLang="zh-CN" sz="1800" b="1" kern="100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38" name="矩形 137"/>
          <p:cNvSpPr/>
          <p:nvPr/>
        </p:nvSpPr>
        <p:spPr>
          <a:xfrm>
            <a:off x="4273824" y="3902792"/>
            <a:ext cx="681858" cy="55399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defTabSz="914400" fontAlgn="base">
              <a:lnSpc>
                <a:spcPts val="18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800" b="1" kern="100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摊销费用</a:t>
            </a:r>
            <a:endParaRPr lang="zh-CN" altLang="zh-CN" sz="1800" b="1" kern="100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39" name="矩形 138"/>
          <p:cNvSpPr/>
          <p:nvPr/>
        </p:nvSpPr>
        <p:spPr>
          <a:xfrm>
            <a:off x="5801834" y="3902792"/>
            <a:ext cx="681858" cy="55399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defTabSz="914400" fontAlgn="base">
              <a:lnSpc>
                <a:spcPts val="18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800" b="1" kern="100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水电费</a:t>
            </a:r>
            <a:endParaRPr lang="zh-CN" altLang="zh-CN" sz="1800" b="1" kern="100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40" name="矩形 139"/>
          <p:cNvSpPr/>
          <p:nvPr/>
        </p:nvSpPr>
        <p:spPr>
          <a:xfrm>
            <a:off x="7329845" y="3902792"/>
            <a:ext cx="681858" cy="55399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defTabSz="914400" fontAlgn="base">
              <a:lnSpc>
                <a:spcPts val="18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800" b="1" kern="100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人员工资</a:t>
            </a:r>
            <a:endParaRPr lang="zh-CN" altLang="zh-CN" sz="1800" b="1" kern="100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41" name="矩形 140"/>
          <p:cNvSpPr/>
          <p:nvPr/>
        </p:nvSpPr>
        <p:spPr>
          <a:xfrm>
            <a:off x="8857855" y="3902792"/>
            <a:ext cx="681858" cy="55399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defTabSz="914400" fontAlgn="base">
              <a:lnSpc>
                <a:spcPts val="18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800" b="1" kern="100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房屋租金</a:t>
            </a:r>
            <a:endParaRPr lang="zh-CN" altLang="zh-CN" sz="1800" b="1" kern="100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42" name="矩形 141"/>
          <p:cNvSpPr/>
          <p:nvPr/>
        </p:nvSpPr>
        <p:spPr>
          <a:xfrm>
            <a:off x="10337739" y="3902792"/>
            <a:ext cx="681858" cy="55399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defTabSz="914400" fontAlgn="base">
              <a:lnSpc>
                <a:spcPts val="18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b="1" kern="100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推广费用</a:t>
            </a:r>
            <a:endParaRPr lang="zh-CN" altLang="en-US" sz="1800" b="1" kern="100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43" name="矩形 142"/>
          <p:cNvSpPr/>
          <p:nvPr/>
        </p:nvSpPr>
        <p:spPr>
          <a:xfrm>
            <a:off x="1138638" y="4869920"/>
            <a:ext cx="984565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 fontAlgn="base">
              <a:lnSpc>
                <a:spcPts val="18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8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7333</a:t>
            </a:r>
            <a:endParaRPr lang="en-US" altLang="zh-CN" sz="2800" kern="1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44" name="矩形 143"/>
          <p:cNvSpPr/>
          <p:nvPr/>
        </p:nvSpPr>
        <p:spPr>
          <a:xfrm>
            <a:off x="2641812" y="4869920"/>
            <a:ext cx="1058303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 fontAlgn="base">
              <a:lnSpc>
                <a:spcPts val="18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8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16500</a:t>
            </a:r>
            <a:endParaRPr lang="en-US" altLang="zh-CN" sz="2800" kern="1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45" name="矩形 144"/>
          <p:cNvSpPr/>
          <p:nvPr/>
        </p:nvSpPr>
        <p:spPr>
          <a:xfrm>
            <a:off x="4198668" y="4869920"/>
            <a:ext cx="97655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 fontAlgn="base">
              <a:lnSpc>
                <a:spcPts val="18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8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6833</a:t>
            </a:r>
            <a:endParaRPr lang="en-US" altLang="zh-CN" sz="2800" kern="1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5714648" y="4869920"/>
            <a:ext cx="97655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 fontAlgn="base">
              <a:lnSpc>
                <a:spcPts val="18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8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9000</a:t>
            </a:r>
            <a:endParaRPr lang="en-US" altLang="zh-CN" sz="2800" kern="1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47" name="矩形 146"/>
          <p:cNvSpPr/>
          <p:nvPr/>
        </p:nvSpPr>
        <p:spPr>
          <a:xfrm>
            <a:off x="7118408" y="4869920"/>
            <a:ext cx="1176925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 fontAlgn="base">
              <a:lnSpc>
                <a:spcPts val="18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8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79200</a:t>
            </a:r>
            <a:endParaRPr lang="en-US" altLang="zh-CN" sz="2800" kern="1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48" name="矩形 147"/>
          <p:cNvSpPr/>
          <p:nvPr/>
        </p:nvSpPr>
        <p:spPr>
          <a:xfrm>
            <a:off x="8656005" y="4869920"/>
            <a:ext cx="117211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 fontAlgn="base">
              <a:lnSpc>
                <a:spcPts val="18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8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92000</a:t>
            </a:r>
            <a:endParaRPr lang="en-US" altLang="zh-CN" sz="2800" kern="1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49" name="矩形 148"/>
          <p:cNvSpPr/>
          <p:nvPr/>
        </p:nvSpPr>
        <p:spPr>
          <a:xfrm>
            <a:off x="10188793" y="4869920"/>
            <a:ext cx="97975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 fontAlgn="base">
              <a:lnSpc>
                <a:spcPts val="18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8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8000</a:t>
            </a:r>
            <a:endParaRPr lang="en-US" altLang="zh-CN" sz="2800" kern="1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50" name="矩形 149"/>
          <p:cNvSpPr/>
          <p:nvPr/>
        </p:nvSpPr>
        <p:spPr>
          <a:xfrm>
            <a:off x="4303752" y="5877300"/>
            <a:ext cx="3541354" cy="388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 fontAlgn="base">
              <a:lnSpc>
                <a:spcPts val="18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</a:rPr>
              <a:t>合计：</a:t>
            </a:r>
            <a:r>
              <a:rPr lang="en-US" altLang="zh-CN" sz="44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</a:rPr>
              <a:t>320800</a:t>
            </a:r>
            <a:r>
              <a:rPr lang="zh-CN" altLang="en-US" sz="44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</a:rPr>
              <a:t>元</a:t>
            </a:r>
            <a:endParaRPr lang="zh-CN" altLang="en-US" sz="4400" kern="1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方正黑体简体" panose="02010601030101010101" pitchFamily="2" charset="-122"/>
            </a:endParaRPr>
          </a:p>
        </p:txBody>
      </p:sp>
      <p:sp>
        <p:nvSpPr>
          <p:cNvPr id="151" name="矩形 150"/>
          <p:cNvSpPr/>
          <p:nvPr/>
        </p:nvSpPr>
        <p:spPr>
          <a:xfrm>
            <a:off x="1461404" y="1560871"/>
            <a:ext cx="96555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</a:rPr>
              <a:t>设计年运营收入约为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</a:rPr>
              <a:t>513.16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</a:rPr>
              <a:t>万</a:t>
            </a:r>
            <a:r>
              <a:rPr lang="zh-CN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</a:rPr>
              <a:t>元，固定资产金额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</a:rPr>
              <a:t>44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</a:rPr>
              <a:t>万</a:t>
            </a:r>
            <a:r>
              <a:rPr lang="zh-CN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</a:rPr>
              <a:t>元、房屋租金（年付）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</a:rPr>
              <a:t>110.4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</a:rPr>
              <a:t>万</a:t>
            </a:r>
            <a:r>
              <a:rPr lang="zh-CN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</a:rPr>
              <a:t>元。预计固定资产使用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</a:rPr>
              <a:t>5</a:t>
            </a:r>
            <a:r>
              <a:rPr lang="zh-CN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</a:rPr>
              <a:t>年，固定资产折旧采用平均年限法计算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</a:rPr>
              <a:t>(7</a:t>
            </a:r>
            <a:r>
              <a:rPr lang="zh-CN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</a:rPr>
              <a:t>、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</a:rPr>
              <a:t>8</a:t>
            </a:r>
            <a:r>
              <a:rPr lang="zh-CN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</a:rPr>
              <a:t>月除外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</a:rPr>
              <a:t>)</a:t>
            </a:r>
            <a:r>
              <a:rPr lang="zh-CN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</a:rPr>
              <a:t>。</a:t>
            </a:r>
            <a:endParaRPr lang="zh-CN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方正黑体简体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4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19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4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5" grpId="0" bldLvl="0" animBg="1"/>
      <p:bldP spid="21" grpId="0"/>
      <p:bldP spid="2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5"/>
          <p:cNvSpPr/>
          <p:nvPr/>
        </p:nvSpPr>
        <p:spPr>
          <a:xfrm>
            <a:off x="-297393" y="-1194554"/>
            <a:ext cx="2807161" cy="2807161"/>
          </a:xfrm>
          <a:prstGeom prst="ellipse">
            <a:avLst/>
          </a:prstGeom>
          <a:blipFill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-1860988" y="1257238"/>
            <a:ext cx="3721976" cy="3721976"/>
            <a:chOff x="-966075" y="2611829"/>
            <a:chExt cx="2049594" cy="2049594"/>
          </a:xfrm>
        </p:grpSpPr>
        <p:sp>
          <p:nvSpPr>
            <p:cNvPr id="5" name="椭圆 4"/>
            <p:cNvSpPr/>
            <p:nvPr/>
          </p:nvSpPr>
          <p:spPr>
            <a:xfrm>
              <a:off x="-843094" y="2734810"/>
              <a:ext cx="1803633" cy="1803633"/>
            </a:xfrm>
            <a:prstGeom prst="ellipse">
              <a:avLst/>
            </a:prstGeom>
            <a:solidFill>
              <a:srgbClr val="5B72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-966075" y="2611829"/>
              <a:ext cx="2049594" cy="2049594"/>
            </a:xfrm>
            <a:prstGeom prst="ellipse">
              <a:avLst/>
            </a:prstGeom>
            <a:noFill/>
            <a:ln>
              <a:solidFill>
                <a:srgbClr val="5B72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</p:grpSp>
      <p:sp>
        <p:nvSpPr>
          <p:cNvPr id="8" name="椭圆 7"/>
          <p:cNvSpPr/>
          <p:nvPr/>
        </p:nvSpPr>
        <p:spPr>
          <a:xfrm>
            <a:off x="1176268" y="5377434"/>
            <a:ext cx="1333500" cy="1333500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3030374" y="5344283"/>
            <a:ext cx="366960" cy="366960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0331012" y="3136024"/>
            <a:ext cx="3721976" cy="3721976"/>
            <a:chOff x="-966075" y="2611829"/>
            <a:chExt cx="2049594" cy="2049594"/>
          </a:xfrm>
        </p:grpSpPr>
        <p:sp>
          <p:nvSpPr>
            <p:cNvPr id="11" name="椭圆 10"/>
            <p:cNvSpPr/>
            <p:nvPr/>
          </p:nvSpPr>
          <p:spPr>
            <a:xfrm rot="17180848">
              <a:off x="-843094" y="2734810"/>
              <a:ext cx="1803633" cy="1803633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-966075" y="2611829"/>
              <a:ext cx="2049594" cy="2049594"/>
            </a:xfrm>
            <a:prstGeom prst="ellipse">
              <a:avLst/>
            </a:prstGeom>
            <a:noFill/>
            <a:ln>
              <a:solidFill>
                <a:srgbClr val="F35E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</p:grpSp>
      <p:sp>
        <p:nvSpPr>
          <p:cNvPr id="13" name="椭圆 12"/>
          <p:cNvSpPr/>
          <p:nvPr/>
        </p:nvSpPr>
        <p:spPr>
          <a:xfrm>
            <a:off x="10975254" y="-240722"/>
            <a:ext cx="1497960" cy="1497960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9412928" y="1257238"/>
            <a:ext cx="575692" cy="575692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0718400" y="1982501"/>
            <a:ext cx="256854" cy="256854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310622" y="1888903"/>
            <a:ext cx="324358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感谢观看</a:t>
            </a:r>
            <a:endParaRPr lang="zh-CN" altLang="en-US" sz="6000" b="1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310622" y="2947912"/>
            <a:ext cx="43946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BUSINESS PROJECT PLAN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3425867" y="3391564"/>
            <a:ext cx="2197322" cy="8679"/>
          </a:xfrm>
          <a:prstGeom prst="line">
            <a:avLst/>
          </a:prstGeom>
          <a:ln w="15875">
            <a:solidFill>
              <a:srgbClr val="5B72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3310621" y="3591431"/>
            <a:ext cx="610230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PLEASE ENTER THE CONTENTPLEASE ENTER THE CONTENTPLEASE ENTER THE</a:t>
            </a:r>
            <a:endParaRPr lang="en-US" altLang="zh-CN" sz="1000" spc="3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  <a:p>
            <a:r>
              <a:rPr lang="en-US" altLang="zh-CN" sz="10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CONTENTPLEASE ENTER THE CONTENTPLEASE ENTER THE</a:t>
            </a:r>
            <a:endParaRPr lang="en-US" altLang="zh-CN" sz="1000" spc="3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310622" y="4559321"/>
            <a:ext cx="1630703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汇报人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：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XXX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310692" y="4559321"/>
            <a:ext cx="1630703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</a:rPr>
              <a:t>202X.X.X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方正黑体简体" panose="02010601030101010101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10343" y="2239355"/>
            <a:ext cx="1013460" cy="173990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5400" smtClean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202X</a:t>
            </a:r>
            <a:endParaRPr lang="en-US" altLang="zh-CN" sz="5400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9000">
        <p:fade/>
      </p:transition>
    </mc:Choice>
    <mc:Fallback>
      <p:transition spd="med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0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  <p:bldP spid="8" grpId="0" bldLvl="0" animBg="1"/>
      <p:bldP spid="9" grpId="0" bldLvl="0" animBg="1"/>
      <p:bldP spid="13" grpId="0" bldLvl="0" animBg="1"/>
      <p:bldP spid="14" grpId="0" bldLvl="0" animBg="1"/>
      <p:bldP spid="15" grpId="0" bldLvl="0" animBg="1"/>
      <p:bldP spid="17" grpId="0"/>
      <p:bldP spid="18" grpId="0"/>
      <p:bldP spid="22" grpId="0"/>
      <p:bldP spid="23" grpId="0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229097" y="2182445"/>
            <a:ext cx="3733800" cy="19380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zh-CN" sz="1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01</a:t>
            </a:r>
            <a:endParaRPr lang="en-US" altLang="zh-CN" sz="12000" b="1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409947" y="3857729"/>
            <a:ext cx="5372101" cy="64516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>
              <a:spcBef>
                <a:spcPct val="0"/>
              </a:spcBef>
            </a:pPr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公司与团队</a:t>
            </a:r>
            <a:endParaRPr lang="zh-CN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>
            <a:off x="3081020" y="827405"/>
            <a:ext cx="6029960" cy="4951730"/>
          </a:xfrm>
          <a:prstGeom prst="triangle">
            <a:avLst/>
          </a:prstGeom>
          <a:noFill/>
          <a:ln w="76200">
            <a:solidFill>
              <a:srgbClr val="5B727D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0975254" y="-240722"/>
            <a:ext cx="1497960" cy="1497960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9412928" y="1257238"/>
            <a:ext cx="575692" cy="575692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718400" y="1982501"/>
            <a:ext cx="256854" cy="256854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-45472" y="3996944"/>
            <a:ext cx="1333500" cy="1333500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808634" y="3996813"/>
            <a:ext cx="366960" cy="366960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2106618" y="601283"/>
            <a:ext cx="575692" cy="575692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412090" y="1326546"/>
            <a:ext cx="256854" cy="256854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0184552" y="5078611"/>
            <a:ext cx="2807161" cy="2807161"/>
          </a:xfrm>
          <a:prstGeom prst="ellipse">
            <a:avLst/>
          </a:prstGeom>
          <a:blipFill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3782353" y="4772325"/>
            <a:ext cx="165582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altLang="zh-CN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+mn-lt"/>
              </a:rPr>
              <a:t> </a:t>
            </a:r>
            <a:r>
              <a:rPr lang="zh-CN" altLang="zh-CN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+mn-lt"/>
              </a:rPr>
              <a:t>公司简介</a:t>
            </a:r>
            <a:endParaRPr lang="zh-CN" altLang="zh-CN" sz="1400" b="1" dirty="0">
              <a:solidFill>
                <a:schemeClr val="tx1">
                  <a:lumMod val="65000"/>
                  <a:lumOff val="3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方正黑体简体" panose="02010601030101010101" pitchFamily="2" charset="-122"/>
              <a:sym typeface="+mn-lt"/>
            </a:endParaRPr>
          </a:p>
        </p:txBody>
      </p:sp>
      <p:sp>
        <p:nvSpPr>
          <p:cNvPr id="19" name="TextBox 15"/>
          <p:cNvSpPr txBox="1"/>
          <p:nvPr/>
        </p:nvSpPr>
        <p:spPr>
          <a:xfrm>
            <a:off x="3782353" y="5050259"/>
            <a:ext cx="165582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en-US" sz="1400" dirty="0"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+mn-lt"/>
              </a:rPr>
              <a:t> </a:t>
            </a:r>
            <a:r>
              <a:rPr lang="zh-CN" altLang="zh-CN" sz="1400" dirty="0"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+mn-lt"/>
              </a:rPr>
              <a:t>团队介绍</a:t>
            </a:r>
            <a:endParaRPr lang="zh-CN" altLang="zh-CN" sz="1400" dirty="0">
              <a:latin typeface="方正黑体简体" panose="02010601030101010101" pitchFamily="2" charset="-122"/>
              <a:ea typeface="方正黑体简体" panose="02010601030101010101" pitchFamily="2" charset="-122"/>
              <a:cs typeface="方正黑体简体" panose="02010601030101010101" pitchFamily="2" charset="-122"/>
              <a:sym typeface="+mn-lt"/>
            </a:endParaRPr>
          </a:p>
        </p:txBody>
      </p:sp>
      <p:sp>
        <p:nvSpPr>
          <p:cNvPr id="20" name="TextBox 16"/>
          <p:cNvSpPr txBox="1"/>
          <p:nvPr/>
        </p:nvSpPr>
        <p:spPr>
          <a:xfrm>
            <a:off x="3782353" y="5312450"/>
            <a:ext cx="165582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altLang="zh-CN" sz="1400" dirty="0"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+mn-lt"/>
              </a:rPr>
              <a:t> </a:t>
            </a:r>
            <a:r>
              <a:rPr lang="zh-CN" altLang="zh-CN" sz="1400" dirty="0"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+mn-lt"/>
              </a:rPr>
              <a:t>项目成员</a:t>
            </a:r>
            <a:endParaRPr lang="zh-CN" altLang="zh-CN" sz="1400" dirty="0">
              <a:latin typeface="方正黑体简体" panose="02010601030101010101" pitchFamily="2" charset="-122"/>
              <a:ea typeface="方正黑体简体" panose="02010601030101010101" pitchFamily="2" charset="-122"/>
              <a:cs typeface="方正黑体简体" panose="02010601030101010101" pitchFamily="2" charset="-122"/>
              <a:sym typeface="+mn-lt"/>
            </a:endParaRPr>
          </a:p>
        </p:txBody>
      </p:sp>
      <p:sp>
        <p:nvSpPr>
          <p:cNvPr id="21" name="TextBox 17"/>
          <p:cNvSpPr txBox="1"/>
          <p:nvPr/>
        </p:nvSpPr>
        <p:spPr>
          <a:xfrm>
            <a:off x="6860198" y="5078574"/>
            <a:ext cx="165582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en-US" sz="1400" dirty="0"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+mn-lt"/>
              </a:rPr>
              <a:t> </a:t>
            </a:r>
            <a:r>
              <a:rPr lang="zh-CN" altLang="zh-CN" sz="1400" dirty="0"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+mn-lt"/>
              </a:rPr>
              <a:t>核心成员</a:t>
            </a:r>
            <a:endParaRPr lang="zh-CN" altLang="zh-CN" sz="1400" dirty="0">
              <a:latin typeface="方正黑体简体" panose="02010601030101010101" pitchFamily="2" charset="-122"/>
              <a:ea typeface="方正黑体简体" panose="02010601030101010101" pitchFamily="2" charset="-122"/>
              <a:cs typeface="方正黑体简体" panose="02010601030101010101" pitchFamily="2" charset="-122"/>
              <a:sym typeface="+mn-lt"/>
            </a:endParaRPr>
          </a:p>
        </p:txBody>
      </p:sp>
      <p:sp>
        <p:nvSpPr>
          <p:cNvPr id="22" name="TextBox 18"/>
          <p:cNvSpPr txBox="1"/>
          <p:nvPr/>
        </p:nvSpPr>
        <p:spPr>
          <a:xfrm>
            <a:off x="5204118" y="4772325"/>
            <a:ext cx="165582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en-US" sz="1400" dirty="0"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+mn-lt"/>
              </a:rPr>
              <a:t> </a:t>
            </a:r>
            <a:r>
              <a:rPr lang="zh-CN" altLang="zh-CN" sz="1400" dirty="0"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+mn-lt"/>
              </a:rPr>
              <a:t>组织架构</a:t>
            </a:r>
            <a:endParaRPr lang="zh-CN" altLang="zh-CN" sz="1400" dirty="0">
              <a:latin typeface="方正黑体简体" panose="02010601030101010101" pitchFamily="2" charset="-122"/>
              <a:ea typeface="方正黑体简体" panose="02010601030101010101" pitchFamily="2" charset="-122"/>
              <a:cs typeface="方正黑体简体" panose="02010601030101010101" pitchFamily="2" charset="-122"/>
              <a:sym typeface="+mn-lt"/>
            </a:endParaRPr>
          </a:p>
        </p:txBody>
      </p:sp>
      <p:sp>
        <p:nvSpPr>
          <p:cNvPr id="23" name="TextBox 19"/>
          <p:cNvSpPr txBox="1"/>
          <p:nvPr/>
        </p:nvSpPr>
        <p:spPr>
          <a:xfrm>
            <a:off x="5204118" y="5078834"/>
            <a:ext cx="189585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en-US" sz="1400" dirty="0"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+mn-lt"/>
              </a:rPr>
              <a:t> </a:t>
            </a:r>
            <a:r>
              <a:rPr lang="zh-CN" altLang="zh-CN" sz="1400" dirty="0"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+mn-lt"/>
              </a:rPr>
              <a:t>公司大事记</a:t>
            </a:r>
            <a:endParaRPr lang="zh-CN" altLang="zh-CN" sz="1400" dirty="0">
              <a:latin typeface="方正黑体简体" panose="02010601030101010101" pitchFamily="2" charset="-122"/>
              <a:ea typeface="方正黑体简体" panose="02010601030101010101" pitchFamily="2" charset="-122"/>
              <a:cs typeface="方正黑体简体" panose="02010601030101010101" pitchFamily="2" charset="-122"/>
              <a:sym typeface="+mn-lt"/>
            </a:endParaRPr>
          </a:p>
        </p:txBody>
      </p:sp>
      <p:sp>
        <p:nvSpPr>
          <p:cNvPr id="24" name="TextBox 20"/>
          <p:cNvSpPr txBox="1"/>
          <p:nvPr/>
        </p:nvSpPr>
        <p:spPr>
          <a:xfrm>
            <a:off x="6860198" y="4772065"/>
            <a:ext cx="165582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en-US" sz="1400" dirty="0"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+mn-lt"/>
              </a:rPr>
              <a:t> </a:t>
            </a:r>
            <a:r>
              <a:rPr lang="zh-CN" altLang="zh-CN" sz="1400" dirty="0"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+mn-lt"/>
              </a:rPr>
              <a:t>企业理念</a:t>
            </a:r>
            <a:endParaRPr lang="zh-CN" altLang="zh-CN" sz="1400" dirty="0">
              <a:latin typeface="方正黑体简体" panose="02010601030101010101" pitchFamily="2" charset="-122"/>
              <a:ea typeface="方正黑体简体" panose="02010601030101010101" pitchFamily="2" charset="-122"/>
              <a:cs typeface="方正黑体简体" panose="02010601030101010101" pitchFamily="2" charset="-122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9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4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9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4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9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4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9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4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900"/>
                            </p:stCondLst>
                            <p:childTnLst>
                              <p:par>
                                <p:cTn id="5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50" tmFilter="0,0; .5, 1; 1, 1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250"/>
                            </p:stCondLst>
                            <p:childTnLst>
                              <p:par>
                                <p:cTn id="6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25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99"/>
                            </p:stCondLst>
                            <p:childTnLst>
                              <p:par>
                                <p:cTn id="7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25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950"/>
                            </p:stCondLst>
                            <p:childTnLst>
                              <p:par>
                                <p:cTn id="8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25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300"/>
                            </p:stCondLst>
                            <p:childTnLst>
                              <p:par>
                                <p:cTn id="8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25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649"/>
                            </p:stCondLst>
                            <p:childTnLst>
                              <p:par>
                                <p:cTn id="9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25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9024"/>
                            </p:stCondLst>
                            <p:childTnLst>
                              <p:par>
                                <p:cTn id="10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25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2" grpId="0" animBg="1"/>
      <p:bldP spid="13" grpId="0" bldLvl="0" animBg="1"/>
      <p:bldP spid="3" grpId="0" bldLvl="0" animBg="1"/>
      <p:bldP spid="12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8" grpId="0" bldLvl="0" animBg="1"/>
      <p:bldP spid="100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/>
        </p:nvSpPr>
        <p:spPr>
          <a:xfrm rot="9540000">
            <a:off x="11406828" y="6134038"/>
            <a:ext cx="575692" cy="575692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 rot="9540000">
            <a:off x="10739355" y="5755671"/>
            <a:ext cx="256854" cy="256854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21" name="文本框 5"/>
          <p:cNvSpPr txBox="1"/>
          <p:nvPr/>
        </p:nvSpPr>
        <p:spPr>
          <a:xfrm>
            <a:off x="524510" y="398780"/>
            <a:ext cx="20491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公司简介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11752" y="643554"/>
            <a:ext cx="2408102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Company profile 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1056640" y="1678940"/>
            <a:ext cx="2793365" cy="2642870"/>
            <a:chOff x="2055" y="2351"/>
            <a:chExt cx="7230" cy="2692"/>
          </a:xfrm>
        </p:grpSpPr>
        <p:sp>
          <p:nvSpPr>
            <p:cNvPr id="17" name="圆角矩形 7"/>
            <p:cNvSpPr/>
            <p:nvPr/>
          </p:nvSpPr>
          <p:spPr>
            <a:xfrm>
              <a:off x="2055" y="2718"/>
              <a:ext cx="7230" cy="2325"/>
            </a:xfrm>
            <a:prstGeom prst="roundRect">
              <a:avLst>
                <a:gd name="adj" fmla="val 9083"/>
              </a:avLst>
            </a:prstGeom>
            <a:noFill/>
            <a:ln w="12700" cap="flat" cmpd="sng">
              <a:solidFill>
                <a:srgbClr val="4D8689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marR="0" lvl="0" indent="0" algn="ctr" defTabSz="914400" rtl="0" eaLnBrk="1" fontAlgn="base" latinLnBrk="0" hangingPunct="1">
                <a:lnSpc>
                  <a:spcPct val="14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  <p:sp>
          <p:nvSpPr>
            <p:cNvPr id="18" name="矩形 8"/>
            <p:cNvSpPr/>
            <p:nvPr/>
          </p:nvSpPr>
          <p:spPr>
            <a:xfrm>
              <a:off x="2580" y="3524"/>
              <a:ext cx="6120" cy="87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228600" marR="0" lvl="0" indent="-228600" algn="l" defTabSz="914400" rtl="0">
                <a:lnSpc>
                  <a:spcPts val="2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sym typeface="方正黑体简体" panose="02010601030101010101" pitchFamily="2" charset="-122"/>
                </a:rPr>
                <a:t>提供一系列健康、时尚饮料和食品，符合年青人的消费习惯与需求。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sym typeface="方正黑体简体" panose="02010601030101010101" pitchFamily="2" charset="-122"/>
              </a:endParaRPr>
            </a:p>
          </p:txBody>
        </p:sp>
        <p:sp>
          <p:nvSpPr>
            <p:cNvPr id="19" name="圆角矩形 11"/>
            <p:cNvSpPr/>
            <p:nvPr/>
          </p:nvSpPr>
          <p:spPr>
            <a:xfrm>
              <a:off x="3088" y="2351"/>
              <a:ext cx="5165" cy="727"/>
            </a:xfrm>
            <a:prstGeom prst="roundRect">
              <a:avLst>
                <a:gd name="adj" fmla="val 16667"/>
              </a:avLst>
            </a:prstGeom>
            <a:solidFill>
              <a:srgbClr val="4D8689"/>
            </a:solidFill>
            <a:ln w="9525">
              <a:noFill/>
            </a:ln>
          </p:spPr>
          <p:txBody>
            <a:bodyPr anchor="ctr"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marR="0" lvl="0" indent="0" algn="ctr" defTabSz="914400" rtl="0" eaLnBrk="1" fontAlgn="base" latinLnBrk="0" hangingPunct="1">
                <a:lnSpc>
                  <a:spcPct val="14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  <p:sp>
          <p:nvSpPr>
            <p:cNvPr id="20" name="文本框 12"/>
            <p:cNvSpPr txBox="1"/>
            <p:nvPr/>
          </p:nvSpPr>
          <p:spPr>
            <a:xfrm>
              <a:off x="3453" y="2428"/>
              <a:ext cx="4405" cy="65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800" b="1" spc="60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方正黑体简体" panose="02010601030101010101" pitchFamily="2" charset="-122"/>
                  <a:ea typeface="方正黑体简体" panose="02010601030101010101" pitchFamily="2" charset="-122"/>
                  <a:cs typeface="Open Sans" panose="020B0606030504020204" pitchFamily="34" charset="0"/>
                  <a:sym typeface="+mn-ea"/>
                </a:rPr>
                <a:t>餐饮健康时尚食品</a:t>
              </a:r>
              <a:endParaRPr lang="zh-CN" altLang="en-US" sz="1800" b="1" spc="6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Open Sans" panose="020B0606030504020204" pitchFamily="34" charset="0"/>
                <a:sym typeface="+mn-ea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564380" y="1693545"/>
            <a:ext cx="2917825" cy="2628225"/>
            <a:chOff x="2055" y="2351"/>
            <a:chExt cx="7230" cy="2692"/>
          </a:xfrm>
        </p:grpSpPr>
        <p:sp>
          <p:nvSpPr>
            <p:cNvPr id="33" name="圆角矩形 7"/>
            <p:cNvSpPr/>
            <p:nvPr/>
          </p:nvSpPr>
          <p:spPr>
            <a:xfrm>
              <a:off x="2055" y="2718"/>
              <a:ext cx="7230" cy="2325"/>
            </a:xfrm>
            <a:prstGeom prst="roundRect">
              <a:avLst>
                <a:gd name="adj" fmla="val 9083"/>
              </a:avLst>
            </a:prstGeom>
            <a:noFill/>
            <a:ln w="12700" cap="flat" cmpd="sng">
              <a:solidFill>
                <a:srgbClr val="4D8689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marR="0" lvl="0" indent="0" algn="ctr" defTabSz="914400" rtl="0" eaLnBrk="1" fontAlgn="base" latinLnBrk="0" hangingPunct="1">
                <a:lnSpc>
                  <a:spcPct val="14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  <p:sp>
          <p:nvSpPr>
            <p:cNvPr id="34" name="矩形 8"/>
            <p:cNvSpPr/>
            <p:nvPr/>
          </p:nvSpPr>
          <p:spPr>
            <a:xfrm>
              <a:off x="2580" y="3524"/>
              <a:ext cx="6120" cy="88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228600" marR="0" lvl="0" indent="-228600" algn="l" defTabSz="914400" rtl="0">
                <a:lnSpc>
                  <a:spcPts val="2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sym typeface="方正黑体简体" panose="02010601030101010101" pitchFamily="2" charset="-122"/>
                </a:rPr>
                <a:t>举办各类趣味性游戏、休闲娱乐活动，帮助顾客排解压力，休憩身心。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sym typeface="方正黑体简体" panose="02010601030101010101" pitchFamily="2" charset="-122"/>
              </a:endParaRPr>
            </a:p>
          </p:txBody>
        </p:sp>
        <p:sp>
          <p:nvSpPr>
            <p:cNvPr id="35" name="圆角矩形 11"/>
            <p:cNvSpPr/>
            <p:nvPr/>
          </p:nvSpPr>
          <p:spPr>
            <a:xfrm>
              <a:off x="3088" y="2351"/>
              <a:ext cx="5165" cy="727"/>
            </a:xfrm>
            <a:prstGeom prst="roundRect">
              <a:avLst>
                <a:gd name="adj" fmla="val 16667"/>
              </a:avLst>
            </a:prstGeom>
            <a:solidFill>
              <a:srgbClr val="4D8689"/>
            </a:solidFill>
            <a:ln w="9525">
              <a:noFill/>
            </a:ln>
          </p:spPr>
          <p:txBody>
            <a:bodyPr anchor="ctr"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marR="0" lvl="0" indent="0" algn="ctr" defTabSz="914400" rtl="0" eaLnBrk="1" fontAlgn="base" latinLnBrk="0" hangingPunct="1">
                <a:lnSpc>
                  <a:spcPct val="14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  <p:sp>
          <p:nvSpPr>
            <p:cNvPr id="36" name="文本框 12"/>
            <p:cNvSpPr txBox="1"/>
            <p:nvPr/>
          </p:nvSpPr>
          <p:spPr>
            <a:xfrm>
              <a:off x="3453" y="2428"/>
              <a:ext cx="4801" cy="66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800" b="1" spc="60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方正黑体简体" panose="02010601030101010101" pitchFamily="2" charset="-122"/>
                  <a:ea typeface="方正黑体简体" panose="02010601030101010101" pitchFamily="2" charset="-122"/>
                  <a:cs typeface="Open Sans" panose="020B0606030504020204" pitchFamily="34" charset="0"/>
                  <a:sym typeface="+mn-ea"/>
                </a:rPr>
                <a:t>休闲趣味娱乐减压</a:t>
              </a:r>
              <a:endParaRPr lang="zh-CN" altLang="en-US" sz="1800" b="1" spc="6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Open Sans" panose="020B0606030504020204" pitchFamily="34" charset="0"/>
                <a:sym typeface="+mn-ea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8196580" y="1678940"/>
            <a:ext cx="2948940" cy="2642870"/>
            <a:chOff x="2055" y="2351"/>
            <a:chExt cx="7230" cy="2692"/>
          </a:xfrm>
        </p:grpSpPr>
        <p:sp>
          <p:nvSpPr>
            <p:cNvPr id="38" name="圆角矩形 7"/>
            <p:cNvSpPr/>
            <p:nvPr/>
          </p:nvSpPr>
          <p:spPr>
            <a:xfrm>
              <a:off x="2055" y="2718"/>
              <a:ext cx="7230" cy="2325"/>
            </a:xfrm>
            <a:prstGeom prst="roundRect">
              <a:avLst>
                <a:gd name="adj" fmla="val 9083"/>
              </a:avLst>
            </a:prstGeom>
            <a:noFill/>
            <a:ln w="12700" cap="flat" cmpd="sng">
              <a:solidFill>
                <a:srgbClr val="4D8689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marR="0" lvl="0" indent="0" algn="ctr" defTabSz="914400" rtl="0" eaLnBrk="1" fontAlgn="base" latinLnBrk="0" hangingPunct="1">
                <a:lnSpc>
                  <a:spcPct val="14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  <p:sp>
          <p:nvSpPr>
            <p:cNvPr id="39" name="矩形 8"/>
            <p:cNvSpPr/>
            <p:nvPr/>
          </p:nvSpPr>
          <p:spPr>
            <a:xfrm>
              <a:off x="2579" y="3321"/>
              <a:ext cx="6120" cy="113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228600" marR="0" lvl="0" indent="-228600" algn="l" defTabSz="914400" rtl="0">
                <a:lnSpc>
                  <a:spcPts val="2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sym typeface="方正黑体简体" panose="02010601030101010101" pitchFamily="2" charset="-122"/>
                </a:rPr>
                <a:t>开展面对面的社交活动，弥补网络社交所造成的远离现实社会的不足，增强表达能力和沟通水平。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sym typeface="方正黑体简体" panose="02010601030101010101" pitchFamily="2" charset="-122"/>
              </a:endParaRPr>
            </a:p>
          </p:txBody>
        </p:sp>
        <p:sp>
          <p:nvSpPr>
            <p:cNvPr id="48" name="圆角矩形 11"/>
            <p:cNvSpPr/>
            <p:nvPr/>
          </p:nvSpPr>
          <p:spPr>
            <a:xfrm>
              <a:off x="3088" y="2351"/>
              <a:ext cx="5165" cy="727"/>
            </a:xfrm>
            <a:prstGeom prst="roundRect">
              <a:avLst>
                <a:gd name="adj" fmla="val 16667"/>
              </a:avLst>
            </a:prstGeom>
            <a:solidFill>
              <a:srgbClr val="4D8689"/>
            </a:solidFill>
            <a:ln w="9525">
              <a:noFill/>
            </a:ln>
          </p:spPr>
          <p:txBody>
            <a:bodyPr anchor="ctr"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marR="0" lvl="0" indent="0" algn="ctr" defTabSz="914400" rtl="0" eaLnBrk="1" fontAlgn="base" latinLnBrk="0" hangingPunct="1">
                <a:lnSpc>
                  <a:spcPct val="14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+mn-lt"/>
                <a:sym typeface="+mn-lt"/>
              </a:endParaRPr>
            </a:p>
          </p:txBody>
        </p:sp>
        <p:sp>
          <p:nvSpPr>
            <p:cNvPr id="49" name="文本框 12"/>
            <p:cNvSpPr txBox="1"/>
            <p:nvPr/>
          </p:nvSpPr>
          <p:spPr>
            <a:xfrm>
              <a:off x="3453" y="2428"/>
              <a:ext cx="4405" cy="65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800" b="1" spc="60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方正黑体简体" panose="02010601030101010101" pitchFamily="2" charset="-122"/>
                  <a:ea typeface="方正黑体简体" panose="02010601030101010101" pitchFamily="2" charset="-122"/>
                  <a:cs typeface="Open Sans" panose="020B0606030504020204" pitchFamily="34" charset="0"/>
                  <a:sym typeface="+mn-ea"/>
                </a:rPr>
                <a:t>社交面对面社交</a:t>
              </a:r>
              <a:endParaRPr lang="zh-CN" altLang="en-US" sz="1800" b="1" spc="6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  <a:cs typeface="Open Sans" panose="020B0606030504020204" pitchFamily="34" charset="0"/>
                <a:sym typeface="+mn-ea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1021120" y="4686730"/>
            <a:ext cx="10125907" cy="1529837"/>
            <a:chOff x="1608" y="7381"/>
            <a:chExt cx="15405" cy="2409"/>
          </a:xfrm>
        </p:grpSpPr>
        <p:sp>
          <p:nvSpPr>
            <p:cNvPr id="102" name="矩形 101"/>
            <p:cNvSpPr/>
            <p:nvPr/>
          </p:nvSpPr>
          <p:spPr bwMode="auto">
            <a:xfrm>
              <a:off x="1661" y="7381"/>
              <a:ext cx="15266" cy="2409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23" tIns="45711" rIns="91423" bIns="45711" numCol="1" rtlCol="0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103" name="矩形 102"/>
            <p:cNvSpPr/>
            <p:nvPr/>
          </p:nvSpPr>
          <p:spPr bwMode="auto">
            <a:xfrm>
              <a:off x="1608" y="7718"/>
              <a:ext cx="173" cy="1700"/>
            </a:xfrm>
            <a:prstGeom prst="rect">
              <a:avLst/>
            </a:prstGeom>
            <a:solidFill>
              <a:srgbClr val="FD7B3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23" tIns="45711" rIns="91423" bIns="45711" numCol="1" rtlCol="0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104" name="矩形 103"/>
            <p:cNvSpPr/>
            <p:nvPr/>
          </p:nvSpPr>
          <p:spPr bwMode="auto">
            <a:xfrm>
              <a:off x="16840" y="7718"/>
              <a:ext cx="173" cy="1700"/>
            </a:xfrm>
            <a:prstGeom prst="rect">
              <a:avLst/>
            </a:prstGeom>
            <a:solidFill>
              <a:srgbClr val="FD7B3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23" tIns="45711" rIns="91423" bIns="45711" numCol="1" rtlCol="0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105" name="矩形 104"/>
            <p:cNvSpPr/>
            <p:nvPr/>
          </p:nvSpPr>
          <p:spPr>
            <a:xfrm>
              <a:off x="1983" y="7640"/>
              <a:ext cx="14566" cy="18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defTabSz="914400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方正黑体简体" panose="02010601030101010101" pitchFamily="2" charset="-122"/>
                </a:rPr>
                <a:t>一品轩</a:t>
              </a:r>
              <a:r>
                <a:rPr lang="zh-CN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方正黑体简体" panose="02010601030101010101" pitchFamily="2" charset="-122"/>
                </a:rPr>
                <a:t>有限责任公司是一家拟议中的集餐饮、休闲、娱乐为一体的综合性服务公司。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方正黑体简体" panose="02010601030101010101" pitchFamily="2" charset="-122"/>
                </a:rPr>
                <a:t>旨在为青年人提供一个吃饭娱乐社区场所，</a:t>
              </a:r>
              <a:r>
                <a:rPr lang="zh-CN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方正黑体简体" panose="02010601030101010101" pitchFamily="2" charset="-122"/>
                </a:rPr>
                <a:t>不论顾客是“乐天派”还是“严肃派”，不管他们是喜欢融身于热闹的人群中，还是喜欢坐在安静的角落里，都可以找到属于自己的那份快乐！我们希望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方正黑体简体" panose="02010601030101010101" pitchFamily="2" charset="-122"/>
                </a:rPr>
                <a:t>悠品轩</a:t>
              </a:r>
              <a:r>
                <a:rPr lang="zh-CN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方正黑体简体" panose="02010601030101010101" pitchFamily="2" charset="-122"/>
                </a:rPr>
                <a:t>成为青年人在工作学习之余驱赶疲惫、放松心情的聚集地。</a:t>
              </a:r>
              <a:endPara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4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19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4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19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5" grpId="0" bldLvl="0" animBg="1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/>
        </p:nvSpPr>
        <p:spPr>
          <a:xfrm rot="9540000">
            <a:off x="11406828" y="6134038"/>
            <a:ext cx="575692" cy="575692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 rot="9540000">
            <a:off x="10739355" y="5755671"/>
            <a:ext cx="256854" cy="256854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21" name="文本框 5"/>
          <p:cNvSpPr txBox="1"/>
          <p:nvPr/>
        </p:nvSpPr>
        <p:spPr>
          <a:xfrm>
            <a:off x="524510" y="398780"/>
            <a:ext cx="20491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项目成员</a:t>
            </a:r>
            <a:endParaRPr lang="zh-CN" altLang="en-US" sz="3600" dirty="0">
              <a:solidFill>
                <a:schemeClr val="tx1">
                  <a:lumMod val="85000"/>
                  <a:lumOff val="1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11752" y="643554"/>
            <a:ext cx="2408102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Project member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299714" y="2204820"/>
            <a:ext cx="10085776" cy="3353499"/>
            <a:chOff x="2567" y="3981"/>
            <a:chExt cx="14157" cy="4707"/>
          </a:xfrm>
        </p:grpSpPr>
        <p:sp>
          <p:nvSpPr>
            <p:cNvPr id="29" name="Freeform 3"/>
            <p:cNvSpPr/>
            <p:nvPr/>
          </p:nvSpPr>
          <p:spPr>
            <a:xfrm>
              <a:off x="2577" y="5115"/>
              <a:ext cx="3118" cy="3560"/>
            </a:xfrm>
            <a:custGeom>
              <a:avLst/>
              <a:gdLst>
                <a:gd name="connsiteX0" fmla="*/ 0 w 1979993"/>
                <a:gd name="connsiteY0" fmla="*/ 0 h 2260600"/>
                <a:gd name="connsiteX1" fmla="*/ 1979993 w 1979993"/>
                <a:gd name="connsiteY1" fmla="*/ 0 h 2260600"/>
                <a:gd name="connsiteX2" fmla="*/ 1979993 w 1979993"/>
                <a:gd name="connsiteY2" fmla="*/ 2260599 h 2260600"/>
                <a:gd name="connsiteX3" fmla="*/ 0 w 1979993"/>
                <a:gd name="connsiteY3" fmla="*/ 2260599 h 2260600"/>
                <a:gd name="connsiteX4" fmla="*/ 0 w 1979993"/>
                <a:gd name="connsiteY4" fmla="*/ 0 h 2260600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1979993" h="2260600">
                  <a:moveTo>
                    <a:pt x="0" y="0"/>
                  </a:moveTo>
                  <a:lnTo>
                    <a:pt x="1979993" y="0"/>
                  </a:lnTo>
                  <a:lnTo>
                    <a:pt x="1979993" y="2260599"/>
                  </a:lnTo>
                  <a:lnTo>
                    <a:pt x="0" y="2260599"/>
                  </a:lnTo>
                  <a:lnTo>
                    <a:pt x="0" y="0"/>
                  </a:lnTo>
                </a:path>
              </a:pathLst>
            </a:custGeom>
            <a:solidFill>
              <a:srgbClr val="282828">
                <a:alpha val="12000"/>
              </a:srgbClr>
            </a:solidFill>
            <a:ln w="12700">
              <a:solidFill>
                <a:srgbClr val="5B727D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30" name="Freeform 3"/>
            <p:cNvSpPr/>
            <p:nvPr/>
          </p:nvSpPr>
          <p:spPr>
            <a:xfrm>
              <a:off x="2567" y="5077"/>
              <a:ext cx="3138" cy="3609"/>
            </a:xfrm>
            <a:custGeom>
              <a:avLst/>
              <a:gdLst>
                <a:gd name="connsiteX0" fmla="*/ 1698345 w 1992693"/>
                <a:gd name="connsiteY0" fmla="*/ 6350 h 2291994"/>
                <a:gd name="connsiteX1" fmla="*/ 1986343 w 1992693"/>
                <a:gd name="connsiteY1" fmla="*/ 6350 h 2291994"/>
                <a:gd name="connsiteX2" fmla="*/ 1986343 w 1992693"/>
                <a:gd name="connsiteY2" fmla="*/ 2285644 h 2291994"/>
                <a:gd name="connsiteX3" fmla="*/ 6350 w 1992693"/>
                <a:gd name="connsiteY3" fmla="*/ 2285644 h 2291994"/>
                <a:gd name="connsiteX4" fmla="*/ 6350 w 1992693"/>
                <a:gd name="connsiteY4" fmla="*/ 6350 h 2291994"/>
                <a:gd name="connsiteX5" fmla="*/ 294347 w 1992693"/>
                <a:gd name="connsiteY5" fmla="*/ 6350 h 2291994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  <a:cxn ang="5">
                  <a:pos x="connsiteX5" y="connsiteY5"/>
                </a:cxn>
              </a:cxnLst>
              <a:rect l="l" t="t" r="r" b="b"/>
              <a:pathLst>
                <a:path w="1992693" h="2291994">
                  <a:moveTo>
                    <a:pt x="1698345" y="6350"/>
                  </a:moveTo>
                  <a:lnTo>
                    <a:pt x="1986343" y="6350"/>
                  </a:lnTo>
                  <a:lnTo>
                    <a:pt x="1986343" y="2285644"/>
                  </a:lnTo>
                  <a:lnTo>
                    <a:pt x="6350" y="2285644"/>
                  </a:lnTo>
                  <a:lnTo>
                    <a:pt x="6350" y="6350"/>
                  </a:lnTo>
                  <a:lnTo>
                    <a:pt x="294347" y="6350"/>
                  </a:lnTo>
                </a:path>
              </a:pathLst>
            </a:custGeom>
            <a:ln w="12700">
              <a:solidFill>
                <a:srgbClr val="5B727D">
                  <a:alpha val="100000"/>
                </a:srgb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31" name="Freeform 3"/>
            <p:cNvSpPr/>
            <p:nvPr/>
          </p:nvSpPr>
          <p:spPr>
            <a:xfrm>
              <a:off x="3030" y="3981"/>
              <a:ext cx="2211" cy="2211"/>
            </a:xfrm>
            <a:custGeom>
              <a:avLst/>
              <a:gdLst>
                <a:gd name="connsiteX0" fmla="*/ 1403997 w 1403997"/>
                <a:gd name="connsiteY0" fmla="*/ 701992 h 1403997"/>
                <a:gd name="connsiteX1" fmla="*/ 702005 w 1403997"/>
                <a:gd name="connsiteY1" fmla="*/ 1403997 h 1403997"/>
                <a:gd name="connsiteX2" fmla="*/ 0 w 1403997"/>
                <a:gd name="connsiteY2" fmla="*/ 701992 h 1403997"/>
                <a:gd name="connsiteX3" fmla="*/ 702005 w 1403997"/>
                <a:gd name="connsiteY3" fmla="*/ 0 h 1403997"/>
                <a:gd name="connsiteX4" fmla="*/ 1403997 w 1403997"/>
                <a:gd name="connsiteY4" fmla="*/ 701992 h 1403997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1403997" h="1403997">
                  <a:moveTo>
                    <a:pt x="1403997" y="701992"/>
                  </a:moveTo>
                  <a:cubicBezTo>
                    <a:pt x="1403997" y="1089698"/>
                    <a:pt x="1089698" y="1403997"/>
                    <a:pt x="702005" y="1403997"/>
                  </a:cubicBezTo>
                  <a:cubicBezTo>
                    <a:pt x="314299" y="1403997"/>
                    <a:pt x="0" y="1089698"/>
                    <a:pt x="0" y="701992"/>
                  </a:cubicBezTo>
                  <a:cubicBezTo>
                    <a:pt x="0" y="314287"/>
                    <a:pt x="314299" y="0"/>
                    <a:pt x="702005" y="0"/>
                  </a:cubicBezTo>
                  <a:cubicBezTo>
                    <a:pt x="1089698" y="0"/>
                    <a:pt x="1403997" y="314287"/>
                    <a:pt x="1403997" y="701992"/>
                  </a:cubicBezTo>
                </a:path>
              </a:pathLst>
            </a:custGeom>
            <a:solidFill>
              <a:srgbClr val="5B727D"/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32" name="Freeform 3"/>
            <p:cNvSpPr/>
            <p:nvPr/>
          </p:nvSpPr>
          <p:spPr>
            <a:xfrm>
              <a:off x="3246" y="4181"/>
              <a:ext cx="1799" cy="1799"/>
            </a:xfrm>
            <a:custGeom>
              <a:avLst/>
              <a:gdLst>
                <a:gd name="connsiteX0" fmla="*/ 1403997 w 1403997"/>
                <a:gd name="connsiteY0" fmla="*/ 701992 h 1403997"/>
                <a:gd name="connsiteX1" fmla="*/ 702005 w 1403997"/>
                <a:gd name="connsiteY1" fmla="*/ 1403997 h 1403997"/>
                <a:gd name="connsiteX2" fmla="*/ 0 w 1403997"/>
                <a:gd name="connsiteY2" fmla="*/ 701992 h 1403997"/>
                <a:gd name="connsiteX3" fmla="*/ 702005 w 1403997"/>
                <a:gd name="connsiteY3" fmla="*/ 0 h 1403997"/>
                <a:gd name="connsiteX4" fmla="*/ 1403997 w 1403997"/>
                <a:gd name="connsiteY4" fmla="*/ 701992 h 1403997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1403997" h="1403997">
                  <a:moveTo>
                    <a:pt x="1403997" y="701992"/>
                  </a:moveTo>
                  <a:cubicBezTo>
                    <a:pt x="1403997" y="1089698"/>
                    <a:pt x="1089698" y="1403997"/>
                    <a:pt x="702005" y="1403997"/>
                  </a:cubicBezTo>
                  <a:cubicBezTo>
                    <a:pt x="314299" y="1403997"/>
                    <a:pt x="0" y="1089698"/>
                    <a:pt x="0" y="701992"/>
                  </a:cubicBezTo>
                  <a:cubicBezTo>
                    <a:pt x="0" y="314287"/>
                    <a:pt x="314299" y="0"/>
                    <a:pt x="702005" y="0"/>
                  </a:cubicBezTo>
                  <a:cubicBezTo>
                    <a:pt x="1089698" y="0"/>
                    <a:pt x="1403997" y="314287"/>
                    <a:pt x="1403997" y="701992"/>
                  </a:cubicBezTo>
                </a:path>
              </a:pathLst>
            </a:custGeom>
            <a:blipFill rotWithShape="1">
              <a:blip r:embed="rId1"/>
              <a:tile tx="-762000" ty="-44450" sx="24000" sy="24000"/>
            </a:blip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33" name="Freeform 3"/>
            <p:cNvSpPr/>
            <p:nvPr/>
          </p:nvSpPr>
          <p:spPr>
            <a:xfrm>
              <a:off x="6247" y="5116"/>
              <a:ext cx="3118" cy="3560"/>
            </a:xfrm>
            <a:custGeom>
              <a:avLst/>
              <a:gdLst>
                <a:gd name="connsiteX0" fmla="*/ 0 w 1979993"/>
                <a:gd name="connsiteY0" fmla="*/ 0 h 2260600"/>
                <a:gd name="connsiteX1" fmla="*/ 1979993 w 1979993"/>
                <a:gd name="connsiteY1" fmla="*/ 0 h 2260600"/>
                <a:gd name="connsiteX2" fmla="*/ 1979993 w 1979993"/>
                <a:gd name="connsiteY2" fmla="*/ 2260599 h 2260600"/>
                <a:gd name="connsiteX3" fmla="*/ 0 w 1979993"/>
                <a:gd name="connsiteY3" fmla="*/ 2260599 h 2260600"/>
                <a:gd name="connsiteX4" fmla="*/ 0 w 1979993"/>
                <a:gd name="connsiteY4" fmla="*/ 0 h 2260600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1979993" h="2260600">
                  <a:moveTo>
                    <a:pt x="0" y="0"/>
                  </a:moveTo>
                  <a:lnTo>
                    <a:pt x="1979993" y="0"/>
                  </a:lnTo>
                  <a:lnTo>
                    <a:pt x="1979993" y="2260599"/>
                  </a:lnTo>
                  <a:lnTo>
                    <a:pt x="0" y="2260599"/>
                  </a:lnTo>
                  <a:lnTo>
                    <a:pt x="0" y="0"/>
                  </a:lnTo>
                </a:path>
              </a:pathLst>
            </a:custGeom>
            <a:solidFill>
              <a:srgbClr val="282828">
                <a:alpha val="12000"/>
              </a:srgbClr>
            </a:solidFill>
            <a:ln w="12700">
              <a:solidFill>
                <a:srgbClr val="5B727D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34" name="Freeform 3"/>
            <p:cNvSpPr/>
            <p:nvPr/>
          </p:nvSpPr>
          <p:spPr>
            <a:xfrm>
              <a:off x="6237" y="5078"/>
              <a:ext cx="3138" cy="3609"/>
            </a:xfrm>
            <a:custGeom>
              <a:avLst/>
              <a:gdLst>
                <a:gd name="connsiteX0" fmla="*/ 1698345 w 1992693"/>
                <a:gd name="connsiteY0" fmla="*/ 6350 h 2291994"/>
                <a:gd name="connsiteX1" fmla="*/ 1986343 w 1992693"/>
                <a:gd name="connsiteY1" fmla="*/ 6350 h 2291994"/>
                <a:gd name="connsiteX2" fmla="*/ 1986343 w 1992693"/>
                <a:gd name="connsiteY2" fmla="*/ 2285644 h 2291994"/>
                <a:gd name="connsiteX3" fmla="*/ 6350 w 1992693"/>
                <a:gd name="connsiteY3" fmla="*/ 2285644 h 2291994"/>
                <a:gd name="connsiteX4" fmla="*/ 6350 w 1992693"/>
                <a:gd name="connsiteY4" fmla="*/ 6350 h 2291994"/>
                <a:gd name="connsiteX5" fmla="*/ 294347 w 1992693"/>
                <a:gd name="connsiteY5" fmla="*/ 6350 h 2291994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  <a:cxn ang="5">
                  <a:pos x="connsiteX5" y="connsiteY5"/>
                </a:cxn>
              </a:cxnLst>
              <a:rect l="l" t="t" r="r" b="b"/>
              <a:pathLst>
                <a:path w="1992693" h="2291994">
                  <a:moveTo>
                    <a:pt x="1698345" y="6350"/>
                  </a:moveTo>
                  <a:lnTo>
                    <a:pt x="1986343" y="6350"/>
                  </a:lnTo>
                  <a:lnTo>
                    <a:pt x="1986343" y="2285644"/>
                  </a:lnTo>
                  <a:lnTo>
                    <a:pt x="6350" y="2285644"/>
                  </a:lnTo>
                  <a:lnTo>
                    <a:pt x="6350" y="6350"/>
                  </a:lnTo>
                  <a:lnTo>
                    <a:pt x="294347" y="6350"/>
                  </a:lnTo>
                </a:path>
              </a:pathLst>
            </a:custGeom>
            <a:ln w="12700">
              <a:solidFill>
                <a:srgbClr val="5B727D">
                  <a:alpha val="100000"/>
                </a:srgb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35" name="Freeform 3"/>
            <p:cNvSpPr/>
            <p:nvPr/>
          </p:nvSpPr>
          <p:spPr>
            <a:xfrm>
              <a:off x="6700" y="3982"/>
              <a:ext cx="2211" cy="2211"/>
            </a:xfrm>
            <a:custGeom>
              <a:avLst/>
              <a:gdLst>
                <a:gd name="connsiteX0" fmla="*/ 1403997 w 1403997"/>
                <a:gd name="connsiteY0" fmla="*/ 701992 h 1403997"/>
                <a:gd name="connsiteX1" fmla="*/ 702005 w 1403997"/>
                <a:gd name="connsiteY1" fmla="*/ 1403997 h 1403997"/>
                <a:gd name="connsiteX2" fmla="*/ 0 w 1403997"/>
                <a:gd name="connsiteY2" fmla="*/ 701992 h 1403997"/>
                <a:gd name="connsiteX3" fmla="*/ 702005 w 1403997"/>
                <a:gd name="connsiteY3" fmla="*/ 0 h 1403997"/>
                <a:gd name="connsiteX4" fmla="*/ 1403997 w 1403997"/>
                <a:gd name="connsiteY4" fmla="*/ 701992 h 1403997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1403997" h="1403997">
                  <a:moveTo>
                    <a:pt x="1403997" y="701992"/>
                  </a:moveTo>
                  <a:cubicBezTo>
                    <a:pt x="1403997" y="1089698"/>
                    <a:pt x="1089698" y="1403997"/>
                    <a:pt x="702005" y="1403997"/>
                  </a:cubicBezTo>
                  <a:cubicBezTo>
                    <a:pt x="314299" y="1403997"/>
                    <a:pt x="0" y="1089698"/>
                    <a:pt x="0" y="701992"/>
                  </a:cubicBezTo>
                  <a:cubicBezTo>
                    <a:pt x="0" y="314287"/>
                    <a:pt x="314299" y="0"/>
                    <a:pt x="702005" y="0"/>
                  </a:cubicBezTo>
                  <a:cubicBezTo>
                    <a:pt x="1089698" y="0"/>
                    <a:pt x="1403997" y="314287"/>
                    <a:pt x="1403997" y="701992"/>
                  </a:cubicBezTo>
                </a:path>
              </a:pathLst>
            </a:custGeom>
            <a:solidFill>
              <a:srgbClr val="5B727D"/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36" name="Freeform 3"/>
            <p:cNvSpPr/>
            <p:nvPr/>
          </p:nvSpPr>
          <p:spPr>
            <a:xfrm>
              <a:off x="6916" y="4182"/>
              <a:ext cx="1799" cy="1799"/>
            </a:xfrm>
            <a:custGeom>
              <a:avLst/>
              <a:gdLst>
                <a:gd name="connsiteX0" fmla="*/ 1403997 w 1403997"/>
                <a:gd name="connsiteY0" fmla="*/ 701992 h 1403997"/>
                <a:gd name="connsiteX1" fmla="*/ 702005 w 1403997"/>
                <a:gd name="connsiteY1" fmla="*/ 1403997 h 1403997"/>
                <a:gd name="connsiteX2" fmla="*/ 0 w 1403997"/>
                <a:gd name="connsiteY2" fmla="*/ 701992 h 1403997"/>
                <a:gd name="connsiteX3" fmla="*/ 702005 w 1403997"/>
                <a:gd name="connsiteY3" fmla="*/ 0 h 1403997"/>
                <a:gd name="connsiteX4" fmla="*/ 1403997 w 1403997"/>
                <a:gd name="connsiteY4" fmla="*/ 701992 h 1403997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1403997" h="1403997">
                  <a:moveTo>
                    <a:pt x="1403997" y="701992"/>
                  </a:moveTo>
                  <a:cubicBezTo>
                    <a:pt x="1403997" y="1089698"/>
                    <a:pt x="1089698" y="1403997"/>
                    <a:pt x="702005" y="1403997"/>
                  </a:cubicBezTo>
                  <a:cubicBezTo>
                    <a:pt x="314299" y="1403997"/>
                    <a:pt x="0" y="1089698"/>
                    <a:pt x="0" y="701992"/>
                  </a:cubicBezTo>
                  <a:cubicBezTo>
                    <a:pt x="0" y="314287"/>
                    <a:pt x="314299" y="0"/>
                    <a:pt x="702005" y="0"/>
                  </a:cubicBezTo>
                  <a:cubicBezTo>
                    <a:pt x="1089698" y="0"/>
                    <a:pt x="1403997" y="314287"/>
                    <a:pt x="1403997" y="701992"/>
                  </a:cubicBezTo>
                </a:path>
              </a:pathLst>
            </a:custGeom>
            <a:blipFill rotWithShape="1">
              <a:blip r:embed="rId1"/>
              <a:tile tx="-762000" ty="-44450" sx="24000" sy="24000"/>
            </a:blip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37" name="Freeform 3"/>
            <p:cNvSpPr/>
            <p:nvPr/>
          </p:nvSpPr>
          <p:spPr>
            <a:xfrm>
              <a:off x="9907" y="5116"/>
              <a:ext cx="3118" cy="3560"/>
            </a:xfrm>
            <a:custGeom>
              <a:avLst/>
              <a:gdLst>
                <a:gd name="connsiteX0" fmla="*/ 0 w 1979993"/>
                <a:gd name="connsiteY0" fmla="*/ 0 h 2260600"/>
                <a:gd name="connsiteX1" fmla="*/ 1979993 w 1979993"/>
                <a:gd name="connsiteY1" fmla="*/ 0 h 2260600"/>
                <a:gd name="connsiteX2" fmla="*/ 1979993 w 1979993"/>
                <a:gd name="connsiteY2" fmla="*/ 2260599 h 2260600"/>
                <a:gd name="connsiteX3" fmla="*/ 0 w 1979993"/>
                <a:gd name="connsiteY3" fmla="*/ 2260599 h 2260600"/>
                <a:gd name="connsiteX4" fmla="*/ 0 w 1979993"/>
                <a:gd name="connsiteY4" fmla="*/ 0 h 2260600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1979993" h="2260600">
                  <a:moveTo>
                    <a:pt x="0" y="0"/>
                  </a:moveTo>
                  <a:lnTo>
                    <a:pt x="1979993" y="0"/>
                  </a:lnTo>
                  <a:lnTo>
                    <a:pt x="1979993" y="2260599"/>
                  </a:lnTo>
                  <a:lnTo>
                    <a:pt x="0" y="2260599"/>
                  </a:lnTo>
                  <a:lnTo>
                    <a:pt x="0" y="0"/>
                  </a:lnTo>
                </a:path>
              </a:pathLst>
            </a:custGeom>
            <a:solidFill>
              <a:srgbClr val="282828">
                <a:alpha val="12000"/>
              </a:srgbClr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38" name="Freeform 3"/>
            <p:cNvSpPr/>
            <p:nvPr/>
          </p:nvSpPr>
          <p:spPr>
            <a:xfrm>
              <a:off x="9897" y="5078"/>
              <a:ext cx="3138" cy="3609"/>
            </a:xfrm>
            <a:custGeom>
              <a:avLst/>
              <a:gdLst>
                <a:gd name="connsiteX0" fmla="*/ 1698345 w 1992693"/>
                <a:gd name="connsiteY0" fmla="*/ 6350 h 2291994"/>
                <a:gd name="connsiteX1" fmla="*/ 1986343 w 1992693"/>
                <a:gd name="connsiteY1" fmla="*/ 6350 h 2291994"/>
                <a:gd name="connsiteX2" fmla="*/ 1986343 w 1992693"/>
                <a:gd name="connsiteY2" fmla="*/ 2285644 h 2291994"/>
                <a:gd name="connsiteX3" fmla="*/ 6350 w 1992693"/>
                <a:gd name="connsiteY3" fmla="*/ 2285644 h 2291994"/>
                <a:gd name="connsiteX4" fmla="*/ 6350 w 1992693"/>
                <a:gd name="connsiteY4" fmla="*/ 6350 h 2291994"/>
                <a:gd name="connsiteX5" fmla="*/ 294347 w 1992693"/>
                <a:gd name="connsiteY5" fmla="*/ 6350 h 2291994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  <a:cxn ang="5">
                  <a:pos x="connsiteX5" y="connsiteY5"/>
                </a:cxn>
              </a:cxnLst>
              <a:rect l="l" t="t" r="r" b="b"/>
              <a:pathLst>
                <a:path w="1992693" h="2291994">
                  <a:moveTo>
                    <a:pt x="1698345" y="6350"/>
                  </a:moveTo>
                  <a:lnTo>
                    <a:pt x="1986343" y="6350"/>
                  </a:lnTo>
                  <a:lnTo>
                    <a:pt x="1986343" y="2285644"/>
                  </a:lnTo>
                  <a:lnTo>
                    <a:pt x="6350" y="2285644"/>
                  </a:lnTo>
                  <a:lnTo>
                    <a:pt x="6350" y="6350"/>
                  </a:lnTo>
                  <a:lnTo>
                    <a:pt x="294347" y="6350"/>
                  </a:lnTo>
                </a:path>
              </a:pathLst>
            </a:custGeom>
            <a:ln w="12700">
              <a:solidFill>
                <a:srgbClr val="5B727D">
                  <a:alpha val="100000"/>
                </a:srgb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39" name="Freeform 3"/>
            <p:cNvSpPr/>
            <p:nvPr/>
          </p:nvSpPr>
          <p:spPr>
            <a:xfrm>
              <a:off x="10360" y="3982"/>
              <a:ext cx="2211" cy="2211"/>
            </a:xfrm>
            <a:custGeom>
              <a:avLst/>
              <a:gdLst>
                <a:gd name="connsiteX0" fmla="*/ 1403997 w 1403997"/>
                <a:gd name="connsiteY0" fmla="*/ 701992 h 1403997"/>
                <a:gd name="connsiteX1" fmla="*/ 702005 w 1403997"/>
                <a:gd name="connsiteY1" fmla="*/ 1403997 h 1403997"/>
                <a:gd name="connsiteX2" fmla="*/ 0 w 1403997"/>
                <a:gd name="connsiteY2" fmla="*/ 701992 h 1403997"/>
                <a:gd name="connsiteX3" fmla="*/ 702005 w 1403997"/>
                <a:gd name="connsiteY3" fmla="*/ 0 h 1403997"/>
                <a:gd name="connsiteX4" fmla="*/ 1403997 w 1403997"/>
                <a:gd name="connsiteY4" fmla="*/ 701992 h 1403997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1403997" h="1403997">
                  <a:moveTo>
                    <a:pt x="1403997" y="701992"/>
                  </a:moveTo>
                  <a:cubicBezTo>
                    <a:pt x="1403997" y="1089698"/>
                    <a:pt x="1089698" y="1403997"/>
                    <a:pt x="702005" y="1403997"/>
                  </a:cubicBezTo>
                  <a:cubicBezTo>
                    <a:pt x="314299" y="1403997"/>
                    <a:pt x="0" y="1089698"/>
                    <a:pt x="0" y="701992"/>
                  </a:cubicBezTo>
                  <a:cubicBezTo>
                    <a:pt x="0" y="314287"/>
                    <a:pt x="314299" y="0"/>
                    <a:pt x="702005" y="0"/>
                  </a:cubicBezTo>
                  <a:cubicBezTo>
                    <a:pt x="1089698" y="0"/>
                    <a:pt x="1403997" y="314287"/>
                    <a:pt x="1403997" y="701992"/>
                  </a:cubicBezTo>
                </a:path>
              </a:pathLst>
            </a:custGeom>
            <a:solidFill>
              <a:srgbClr val="5B727D"/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40" name="Freeform 3"/>
            <p:cNvSpPr/>
            <p:nvPr/>
          </p:nvSpPr>
          <p:spPr>
            <a:xfrm>
              <a:off x="10576" y="4182"/>
              <a:ext cx="1799" cy="1799"/>
            </a:xfrm>
            <a:custGeom>
              <a:avLst/>
              <a:gdLst>
                <a:gd name="connsiteX0" fmla="*/ 1403997 w 1403997"/>
                <a:gd name="connsiteY0" fmla="*/ 701992 h 1403997"/>
                <a:gd name="connsiteX1" fmla="*/ 702005 w 1403997"/>
                <a:gd name="connsiteY1" fmla="*/ 1403997 h 1403997"/>
                <a:gd name="connsiteX2" fmla="*/ 0 w 1403997"/>
                <a:gd name="connsiteY2" fmla="*/ 701992 h 1403997"/>
                <a:gd name="connsiteX3" fmla="*/ 702005 w 1403997"/>
                <a:gd name="connsiteY3" fmla="*/ 0 h 1403997"/>
                <a:gd name="connsiteX4" fmla="*/ 1403997 w 1403997"/>
                <a:gd name="connsiteY4" fmla="*/ 701992 h 1403997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1403997" h="1403997">
                  <a:moveTo>
                    <a:pt x="1403997" y="701992"/>
                  </a:moveTo>
                  <a:cubicBezTo>
                    <a:pt x="1403997" y="1089698"/>
                    <a:pt x="1089698" y="1403997"/>
                    <a:pt x="702005" y="1403997"/>
                  </a:cubicBezTo>
                  <a:cubicBezTo>
                    <a:pt x="314299" y="1403997"/>
                    <a:pt x="0" y="1089698"/>
                    <a:pt x="0" y="701992"/>
                  </a:cubicBezTo>
                  <a:cubicBezTo>
                    <a:pt x="0" y="314287"/>
                    <a:pt x="314299" y="0"/>
                    <a:pt x="702005" y="0"/>
                  </a:cubicBezTo>
                  <a:cubicBezTo>
                    <a:pt x="1089698" y="0"/>
                    <a:pt x="1403997" y="314287"/>
                    <a:pt x="1403997" y="701992"/>
                  </a:cubicBezTo>
                </a:path>
              </a:pathLst>
            </a:custGeom>
            <a:blipFill rotWithShape="1">
              <a:blip r:embed="rId1"/>
              <a:tile tx="-762000" ty="-44450" sx="24000" sy="24000"/>
            </a:blip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41" name="Freeform 3"/>
            <p:cNvSpPr/>
            <p:nvPr/>
          </p:nvSpPr>
          <p:spPr>
            <a:xfrm>
              <a:off x="13596" y="5117"/>
              <a:ext cx="3118" cy="3560"/>
            </a:xfrm>
            <a:custGeom>
              <a:avLst/>
              <a:gdLst>
                <a:gd name="connsiteX0" fmla="*/ 0 w 1979993"/>
                <a:gd name="connsiteY0" fmla="*/ 0 h 2260600"/>
                <a:gd name="connsiteX1" fmla="*/ 1979993 w 1979993"/>
                <a:gd name="connsiteY1" fmla="*/ 0 h 2260600"/>
                <a:gd name="connsiteX2" fmla="*/ 1979993 w 1979993"/>
                <a:gd name="connsiteY2" fmla="*/ 2260599 h 2260600"/>
                <a:gd name="connsiteX3" fmla="*/ 0 w 1979993"/>
                <a:gd name="connsiteY3" fmla="*/ 2260599 h 2260600"/>
                <a:gd name="connsiteX4" fmla="*/ 0 w 1979993"/>
                <a:gd name="connsiteY4" fmla="*/ 0 h 2260600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1979993" h="2260600">
                  <a:moveTo>
                    <a:pt x="0" y="0"/>
                  </a:moveTo>
                  <a:lnTo>
                    <a:pt x="1979993" y="0"/>
                  </a:lnTo>
                  <a:lnTo>
                    <a:pt x="1979993" y="2260599"/>
                  </a:lnTo>
                  <a:lnTo>
                    <a:pt x="0" y="2260599"/>
                  </a:lnTo>
                  <a:lnTo>
                    <a:pt x="0" y="0"/>
                  </a:lnTo>
                </a:path>
              </a:pathLst>
            </a:custGeom>
            <a:solidFill>
              <a:srgbClr val="282828">
                <a:alpha val="12000"/>
              </a:srgbClr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42" name="Freeform 3"/>
            <p:cNvSpPr/>
            <p:nvPr/>
          </p:nvSpPr>
          <p:spPr>
            <a:xfrm>
              <a:off x="13586" y="5079"/>
              <a:ext cx="3138" cy="3609"/>
            </a:xfrm>
            <a:custGeom>
              <a:avLst/>
              <a:gdLst>
                <a:gd name="connsiteX0" fmla="*/ 1698345 w 1992693"/>
                <a:gd name="connsiteY0" fmla="*/ 6350 h 2291994"/>
                <a:gd name="connsiteX1" fmla="*/ 1986343 w 1992693"/>
                <a:gd name="connsiteY1" fmla="*/ 6350 h 2291994"/>
                <a:gd name="connsiteX2" fmla="*/ 1986343 w 1992693"/>
                <a:gd name="connsiteY2" fmla="*/ 2285644 h 2291994"/>
                <a:gd name="connsiteX3" fmla="*/ 6350 w 1992693"/>
                <a:gd name="connsiteY3" fmla="*/ 2285644 h 2291994"/>
                <a:gd name="connsiteX4" fmla="*/ 6350 w 1992693"/>
                <a:gd name="connsiteY4" fmla="*/ 6350 h 2291994"/>
                <a:gd name="connsiteX5" fmla="*/ 294347 w 1992693"/>
                <a:gd name="connsiteY5" fmla="*/ 6350 h 2291994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  <a:cxn ang="5">
                  <a:pos x="connsiteX5" y="connsiteY5"/>
                </a:cxn>
              </a:cxnLst>
              <a:rect l="l" t="t" r="r" b="b"/>
              <a:pathLst>
                <a:path w="1992693" h="2291994">
                  <a:moveTo>
                    <a:pt x="1698345" y="6350"/>
                  </a:moveTo>
                  <a:lnTo>
                    <a:pt x="1986343" y="6350"/>
                  </a:lnTo>
                  <a:lnTo>
                    <a:pt x="1986343" y="2285644"/>
                  </a:lnTo>
                  <a:lnTo>
                    <a:pt x="6350" y="2285644"/>
                  </a:lnTo>
                  <a:lnTo>
                    <a:pt x="6350" y="6350"/>
                  </a:lnTo>
                  <a:lnTo>
                    <a:pt x="294347" y="6350"/>
                  </a:lnTo>
                </a:path>
              </a:pathLst>
            </a:custGeom>
            <a:ln w="12700">
              <a:solidFill>
                <a:srgbClr val="5B727D">
                  <a:alpha val="100000"/>
                </a:srgb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43" name="Freeform 3"/>
            <p:cNvSpPr/>
            <p:nvPr/>
          </p:nvSpPr>
          <p:spPr>
            <a:xfrm>
              <a:off x="14049" y="3983"/>
              <a:ext cx="2211" cy="2211"/>
            </a:xfrm>
            <a:custGeom>
              <a:avLst/>
              <a:gdLst>
                <a:gd name="connsiteX0" fmla="*/ 1403997 w 1403997"/>
                <a:gd name="connsiteY0" fmla="*/ 701992 h 1403997"/>
                <a:gd name="connsiteX1" fmla="*/ 702005 w 1403997"/>
                <a:gd name="connsiteY1" fmla="*/ 1403997 h 1403997"/>
                <a:gd name="connsiteX2" fmla="*/ 0 w 1403997"/>
                <a:gd name="connsiteY2" fmla="*/ 701992 h 1403997"/>
                <a:gd name="connsiteX3" fmla="*/ 702005 w 1403997"/>
                <a:gd name="connsiteY3" fmla="*/ 0 h 1403997"/>
                <a:gd name="connsiteX4" fmla="*/ 1403997 w 1403997"/>
                <a:gd name="connsiteY4" fmla="*/ 701992 h 1403997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1403997" h="1403997">
                  <a:moveTo>
                    <a:pt x="1403997" y="701992"/>
                  </a:moveTo>
                  <a:cubicBezTo>
                    <a:pt x="1403997" y="1089698"/>
                    <a:pt x="1089698" y="1403997"/>
                    <a:pt x="702005" y="1403997"/>
                  </a:cubicBezTo>
                  <a:cubicBezTo>
                    <a:pt x="314299" y="1403997"/>
                    <a:pt x="0" y="1089698"/>
                    <a:pt x="0" y="701992"/>
                  </a:cubicBezTo>
                  <a:cubicBezTo>
                    <a:pt x="0" y="314287"/>
                    <a:pt x="314299" y="0"/>
                    <a:pt x="702005" y="0"/>
                  </a:cubicBezTo>
                  <a:cubicBezTo>
                    <a:pt x="1089698" y="0"/>
                    <a:pt x="1403997" y="314287"/>
                    <a:pt x="1403997" y="701992"/>
                  </a:cubicBezTo>
                </a:path>
              </a:pathLst>
            </a:custGeom>
            <a:solidFill>
              <a:srgbClr val="5B727D"/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44" name="Freeform 3"/>
            <p:cNvSpPr/>
            <p:nvPr/>
          </p:nvSpPr>
          <p:spPr>
            <a:xfrm>
              <a:off x="14265" y="4183"/>
              <a:ext cx="1799" cy="1799"/>
            </a:xfrm>
            <a:custGeom>
              <a:avLst/>
              <a:gdLst>
                <a:gd name="connsiteX0" fmla="*/ 1403997 w 1403997"/>
                <a:gd name="connsiteY0" fmla="*/ 701992 h 1403997"/>
                <a:gd name="connsiteX1" fmla="*/ 702005 w 1403997"/>
                <a:gd name="connsiteY1" fmla="*/ 1403997 h 1403997"/>
                <a:gd name="connsiteX2" fmla="*/ 0 w 1403997"/>
                <a:gd name="connsiteY2" fmla="*/ 701992 h 1403997"/>
                <a:gd name="connsiteX3" fmla="*/ 702005 w 1403997"/>
                <a:gd name="connsiteY3" fmla="*/ 0 h 1403997"/>
                <a:gd name="connsiteX4" fmla="*/ 1403997 w 1403997"/>
                <a:gd name="connsiteY4" fmla="*/ 701992 h 1403997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1403997" h="1403997">
                  <a:moveTo>
                    <a:pt x="1403997" y="701992"/>
                  </a:moveTo>
                  <a:cubicBezTo>
                    <a:pt x="1403997" y="1089698"/>
                    <a:pt x="1089698" y="1403997"/>
                    <a:pt x="702005" y="1403997"/>
                  </a:cubicBezTo>
                  <a:cubicBezTo>
                    <a:pt x="314299" y="1403997"/>
                    <a:pt x="0" y="1089698"/>
                    <a:pt x="0" y="701992"/>
                  </a:cubicBezTo>
                  <a:cubicBezTo>
                    <a:pt x="0" y="314287"/>
                    <a:pt x="314299" y="0"/>
                    <a:pt x="702005" y="0"/>
                  </a:cubicBezTo>
                  <a:cubicBezTo>
                    <a:pt x="1089698" y="0"/>
                    <a:pt x="1403997" y="314287"/>
                    <a:pt x="1403997" y="701992"/>
                  </a:cubicBezTo>
                </a:path>
              </a:pathLst>
            </a:custGeom>
            <a:blipFill rotWithShape="1">
              <a:blip r:embed="rId1"/>
              <a:tile tx="-762000" ty="-44450" sx="24000" sy="24000"/>
            </a:blip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45" name="TextBox 1"/>
            <p:cNvSpPr txBox="1"/>
            <p:nvPr/>
          </p:nvSpPr>
          <p:spPr>
            <a:xfrm>
              <a:off x="10155" y="6623"/>
              <a:ext cx="2640" cy="1684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 algn="ctr">
                <a:lnSpc>
                  <a:spcPts val="1600"/>
                </a:lnSpc>
                <a:tabLst>
                  <a:tab pos="152400" algn="l"/>
                  <a:tab pos="228600" algn="l"/>
                  <a:tab pos="292100" algn="l"/>
                  <a:tab pos="520700" algn="l"/>
                  <a:tab pos="571500" algn="l"/>
                </a:tabLst>
              </a:pP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方正黑体简体" panose="02010601030101010101" pitchFamily="2" charset="-122"/>
                  <a:sym typeface="+mn-ea"/>
                </a:rPr>
                <a:t>某某某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+mn-ea"/>
              </a:endParaRPr>
            </a:p>
            <a:p>
              <a:pPr algn="ctr">
                <a:lnSpc>
                  <a:spcPts val="1600"/>
                </a:lnSpc>
                <a:tabLst>
                  <a:tab pos="152400" algn="l"/>
                  <a:tab pos="228600" algn="l"/>
                  <a:tab pos="292100" algn="l"/>
                  <a:tab pos="520700" algn="l"/>
                  <a:tab pos="571500" algn="l"/>
                </a:tabLst>
              </a:pP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方正黑体简体" panose="02010601030101010101" pitchFamily="2" charset="-122"/>
                  <a:sym typeface="+mn-ea"/>
                </a:rPr>
                <a:t>首席架构师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+mn-ea"/>
              </a:endParaRPr>
            </a:p>
            <a:p>
              <a:pPr algn="ctr">
                <a:lnSpc>
                  <a:spcPts val="1600"/>
                </a:lnSpc>
                <a:tabLst>
                  <a:tab pos="152400" algn="l"/>
                  <a:tab pos="228600" algn="l"/>
                  <a:tab pos="292100" algn="l"/>
                  <a:tab pos="520700" algn="l"/>
                  <a:tab pos="571500" algn="l"/>
                </a:tabLst>
              </a:pP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+mn-ea"/>
              </a:endParaRPr>
            </a:p>
            <a:p>
              <a:pPr algn="ctr">
                <a:lnSpc>
                  <a:spcPts val="2100"/>
                </a:lnSpc>
                <a:tabLst>
                  <a:tab pos="152400" algn="l"/>
                  <a:tab pos="228600" algn="l"/>
                  <a:tab pos="292100" algn="l"/>
                  <a:tab pos="520700" algn="l"/>
                  <a:tab pos="571500" algn="l"/>
                </a:tabLst>
              </a:pP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方正黑体简体" panose="02010601030101010101" pitchFamily="2" charset="-122"/>
                  <a:sym typeface="+mn-ea"/>
                </a:rPr>
                <a:t>工作岗位说明及日常工作内容阐述。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+mn-ea"/>
              </a:endParaRPr>
            </a:p>
          </p:txBody>
        </p:sp>
        <p:sp>
          <p:nvSpPr>
            <p:cNvPr id="46" name="TextBox 1"/>
            <p:cNvSpPr txBox="1"/>
            <p:nvPr/>
          </p:nvSpPr>
          <p:spPr>
            <a:xfrm>
              <a:off x="14013" y="6624"/>
              <a:ext cx="2302" cy="1684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 algn="ctr">
                <a:lnSpc>
                  <a:spcPts val="1600"/>
                </a:lnSpc>
                <a:tabLst>
                  <a:tab pos="152400" algn="l"/>
                  <a:tab pos="228600" algn="l"/>
                  <a:tab pos="292100" algn="l"/>
                  <a:tab pos="520700" algn="l"/>
                  <a:tab pos="571500" algn="l"/>
                </a:tabLst>
              </a:pP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方正黑体简体" panose="02010601030101010101" pitchFamily="2" charset="-122"/>
                  <a:sym typeface="+mn-ea"/>
                </a:rPr>
                <a:t>某某某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+mn-ea"/>
              </a:endParaRPr>
            </a:p>
            <a:p>
              <a:pPr algn="ctr">
                <a:lnSpc>
                  <a:spcPts val="1600"/>
                </a:lnSpc>
                <a:tabLst>
                  <a:tab pos="152400" algn="l"/>
                  <a:tab pos="228600" algn="l"/>
                  <a:tab pos="292100" algn="l"/>
                  <a:tab pos="520700" algn="l"/>
                  <a:tab pos="571500" algn="l"/>
                </a:tabLst>
              </a:pP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方正黑体简体" panose="02010601030101010101" pitchFamily="2" charset="-122"/>
                  <a:sym typeface="+mn-ea"/>
                </a:rPr>
                <a:t>财务总监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+mn-ea"/>
              </a:endParaRPr>
            </a:p>
            <a:p>
              <a:pPr algn="ctr">
                <a:lnSpc>
                  <a:spcPts val="1600"/>
                </a:lnSpc>
                <a:tabLst>
                  <a:tab pos="152400" algn="l"/>
                  <a:tab pos="228600" algn="l"/>
                  <a:tab pos="292100" algn="l"/>
                  <a:tab pos="520700" algn="l"/>
                  <a:tab pos="571500" algn="l"/>
                </a:tabLst>
              </a:pP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+mn-ea"/>
              </a:endParaRPr>
            </a:p>
            <a:p>
              <a:pPr algn="ctr">
                <a:lnSpc>
                  <a:spcPts val="2100"/>
                </a:lnSpc>
                <a:tabLst>
                  <a:tab pos="152400" algn="l"/>
                  <a:tab pos="228600" algn="l"/>
                  <a:tab pos="292100" algn="l"/>
                  <a:tab pos="520700" algn="l"/>
                  <a:tab pos="571500" algn="l"/>
                </a:tabLst>
              </a:pP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方正黑体简体" panose="02010601030101010101" pitchFamily="2" charset="-122"/>
                  <a:sym typeface="+mn-ea"/>
                </a:rPr>
                <a:t>工作岗位说明及日常工作内容阐述。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</a:endParaRPr>
            </a:p>
          </p:txBody>
        </p:sp>
        <p:sp>
          <p:nvSpPr>
            <p:cNvPr id="3" name="TextBox 1"/>
            <p:cNvSpPr txBox="1"/>
            <p:nvPr/>
          </p:nvSpPr>
          <p:spPr>
            <a:xfrm>
              <a:off x="2826" y="6435"/>
              <a:ext cx="2640" cy="1684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 algn="ctr">
                <a:lnSpc>
                  <a:spcPts val="1600"/>
                </a:lnSpc>
                <a:tabLst>
                  <a:tab pos="355600" algn="l"/>
                  <a:tab pos="419100" algn="l"/>
                  <a:tab pos="495300" algn="l"/>
                  <a:tab pos="596900" algn="l"/>
                  <a:tab pos="660400" algn="l"/>
                </a:tabLst>
              </a:pP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方正黑体简体" panose="02010601030101010101" pitchFamily="2" charset="-122"/>
                </a:rPr>
                <a:t>某某某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</a:endParaRPr>
            </a:p>
            <a:p>
              <a:pPr algn="ctr">
                <a:lnSpc>
                  <a:spcPts val="1600"/>
                </a:lnSpc>
                <a:tabLst>
                  <a:tab pos="355600" algn="l"/>
                  <a:tab pos="419100" algn="l"/>
                  <a:tab pos="495300" algn="l"/>
                  <a:tab pos="596900" algn="l"/>
                  <a:tab pos="660400" algn="l"/>
                </a:tabLst>
              </a:pP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方正黑体简体" panose="02010601030101010101" pitchFamily="2" charset="-122"/>
                </a:rPr>
                <a:t>人力资源经理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</a:endParaRPr>
            </a:p>
            <a:p>
              <a:pPr algn="ctr">
                <a:lnSpc>
                  <a:spcPts val="1600"/>
                </a:lnSpc>
                <a:tabLst>
                  <a:tab pos="355600" algn="l"/>
                  <a:tab pos="419100" algn="l"/>
                  <a:tab pos="495300" algn="l"/>
                  <a:tab pos="596900" algn="l"/>
                  <a:tab pos="660400" algn="l"/>
                </a:tabLst>
              </a:pP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</a:endParaRPr>
            </a:p>
            <a:p>
              <a:pPr algn="ctr">
                <a:lnSpc>
                  <a:spcPts val="2100"/>
                </a:lnSpc>
                <a:tabLst>
                  <a:tab pos="355600" algn="l"/>
                  <a:tab pos="419100" algn="l"/>
                  <a:tab pos="495300" algn="l"/>
                  <a:tab pos="596900" algn="l"/>
                  <a:tab pos="660400" algn="l"/>
                </a:tabLst>
              </a:pP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方正黑体简体" panose="02010601030101010101" pitchFamily="2" charset="-122"/>
                </a:rPr>
                <a:t>工作岗位说明及日常工作内容阐述。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</a:endParaRPr>
            </a:p>
          </p:txBody>
        </p:sp>
        <p:sp>
          <p:nvSpPr>
            <p:cNvPr id="50" name="TextBox 1"/>
            <p:cNvSpPr txBox="1"/>
            <p:nvPr/>
          </p:nvSpPr>
          <p:spPr>
            <a:xfrm>
              <a:off x="6705" y="6435"/>
              <a:ext cx="2200" cy="2062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 algn="ctr">
                <a:lnSpc>
                  <a:spcPts val="1600"/>
                </a:lnSpc>
                <a:tabLst>
                  <a:tab pos="152400" algn="l"/>
                  <a:tab pos="228600" algn="l"/>
                  <a:tab pos="292100" algn="l"/>
                  <a:tab pos="520700" algn="l"/>
                  <a:tab pos="571500" algn="l"/>
                </a:tabLst>
              </a:pP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方正黑体简体" panose="02010601030101010101" pitchFamily="2" charset="-122"/>
                  <a:sym typeface="+mn-ea"/>
                </a:rPr>
                <a:t>某某某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+mn-ea"/>
              </a:endParaRPr>
            </a:p>
            <a:p>
              <a:pPr algn="ctr">
                <a:lnSpc>
                  <a:spcPts val="1600"/>
                </a:lnSpc>
                <a:tabLst>
                  <a:tab pos="152400" algn="l"/>
                  <a:tab pos="228600" algn="l"/>
                  <a:tab pos="292100" algn="l"/>
                  <a:tab pos="520700" algn="l"/>
                  <a:tab pos="571500" algn="l"/>
                </a:tabLst>
              </a:pP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方正黑体简体" panose="02010601030101010101" pitchFamily="2" charset="-122"/>
                  <a:sym typeface="+mn-ea"/>
                </a:rPr>
                <a:t>市场营销主管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+mn-ea"/>
              </a:endParaRPr>
            </a:p>
            <a:p>
              <a:pPr algn="ctr">
                <a:lnSpc>
                  <a:spcPts val="1600"/>
                </a:lnSpc>
                <a:tabLst>
                  <a:tab pos="152400" algn="l"/>
                  <a:tab pos="228600" algn="l"/>
                  <a:tab pos="292100" algn="l"/>
                  <a:tab pos="520700" algn="l"/>
                  <a:tab pos="571500" algn="l"/>
                </a:tabLst>
              </a:pP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+mn-ea"/>
              </a:endParaRPr>
            </a:p>
            <a:p>
              <a:pPr algn="ctr">
                <a:lnSpc>
                  <a:spcPts val="2100"/>
                </a:lnSpc>
                <a:tabLst>
                  <a:tab pos="152400" algn="l"/>
                  <a:tab pos="228600" algn="l"/>
                  <a:tab pos="292100" algn="l"/>
                  <a:tab pos="520700" algn="l"/>
                  <a:tab pos="571500" algn="l"/>
                </a:tabLst>
              </a:pP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方正黑体简体" panose="02010601030101010101" pitchFamily="2" charset="-122"/>
                  <a:sym typeface="+mn-ea"/>
                </a:rPr>
                <a:t>工作岗位说明及日常工作内容阐述。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4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19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4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4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5" grpId="0" bldLvl="0" animBg="1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/>
        </p:nvSpPr>
        <p:spPr>
          <a:xfrm rot="9540000">
            <a:off x="11406828" y="6134038"/>
            <a:ext cx="575692" cy="575692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 rot="9540000">
            <a:off x="10739355" y="5755671"/>
            <a:ext cx="256854" cy="256854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21" name="文本框 5"/>
          <p:cNvSpPr txBox="1"/>
          <p:nvPr/>
        </p:nvSpPr>
        <p:spPr>
          <a:xfrm>
            <a:off x="524510" y="398780"/>
            <a:ext cx="20491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企业架构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11752" y="643554"/>
            <a:ext cx="2408102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The enterprise architecture 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grpSp>
        <p:nvGrpSpPr>
          <p:cNvPr id="132" name="组合 131"/>
          <p:cNvGrpSpPr/>
          <p:nvPr/>
        </p:nvGrpSpPr>
        <p:grpSpPr>
          <a:xfrm>
            <a:off x="1779736" y="2130855"/>
            <a:ext cx="2282495" cy="610242"/>
            <a:chOff x="1562061" y="1969310"/>
            <a:chExt cx="3068502" cy="610355"/>
          </a:xfrm>
        </p:grpSpPr>
        <p:sp>
          <p:nvSpPr>
            <p:cNvPr id="133" name="Line 33"/>
            <p:cNvSpPr>
              <a:spLocks noChangeShapeType="1"/>
            </p:cNvSpPr>
            <p:nvPr/>
          </p:nvSpPr>
          <p:spPr bwMode="auto">
            <a:xfrm>
              <a:off x="1562061" y="2244288"/>
              <a:ext cx="3064368" cy="0"/>
            </a:xfrm>
            <a:prstGeom prst="line">
              <a:avLst/>
            </a:prstGeom>
            <a:noFill/>
            <a:ln w="7938" cap="flat">
              <a:solidFill>
                <a:srgbClr val="969696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23" tIns="45711" rIns="91423" bIns="45711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ea typeface="宋体" panose="02010600030101010101" pitchFamily="2" charset="-122"/>
              </a:endParaRPr>
            </a:p>
          </p:txBody>
        </p:sp>
        <p:sp>
          <p:nvSpPr>
            <p:cNvPr id="134" name="Line 34"/>
            <p:cNvSpPr>
              <a:spLocks noChangeShapeType="1"/>
            </p:cNvSpPr>
            <p:nvPr/>
          </p:nvSpPr>
          <p:spPr bwMode="auto">
            <a:xfrm>
              <a:off x="1563438" y="2241109"/>
              <a:ext cx="0" cy="338556"/>
            </a:xfrm>
            <a:prstGeom prst="line">
              <a:avLst/>
            </a:prstGeom>
            <a:noFill/>
            <a:ln w="7938" cap="flat">
              <a:solidFill>
                <a:srgbClr val="969696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23" tIns="45711" rIns="91423" bIns="45711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ea typeface="宋体" panose="02010600030101010101" pitchFamily="2" charset="-122"/>
              </a:endParaRPr>
            </a:p>
          </p:txBody>
        </p:sp>
        <p:sp>
          <p:nvSpPr>
            <p:cNvPr id="135" name="Line 35"/>
            <p:cNvSpPr>
              <a:spLocks noChangeShapeType="1"/>
            </p:cNvSpPr>
            <p:nvPr/>
          </p:nvSpPr>
          <p:spPr bwMode="auto">
            <a:xfrm>
              <a:off x="4630563" y="2241109"/>
              <a:ext cx="0" cy="338556"/>
            </a:xfrm>
            <a:prstGeom prst="line">
              <a:avLst/>
            </a:prstGeom>
            <a:noFill/>
            <a:ln w="7938" cap="flat">
              <a:solidFill>
                <a:srgbClr val="969696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23" tIns="45711" rIns="91423" bIns="45711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ea typeface="宋体" panose="02010600030101010101" pitchFamily="2" charset="-122"/>
              </a:endParaRPr>
            </a:p>
          </p:txBody>
        </p:sp>
        <p:sp>
          <p:nvSpPr>
            <p:cNvPr id="136" name="Line 36"/>
            <p:cNvSpPr>
              <a:spLocks noChangeShapeType="1"/>
            </p:cNvSpPr>
            <p:nvPr/>
          </p:nvSpPr>
          <p:spPr bwMode="auto">
            <a:xfrm>
              <a:off x="3099756" y="1969310"/>
              <a:ext cx="0" cy="276567"/>
            </a:xfrm>
            <a:prstGeom prst="line">
              <a:avLst/>
            </a:prstGeom>
            <a:noFill/>
            <a:ln w="7938" cap="flat">
              <a:solidFill>
                <a:srgbClr val="969696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23" tIns="45711" rIns="91423" bIns="45711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ea typeface="宋体" panose="02010600030101010101" pitchFamily="2" charset="-122"/>
              </a:endParaRPr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1276819" y="3198779"/>
            <a:ext cx="1045605" cy="538730"/>
            <a:chOff x="1030205" y="3037432"/>
            <a:chExt cx="1045799" cy="538830"/>
          </a:xfrm>
        </p:grpSpPr>
        <p:sp>
          <p:nvSpPr>
            <p:cNvPr id="138" name="Line 37"/>
            <p:cNvSpPr>
              <a:spLocks noChangeShapeType="1"/>
            </p:cNvSpPr>
            <p:nvPr/>
          </p:nvSpPr>
          <p:spPr bwMode="auto">
            <a:xfrm>
              <a:off x="1030205" y="3290157"/>
              <a:ext cx="1044421" cy="0"/>
            </a:xfrm>
            <a:prstGeom prst="line">
              <a:avLst/>
            </a:prstGeom>
            <a:noFill/>
            <a:ln w="7938" cap="flat">
              <a:solidFill>
                <a:srgbClr val="969696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23" tIns="45711" rIns="91423" bIns="45711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ea typeface="宋体" panose="02010600030101010101" pitchFamily="2" charset="-122"/>
              </a:endParaRPr>
            </a:p>
          </p:txBody>
        </p:sp>
        <p:sp>
          <p:nvSpPr>
            <p:cNvPr id="139" name="Line 38"/>
            <p:cNvSpPr>
              <a:spLocks noChangeShapeType="1"/>
            </p:cNvSpPr>
            <p:nvPr/>
          </p:nvSpPr>
          <p:spPr bwMode="auto">
            <a:xfrm>
              <a:off x="1030205" y="3288568"/>
              <a:ext cx="0" cy="287694"/>
            </a:xfrm>
            <a:prstGeom prst="line">
              <a:avLst/>
            </a:prstGeom>
            <a:noFill/>
            <a:ln w="7938" cap="flat">
              <a:solidFill>
                <a:srgbClr val="969696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23" tIns="45711" rIns="91423" bIns="45711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ea typeface="宋体" panose="02010600030101010101" pitchFamily="2" charset="-122"/>
              </a:endParaRPr>
            </a:p>
          </p:txBody>
        </p:sp>
        <p:sp>
          <p:nvSpPr>
            <p:cNvPr id="140" name="Line 39"/>
            <p:cNvSpPr>
              <a:spLocks noChangeShapeType="1"/>
            </p:cNvSpPr>
            <p:nvPr/>
          </p:nvSpPr>
          <p:spPr bwMode="auto">
            <a:xfrm>
              <a:off x="2076004" y="3288568"/>
              <a:ext cx="0" cy="287694"/>
            </a:xfrm>
            <a:prstGeom prst="line">
              <a:avLst/>
            </a:prstGeom>
            <a:noFill/>
            <a:ln w="7938" cap="flat">
              <a:solidFill>
                <a:srgbClr val="969696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23" tIns="45711" rIns="91423" bIns="45711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ea typeface="宋体" panose="02010600030101010101" pitchFamily="2" charset="-122"/>
              </a:endParaRPr>
            </a:p>
          </p:txBody>
        </p:sp>
        <p:sp>
          <p:nvSpPr>
            <p:cNvPr id="141" name="Line 40"/>
            <p:cNvSpPr>
              <a:spLocks noChangeShapeType="1"/>
            </p:cNvSpPr>
            <p:nvPr/>
          </p:nvSpPr>
          <p:spPr bwMode="auto">
            <a:xfrm>
              <a:off x="1555171" y="3037432"/>
              <a:ext cx="0" cy="255904"/>
            </a:xfrm>
            <a:prstGeom prst="line">
              <a:avLst/>
            </a:prstGeom>
            <a:noFill/>
            <a:ln w="7938" cap="flat">
              <a:solidFill>
                <a:srgbClr val="969696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23" tIns="45711" rIns="91423" bIns="45711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ea typeface="宋体" panose="02010600030101010101" pitchFamily="2" charset="-122"/>
              </a:endParaRPr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3373543" y="3198779"/>
            <a:ext cx="1362455" cy="538730"/>
            <a:chOff x="3949898" y="3037432"/>
            <a:chExt cx="1362707" cy="538830"/>
          </a:xfrm>
        </p:grpSpPr>
        <p:sp>
          <p:nvSpPr>
            <p:cNvPr id="143" name="Line 43"/>
            <p:cNvSpPr>
              <a:spLocks noChangeShapeType="1"/>
            </p:cNvSpPr>
            <p:nvPr/>
          </p:nvSpPr>
          <p:spPr bwMode="auto">
            <a:xfrm>
              <a:off x="3949898" y="3290157"/>
              <a:ext cx="1361329" cy="0"/>
            </a:xfrm>
            <a:prstGeom prst="line">
              <a:avLst/>
            </a:prstGeom>
            <a:noFill/>
            <a:ln w="7938" cap="flat">
              <a:solidFill>
                <a:srgbClr val="969696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23" tIns="45711" rIns="91423" bIns="45711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ea typeface="宋体" panose="02010600030101010101" pitchFamily="2" charset="-122"/>
              </a:endParaRPr>
            </a:p>
          </p:txBody>
        </p:sp>
        <p:sp>
          <p:nvSpPr>
            <p:cNvPr id="144" name="Line 44"/>
            <p:cNvSpPr>
              <a:spLocks noChangeShapeType="1"/>
            </p:cNvSpPr>
            <p:nvPr/>
          </p:nvSpPr>
          <p:spPr bwMode="auto">
            <a:xfrm>
              <a:off x="3951276" y="3288568"/>
              <a:ext cx="0" cy="287694"/>
            </a:xfrm>
            <a:prstGeom prst="line">
              <a:avLst/>
            </a:prstGeom>
            <a:noFill/>
            <a:ln w="7938" cap="flat">
              <a:solidFill>
                <a:srgbClr val="969696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23" tIns="45711" rIns="91423" bIns="45711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ea typeface="宋体" panose="02010600030101010101" pitchFamily="2" charset="-122"/>
              </a:endParaRPr>
            </a:p>
          </p:txBody>
        </p:sp>
        <p:sp>
          <p:nvSpPr>
            <p:cNvPr id="145" name="Line 45"/>
            <p:cNvSpPr>
              <a:spLocks noChangeShapeType="1"/>
            </p:cNvSpPr>
            <p:nvPr/>
          </p:nvSpPr>
          <p:spPr bwMode="auto">
            <a:xfrm>
              <a:off x="5312605" y="3288568"/>
              <a:ext cx="0" cy="287694"/>
            </a:xfrm>
            <a:prstGeom prst="line">
              <a:avLst/>
            </a:prstGeom>
            <a:noFill/>
            <a:ln w="7938" cap="flat">
              <a:solidFill>
                <a:srgbClr val="969696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23" tIns="45711" rIns="91423" bIns="45711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ea typeface="宋体" panose="02010600030101010101" pitchFamily="2" charset="-122"/>
              </a:endParaRPr>
            </a:p>
          </p:txBody>
        </p:sp>
        <p:sp>
          <p:nvSpPr>
            <p:cNvPr id="146" name="Line 46"/>
            <p:cNvSpPr>
              <a:spLocks noChangeShapeType="1"/>
            </p:cNvSpPr>
            <p:nvPr/>
          </p:nvSpPr>
          <p:spPr bwMode="auto">
            <a:xfrm>
              <a:off x="4633318" y="3037432"/>
              <a:ext cx="0" cy="255904"/>
            </a:xfrm>
            <a:prstGeom prst="line">
              <a:avLst/>
            </a:prstGeom>
            <a:noFill/>
            <a:ln w="7938" cap="flat">
              <a:solidFill>
                <a:srgbClr val="969696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23" tIns="45711" rIns="91423" bIns="45711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ea typeface="宋体" panose="02010600030101010101" pitchFamily="2" charset="-122"/>
              </a:endParaRPr>
            </a:p>
          </p:txBody>
        </p:sp>
        <p:sp>
          <p:nvSpPr>
            <p:cNvPr id="147" name="Line 49"/>
            <p:cNvSpPr>
              <a:spLocks noChangeShapeType="1"/>
            </p:cNvSpPr>
            <p:nvPr/>
          </p:nvSpPr>
          <p:spPr bwMode="auto">
            <a:xfrm>
              <a:off x="4633318" y="3288568"/>
              <a:ext cx="0" cy="287694"/>
            </a:xfrm>
            <a:prstGeom prst="line">
              <a:avLst/>
            </a:prstGeom>
            <a:noFill/>
            <a:ln w="7938" cap="flat">
              <a:solidFill>
                <a:srgbClr val="969696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23" tIns="45711" rIns="91423" bIns="45711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ea typeface="宋体" panose="02010600030101010101" pitchFamily="2" charset="-122"/>
              </a:endParaRPr>
            </a:p>
          </p:txBody>
        </p:sp>
      </p:grpSp>
      <p:grpSp>
        <p:nvGrpSpPr>
          <p:cNvPr id="148" name="组合 147"/>
          <p:cNvGrpSpPr/>
          <p:nvPr/>
        </p:nvGrpSpPr>
        <p:grpSpPr>
          <a:xfrm>
            <a:off x="2028982" y="1671584"/>
            <a:ext cx="1785380" cy="452914"/>
            <a:chOff x="2227390" y="1773748"/>
            <a:chExt cx="1785711" cy="452998"/>
          </a:xfrm>
        </p:grpSpPr>
        <p:sp>
          <p:nvSpPr>
            <p:cNvPr id="149" name="Rectangle 29"/>
            <p:cNvSpPr>
              <a:spLocks noChangeArrowheads="1"/>
            </p:cNvSpPr>
            <p:nvPr/>
          </p:nvSpPr>
          <p:spPr bwMode="auto">
            <a:xfrm>
              <a:off x="2227390" y="1773748"/>
              <a:ext cx="1785711" cy="452998"/>
            </a:xfrm>
            <a:prstGeom prst="rect">
              <a:avLst/>
            </a:prstGeom>
            <a:solidFill>
              <a:srgbClr val="5B727D"/>
            </a:solidFill>
            <a:ln w="7938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91423" tIns="45711" rIns="91423" bIns="45711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150" name="矩形 149"/>
            <p:cNvSpPr/>
            <p:nvPr/>
          </p:nvSpPr>
          <p:spPr>
            <a:xfrm>
              <a:off x="2664581" y="1800192"/>
              <a:ext cx="945055" cy="3988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just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方正黑体简体" panose="02010601030101010101" pitchFamily="2" charset="-122"/>
                  <a:ea typeface="方正黑体简体" panose="02010601030101010101" pitchFamily="2" charset="-122"/>
                </a:rPr>
                <a:t>总经理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</p:grpSp>
      <p:grpSp>
        <p:nvGrpSpPr>
          <p:cNvPr id="151" name="组合 150"/>
          <p:cNvGrpSpPr/>
          <p:nvPr/>
        </p:nvGrpSpPr>
        <p:grpSpPr>
          <a:xfrm>
            <a:off x="1016451" y="2737918"/>
            <a:ext cx="1567719" cy="452914"/>
            <a:chOff x="1292796" y="2840280"/>
            <a:chExt cx="1568009" cy="452998"/>
          </a:xfrm>
          <a:solidFill>
            <a:srgbClr val="5B727D"/>
          </a:solidFill>
        </p:grpSpPr>
        <p:sp>
          <p:nvSpPr>
            <p:cNvPr id="152" name="Rectangle 30"/>
            <p:cNvSpPr>
              <a:spLocks noChangeArrowheads="1"/>
            </p:cNvSpPr>
            <p:nvPr/>
          </p:nvSpPr>
          <p:spPr bwMode="auto">
            <a:xfrm>
              <a:off x="1292796" y="2840280"/>
              <a:ext cx="1568009" cy="452998"/>
            </a:xfrm>
            <a:prstGeom prst="rect">
              <a:avLst/>
            </a:prstGeom>
            <a:grpFill/>
            <a:ln w="7938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91423" tIns="45711" rIns="91423" bIns="45711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153" name="矩形 152"/>
            <p:cNvSpPr/>
            <p:nvPr/>
          </p:nvSpPr>
          <p:spPr>
            <a:xfrm>
              <a:off x="1491041" y="2885163"/>
              <a:ext cx="1199102" cy="398854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方正黑体简体" panose="02010601030101010101" pitchFamily="2" charset="-122"/>
                  <a:ea typeface="方正黑体简体" panose="02010601030101010101" pitchFamily="2" charset="-122"/>
                </a:rPr>
                <a:t>副总经理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</p:grpSp>
      <p:grpSp>
        <p:nvGrpSpPr>
          <p:cNvPr id="154" name="组合 153"/>
          <p:cNvGrpSpPr/>
          <p:nvPr/>
        </p:nvGrpSpPr>
        <p:grpSpPr>
          <a:xfrm>
            <a:off x="3263334" y="2737918"/>
            <a:ext cx="1567719" cy="452914"/>
            <a:chOff x="3540095" y="2840280"/>
            <a:chExt cx="1568009" cy="452998"/>
          </a:xfrm>
          <a:solidFill>
            <a:srgbClr val="5B727D"/>
          </a:solidFill>
        </p:grpSpPr>
        <p:sp>
          <p:nvSpPr>
            <p:cNvPr id="155" name="Rectangle 32"/>
            <p:cNvSpPr>
              <a:spLocks noChangeArrowheads="1"/>
            </p:cNvSpPr>
            <p:nvPr/>
          </p:nvSpPr>
          <p:spPr bwMode="auto">
            <a:xfrm>
              <a:off x="3540095" y="2840280"/>
              <a:ext cx="1568009" cy="452998"/>
            </a:xfrm>
            <a:prstGeom prst="rect">
              <a:avLst/>
            </a:prstGeom>
            <a:grpFill/>
            <a:ln w="7938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91423" tIns="45711" rIns="91423" bIns="45711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156" name="矩形 155"/>
            <p:cNvSpPr/>
            <p:nvPr/>
          </p:nvSpPr>
          <p:spPr>
            <a:xfrm>
              <a:off x="3736512" y="2885163"/>
              <a:ext cx="1199102" cy="398854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方正黑体简体" panose="02010601030101010101" pitchFamily="2" charset="-122"/>
                  <a:ea typeface="方正黑体简体" panose="02010601030101010101" pitchFamily="2" charset="-122"/>
                </a:rPr>
                <a:t>副总经理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</p:grpSp>
      <p:grpSp>
        <p:nvGrpSpPr>
          <p:cNvPr id="157" name="组合 156"/>
          <p:cNvGrpSpPr/>
          <p:nvPr/>
        </p:nvGrpSpPr>
        <p:grpSpPr>
          <a:xfrm>
            <a:off x="2077006" y="3740687"/>
            <a:ext cx="504409" cy="2057979"/>
            <a:chOff x="2353547" y="3843234"/>
            <a:chExt cx="504502" cy="2058360"/>
          </a:xfrm>
        </p:grpSpPr>
        <p:sp>
          <p:nvSpPr>
            <p:cNvPr id="158" name="Rectangle 41"/>
            <p:cNvSpPr>
              <a:spLocks noChangeArrowheads="1"/>
            </p:cNvSpPr>
            <p:nvPr/>
          </p:nvSpPr>
          <p:spPr bwMode="auto">
            <a:xfrm>
              <a:off x="2355129" y="3843234"/>
              <a:ext cx="502920" cy="2058360"/>
            </a:xfrm>
            <a:prstGeom prst="rect">
              <a:avLst/>
            </a:prstGeom>
            <a:solidFill>
              <a:srgbClr val="FEFEFE"/>
            </a:solidFill>
            <a:ln w="7938" cap="flat">
              <a:solidFill>
                <a:srgbClr val="969696"/>
              </a:solidFill>
              <a:prstDash val="solid"/>
              <a:miter lim="800000"/>
            </a:ln>
          </p:spPr>
          <p:txBody>
            <a:bodyPr vert="horz" wrap="square" lIns="91423" tIns="45711" rIns="91423" bIns="45711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159" name="矩形 158"/>
            <p:cNvSpPr/>
            <p:nvPr/>
          </p:nvSpPr>
          <p:spPr>
            <a:xfrm>
              <a:off x="2353547" y="3966969"/>
              <a:ext cx="490311" cy="85359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方正黑体简体" panose="02010601030101010101" pitchFamily="2" charset="-122"/>
                  <a:ea typeface="方正黑体简体" panose="02010601030101010101" pitchFamily="2" charset="-122"/>
                </a:rPr>
                <a:t>市场部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</p:grpSp>
      <p:grpSp>
        <p:nvGrpSpPr>
          <p:cNvPr id="160" name="组合 159"/>
          <p:cNvGrpSpPr/>
          <p:nvPr/>
        </p:nvGrpSpPr>
        <p:grpSpPr>
          <a:xfrm>
            <a:off x="3125574" y="3740687"/>
            <a:ext cx="501449" cy="2057979"/>
            <a:chOff x="3402309" y="3843234"/>
            <a:chExt cx="501542" cy="2058360"/>
          </a:xfrm>
        </p:grpSpPr>
        <p:sp>
          <p:nvSpPr>
            <p:cNvPr id="161" name="Rectangle 42"/>
            <p:cNvSpPr>
              <a:spLocks noChangeArrowheads="1"/>
            </p:cNvSpPr>
            <p:nvPr/>
          </p:nvSpPr>
          <p:spPr bwMode="auto">
            <a:xfrm>
              <a:off x="3402309" y="3843234"/>
              <a:ext cx="501542" cy="2058360"/>
            </a:xfrm>
            <a:prstGeom prst="rect">
              <a:avLst/>
            </a:prstGeom>
            <a:solidFill>
              <a:srgbClr val="FEFEFE"/>
            </a:solidFill>
            <a:ln w="7938" cap="flat">
              <a:solidFill>
                <a:srgbClr val="969696"/>
              </a:solidFill>
              <a:prstDash val="solid"/>
              <a:miter lim="800000"/>
            </a:ln>
          </p:spPr>
          <p:txBody>
            <a:bodyPr vert="horz" wrap="square" lIns="91423" tIns="45711" rIns="91423" bIns="45711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162" name="矩形 161"/>
            <p:cNvSpPr/>
            <p:nvPr/>
          </p:nvSpPr>
          <p:spPr>
            <a:xfrm>
              <a:off x="3406241" y="3971648"/>
              <a:ext cx="490311" cy="85359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方正黑体简体" panose="02010601030101010101" pitchFamily="2" charset="-122"/>
                  <a:ea typeface="方正黑体简体" panose="02010601030101010101" pitchFamily="2" charset="-122"/>
                </a:rPr>
                <a:t>研发部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</p:grpSp>
      <p:grpSp>
        <p:nvGrpSpPr>
          <p:cNvPr id="163" name="组合 162"/>
          <p:cNvGrpSpPr/>
          <p:nvPr/>
        </p:nvGrpSpPr>
        <p:grpSpPr>
          <a:xfrm>
            <a:off x="3803152" y="3740687"/>
            <a:ext cx="509920" cy="2057979"/>
            <a:chOff x="4080013" y="3843234"/>
            <a:chExt cx="510014" cy="2058360"/>
          </a:xfrm>
        </p:grpSpPr>
        <p:sp>
          <p:nvSpPr>
            <p:cNvPr id="164" name="Rectangle 48"/>
            <p:cNvSpPr>
              <a:spLocks noChangeArrowheads="1"/>
            </p:cNvSpPr>
            <p:nvPr/>
          </p:nvSpPr>
          <p:spPr bwMode="auto">
            <a:xfrm>
              <a:off x="4088485" y="3843234"/>
              <a:ext cx="501542" cy="2058360"/>
            </a:xfrm>
            <a:prstGeom prst="rect">
              <a:avLst/>
            </a:prstGeom>
            <a:solidFill>
              <a:srgbClr val="FEFEFE"/>
            </a:solidFill>
            <a:ln w="7938" cap="flat">
              <a:solidFill>
                <a:srgbClr val="969696"/>
              </a:solidFill>
              <a:prstDash val="solid"/>
              <a:miter lim="800000"/>
            </a:ln>
          </p:spPr>
          <p:txBody>
            <a:bodyPr vert="horz" wrap="square" lIns="91423" tIns="45711" rIns="91423" bIns="45711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165" name="矩形 164"/>
            <p:cNvSpPr/>
            <p:nvPr/>
          </p:nvSpPr>
          <p:spPr>
            <a:xfrm>
              <a:off x="4080013" y="3967408"/>
              <a:ext cx="490311" cy="85359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方正黑体简体" panose="02010601030101010101" pitchFamily="2" charset="-122"/>
                  <a:ea typeface="方正黑体简体" panose="02010601030101010101" pitchFamily="2" charset="-122"/>
                </a:rPr>
                <a:t>财务部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</p:grpSp>
      <p:grpSp>
        <p:nvGrpSpPr>
          <p:cNvPr id="166" name="组合 165"/>
          <p:cNvGrpSpPr/>
          <p:nvPr/>
        </p:nvGrpSpPr>
        <p:grpSpPr>
          <a:xfrm>
            <a:off x="4497671" y="3740687"/>
            <a:ext cx="501449" cy="2057979"/>
            <a:chOff x="4774661" y="3843234"/>
            <a:chExt cx="501542" cy="2058360"/>
          </a:xfrm>
        </p:grpSpPr>
        <p:sp>
          <p:nvSpPr>
            <p:cNvPr id="167" name="Rectangle 47"/>
            <p:cNvSpPr>
              <a:spLocks noChangeArrowheads="1"/>
            </p:cNvSpPr>
            <p:nvPr/>
          </p:nvSpPr>
          <p:spPr bwMode="auto">
            <a:xfrm>
              <a:off x="4774661" y="3843234"/>
              <a:ext cx="501542" cy="2058360"/>
            </a:xfrm>
            <a:prstGeom prst="rect">
              <a:avLst/>
            </a:prstGeom>
            <a:solidFill>
              <a:srgbClr val="FEFEFE"/>
            </a:solidFill>
            <a:ln w="7938" cap="flat">
              <a:solidFill>
                <a:srgbClr val="969696"/>
              </a:solidFill>
              <a:prstDash val="solid"/>
              <a:miter lim="800000"/>
            </a:ln>
          </p:spPr>
          <p:txBody>
            <a:bodyPr vert="horz" wrap="square" lIns="91423" tIns="45711" rIns="91423" bIns="45711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168" name="矩形 167"/>
            <p:cNvSpPr/>
            <p:nvPr/>
          </p:nvSpPr>
          <p:spPr>
            <a:xfrm>
              <a:off x="4777845" y="3967408"/>
              <a:ext cx="490311" cy="85359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方正黑体简体" panose="02010601030101010101" pitchFamily="2" charset="-122"/>
                  <a:ea typeface="方正黑体简体" panose="02010601030101010101" pitchFamily="2" charset="-122"/>
                </a:rPr>
                <a:t>人事部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</p:grpSp>
      <p:sp>
        <p:nvSpPr>
          <p:cNvPr id="169" name="矩形 168"/>
          <p:cNvSpPr/>
          <p:nvPr/>
        </p:nvSpPr>
        <p:spPr>
          <a:xfrm>
            <a:off x="5859850" y="1155068"/>
            <a:ext cx="1210364" cy="368300"/>
          </a:xfrm>
          <a:prstGeom prst="rect">
            <a:avLst/>
          </a:prstGeom>
          <a:solidFill>
            <a:srgbClr val="5B727D"/>
          </a:solidFill>
          <a:ln w="19050">
            <a:solidFill>
              <a:srgbClr val="FFFF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</a:rPr>
              <a:t>总经理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70" name="矩形 169"/>
          <p:cNvSpPr/>
          <p:nvPr/>
        </p:nvSpPr>
        <p:spPr>
          <a:xfrm>
            <a:off x="7070214" y="1113356"/>
            <a:ext cx="4277096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负责经营战略及实施，协调全盘管理工作，推行公司的经营理念。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71" name="矩形 170"/>
          <p:cNvSpPr/>
          <p:nvPr/>
        </p:nvSpPr>
        <p:spPr>
          <a:xfrm>
            <a:off x="5859850" y="1874717"/>
            <a:ext cx="1210364" cy="368300"/>
          </a:xfrm>
          <a:prstGeom prst="rect">
            <a:avLst/>
          </a:prstGeom>
          <a:solidFill>
            <a:srgbClr val="5B727D"/>
          </a:solidFill>
          <a:ln w="19050">
            <a:solidFill>
              <a:srgbClr val="FFFF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</a:rPr>
              <a:t>副总经理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72" name="矩形 171"/>
          <p:cNvSpPr/>
          <p:nvPr/>
        </p:nvSpPr>
        <p:spPr>
          <a:xfrm>
            <a:off x="7070214" y="1833005"/>
            <a:ext cx="4277096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配合总经理制定公司发展战略、负责日常管理及经营活动。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73" name="矩形 172"/>
          <p:cNvSpPr/>
          <p:nvPr/>
        </p:nvSpPr>
        <p:spPr>
          <a:xfrm>
            <a:off x="5859850" y="2636078"/>
            <a:ext cx="1210363" cy="368300"/>
          </a:xfrm>
          <a:prstGeom prst="rect">
            <a:avLst/>
          </a:prstGeom>
          <a:solidFill>
            <a:srgbClr val="5B727D"/>
          </a:solidFill>
          <a:ln w="19050">
            <a:solidFill>
              <a:srgbClr val="FFFF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</a:rPr>
              <a:t>研发部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74" name="矩形 173"/>
          <p:cNvSpPr/>
          <p:nvPr/>
        </p:nvSpPr>
        <p:spPr>
          <a:xfrm>
            <a:off x="7070214" y="2594366"/>
            <a:ext cx="4277096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负责新活动和服务的开发。全面把握设计趋势及潮流，对设计人员开展常规培训。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75" name="矩形 174"/>
          <p:cNvSpPr/>
          <p:nvPr/>
        </p:nvSpPr>
        <p:spPr>
          <a:xfrm>
            <a:off x="5859850" y="3454074"/>
            <a:ext cx="1210363" cy="368300"/>
          </a:xfrm>
          <a:prstGeom prst="rect">
            <a:avLst/>
          </a:prstGeom>
          <a:solidFill>
            <a:srgbClr val="5B727D"/>
          </a:solidFill>
          <a:ln w="19050">
            <a:solidFill>
              <a:srgbClr val="FFFF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</a:rPr>
              <a:t>市场部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76" name="矩形 175"/>
          <p:cNvSpPr/>
          <p:nvPr/>
        </p:nvSpPr>
        <p:spPr>
          <a:xfrm>
            <a:off x="7070214" y="3449991"/>
            <a:ext cx="4277096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负责市场推广以及市场信息的收集反馈工作。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77" name="矩形 176"/>
          <p:cNvSpPr/>
          <p:nvPr/>
        </p:nvSpPr>
        <p:spPr>
          <a:xfrm>
            <a:off x="5859850" y="4223952"/>
            <a:ext cx="1210363" cy="368300"/>
          </a:xfrm>
          <a:prstGeom prst="rect">
            <a:avLst/>
          </a:prstGeom>
          <a:solidFill>
            <a:srgbClr val="5B727D"/>
          </a:solidFill>
          <a:ln w="19050">
            <a:solidFill>
              <a:srgbClr val="FFFF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</a:rPr>
              <a:t>采购部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78" name="矩形 177"/>
          <p:cNvSpPr/>
          <p:nvPr/>
        </p:nvSpPr>
        <p:spPr>
          <a:xfrm>
            <a:off x="7070214" y="4182240"/>
            <a:ext cx="4277096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负责采购食品、设备以及装饰品等。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79" name="矩形 178"/>
          <p:cNvSpPr/>
          <p:nvPr/>
        </p:nvSpPr>
        <p:spPr>
          <a:xfrm>
            <a:off x="5859850" y="4913634"/>
            <a:ext cx="1210363" cy="368300"/>
          </a:xfrm>
          <a:prstGeom prst="rect">
            <a:avLst/>
          </a:prstGeom>
          <a:solidFill>
            <a:srgbClr val="5B727D"/>
          </a:solidFill>
          <a:ln w="19050">
            <a:solidFill>
              <a:srgbClr val="FFFF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</a:rPr>
              <a:t>人事部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80" name="矩形 179"/>
          <p:cNvSpPr/>
          <p:nvPr/>
        </p:nvSpPr>
        <p:spPr>
          <a:xfrm>
            <a:off x="7070214" y="4871922"/>
            <a:ext cx="4277096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负责人事管理，制定考评和激励机制，负责对人员的招聘、培训并负责后勤工作。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81" name="矩形 180"/>
          <p:cNvSpPr/>
          <p:nvPr/>
        </p:nvSpPr>
        <p:spPr>
          <a:xfrm>
            <a:off x="5859850" y="5683513"/>
            <a:ext cx="1210363" cy="368300"/>
          </a:xfrm>
          <a:prstGeom prst="rect">
            <a:avLst/>
          </a:prstGeom>
          <a:solidFill>
            <a:srgbClr val="5B727D"/>
          </a:solidFill>
          <a:ln w="19050">
            <a:solidFill>
              <a:srgbClr val="FFFF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</a:rPr>
              <a:t>财务部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82" name="矩形 181"/>
          <p:cNvSpPr/>
          <p:nvPr/>
        </p:nvSpPr>
        <p:spPr>
          <a:xfrm>
            <a:off x="7070214" y="5683513"/>
            <a:ext cx="4277096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对本公司的财务进行管理。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grpSp>
        <p:nvGrpSpPr>
          <p:cNvPr id="183" name="组合 182"/>
          <p:cNvGrpSpPr/>
          <p:nvPr/>
        </p:nvGrpSpPr>
        <p:grpSpPr>
          <a:xfrm>
            <a:off x="1032982" y="3740687"/>
            <a:ext cx="509529" cy="2057979"/>
            <a:chOff x="1309330" y="3843234"/>
            <a:chExt cx="509623" cy="2058360"/>
          </a:xfrm>
        </p:grpSpPr>
        <p:sp>
          <p:nvSpPr>
            <p:cNvPr id="184" name="Rectangle 31"/>
            <p:cNvSpPr>
              <a:spLocks noChangeArrowheads="1"/>
            </p:cNvSpPr>
            <p:nvPr/>
          </p:nvSpPr>
          <p:spPr bwMode="auto">
            <a:xfrm>
              <a:off x="1309330" y="3843234"/>
              <a:ext cx="501542" cy="2058360"/>
            </a:xfrm>
            <a:prstGeom prst="rect">
              <a:avLst/>
            </a:prstGeom>
            <a:solidFill>
              <a:srgbClr val="FEFEFE"/>
            </a:solidFill>
            <a:ln w="7938" cap="flat">
              <a:solidFill>
                <a:srgbClr val="969696"/>
              </a:solidFill>
              <a:prstDash val="solid"/>
              <a:miter lim="800000"/>
            </a:ln>
          </p:spPr>
          <p:txBody>
            <a:bodyPr vert="horz" wrap="square" lIns="91423" tIns="45711" rIns="91423" bIns="45711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185" name="矩形 184"/>
            <p:cNvSpPr/>
            <p:nvPr/>
          </p:nvSpPr>
          <p:spPr>
            <a:xfrm>
              <a:off x="1328642" y="3966969"/>
              <a:ext cx="490311" cy="85359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方正黑体简体" panose="02010601030101010101" pitchFamily="2" charset="-122"/>
                  <a:ea typeface="方正黑体简体" panose="02010601030101010101" pitchFamily="2" charset="-122"/>
                </a:rPr>
                <a:t>采购部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4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19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4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5" grpId="0" bldLvl="0" animBg="1"/>
      <p:bldP spid="21" grpId="0"/>
      <p:bldP spid="22" grpId="0"/>
      <p:bldP spid="169" grpId="0" bldLvl="0" animBg="1"/>
      <p:bldP spid="170" grpId="0"/>
      <p:bldP spid="171" grpId="0" bldLvl="0" animBg="1"/>
      <p:bldP spid="172" grpId="0"/>
      <p:bldP spid="173" grpId="0" bldLvl="0" animBg="1"/>
      <p:bldP spid="174" grpId="0"/>
      <p:bldP spid="175" grpId="0" bldLvl="0" animBg="1"/>
      <p:bldP spid="176" grpId="0"/>
      <p:bldP spid="177" grpId="0" bldLvl="0" animBg="1"/>
      <p:bldP spid="178" grpId="0"/>
      <p:bldP spid="179" grpId="0" bldLvl="0" animBg="1"/>
      <p:bldP spid="180" grpId="0"/>
      <p:bldP spid="181" grpId="0" bldLvl="0" animBg="1"/>
      <p:bldP spid="18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/>
        </p:nvSpPr>
        <p:spPr>
          <a:xfrm rot="9540000">
            <a:off x="11406828" y="6134038"/>
            <a:ext cx="575692" cy="575692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 rot="9540000">
            <a:off x="10739355" y="5755671"/>
            <a:ext cx="256854" cy="256854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21" name="文本框 5"/>
          <p:cNvSpPr txBox="1"/>
          <p:nvPr/>
        </p:nvSpPr>
        <p:spPr>
          <a:xfrm>
            <a:off x="524510" y="398780"/>
            <a:ext cx="26498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公司大事记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87367" y="643554"/>
            <a:ext cx="2408102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Company events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grpSp>
        <p:nvGrpSpPr>
          <p:cNvPr id="79" name="组合 78"/>
          <p:cNvGrpSpPr/>
          <p:nvPr/>
        </p:nvGrpSpPr>
        <p:grpSpPr>
          <a:xfrm>
            <a:off x="1481455" y="1608455"/>
            <a:ext cx="8918575" cy="4110990"/>
            <a:chOff x="2333" y="2533"/>
            <a:chExt cx="14045" cy="6474"/>
          </a:xfrm>
        </p:grpSpPr>
        <p:grpSp>
          <p:nvGrpSpPr>
            <p:cNvPr id="4" name="组合 3"/>
            <p:cNvGrpSpPr/>
            <p:nvPr/>
          </p:nvGrpSpPr>
          <p:grpSpPr>
            <a:xfrm>
              <a:off x="2333" y="2533"/>
              <a:ext cx="4102" cy="2753"/>
              <a:chOff x="1430114" y="2931616"/>
              <a:chExt cx="2604671" cy="1748176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1430114" y="2931616"/>
                <a:ext cx="2604671" cy="1050002"/>
                <a:chOff x="1430114" y="2931616"/>
                <a:chExt cx="2604671" cy="1050002"/>
              </a:xfrm>
            </p:grpSpPr>
            <p:sp>
              <p:nvSpPr>
                <p:cNvPr id="6" name="五边形 28"/>
                <p:cNvSpPr/>
                <p:nvPr/>
              </p:nvSpPr>
              <p:spPr>
                <a:xfrm>
                  <a:off x="2276404" y="3044795"/>
                  <a:ext cx="1758381" cy="823643"/>
                </a:xfrm>
                <a:prstGeom prst="homePlate">
                  <a:avLst>
                    <a:gd name="adj" fmla="val 40279"/>
                  </a:avLst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>
                  <a:normAutofit/>
                </a:bodyPr>
                <a:lstStyle/>
                <a:p>
                  <a:pPr lvl="0" defTabSz="913765">
                    <a:defRPr/>
                  </a:pPr>
                  <a:r>
                    <a:rPr lang="zh-CN" altLang="en-US" sz="1600" b="1">
                      <a:solidFill>
                        <a:schemeClr val="tx1"/>
                      </a:solidFill>
                      <a:latin typeface="方正黑体简体" panose="02010601030101010101" pitchFamily="2" charset="-122"/>
                      <a:ea typeface="方正黑体简体" panose="02010601030101010101" pitchFamily="2" charset="-122"/>
                      <a:cs typeface="方正黑体简体" panose="02010601030101010101" pitchFamily="2" charset="-122"/>
                    </a:rPr>
                    <a:t>    标题文本预设</a:t>
                  </a:r>
                  <a:endParaRPr lang="zh-CN" altLang="en-US" sz="1600" b="1" dirty="0">
                    <a:solidFill>
                      <a:schemeClr val="tx1"/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  <a:cs typeface="方正黑体简体" panose="02010601030101010101" pitchFamily="2" charset="-122"/>
                  </a:endParaRPr>
                </a:p>
              </p:txBody>
            </p:sp>
            <p:sp>
              <p:nvSpPr>
                <p:cNvPr id="12" name="椭圆 11"/>
                <p:cNvSpPr/>
                <p:nvPr/>
              </p:nvSpPr>
              <p:spPr>
                <a:xfrm>
                  <a:off x="1430114" y="2931616"/>
                  <a:ext cx="1050001" cy="1050002"/>
                </a:xfrm>
                <a:prstGeom prst="ellipse">
                  <a:avLst/>
                </a:prstGeom>
                <a:solidFill>
                  <a:srgbClr val="5B727D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latin typeface="方正黑体简体" panose="02010601030101010101" pitchFamily="2" charset="-122"/>
                    <a:ea typeface="方正黑体简体" panose="02010601030101010101" pitchFamily="2" charset="-122"/>
                  </a:endParaRPr>
                </a:p>
              </p:txBody>
            </p:sp>
            <p:sp>
              <p:nvSpPr>
                <p:cNvPr id="16" name="任意多边形 30" title="HBOw5gySgy"/>
                <p:cNvSpPr/>
                <p:nvPr/>
              </p:nvSpPr>
              <p:spPr bwMode="auto">
                <a:xfrm>
                  <a:off x="1732418" y="3168636"/>
                  <a:ext cx="481328" cy="606645"/>
                </a:xfrm>
                <a:custGeom>
                  <a:avLst/>
                  <a:gdLst>
                    <a:gd name="connsiteX0" fmla="*/ 179388 w 268288"/>
                    <a:gd name="connsiteY0" fmla="*/ 166688 h 338138"/>
                    <a:gd name="connsiteX1" fmla="*/ 203200 w 268288"/>
                    <a:gd name="connsiteY1" fmla="*/ 190443 h 338138"/>
                    <a:gd name="connsiteX2" fmla="*/ 203200 w 268288"/>
                    <a:gd name="connsiteY2" fmla="*/ 252471 h 338138"/>
                    <a:gd name="connsiteX3" fmla="*/ 179388 w 268288"/>
                    <a:gd name="connsiteY3" fmla="*/ 276226 h 338138"/>
                    <a:gd name="connsiteX4" fmla="*/ 155575 w 268288"/>
                    <a:gd name="connsiteY4" fmla="*/ 252471 h 338138"/>
                    <a:gd name="connsiteX5" fmla="*/ 155575 w 268288"/>
                    <a:gd name="connsiteY5" fmla="*/ 190443 h 338138"/>
                    <a:gd name="connsiteX6" fmla="*/ 179388 w 268288"/>
                    <a:gd name="connsiteY6" fmla="*/ 166688 h 338138"/>
                    <a:gd name="connsiteX7" fmla="*/ 179388 w 268288"/>
                    <a:gd name="connsiteY7" fmla="*/ 150813 h 338138"/>
                    <a:gd name="connsiteX8" fmla="*/ 139700 w 268288"/>
                    <a:gd name="connsiteY8" fmla="*/ 190427 h 338138"/>
                    <a:gd name="connsiteX9" fmla="*/ 139700 w 268288"/>
                    <a:gd name="connsiteY9" fmla="*/ 252488 h 338138"/>
                    <a:gd name="connsiteX10" fmla="*/ 179388 w 268288"/>
                    <a:gd name="connsiteY10" fmla="*/ 292101 h 338138"/>
                    <a:gd name="connsiteX11" fmla="*/ 219075 w 268288"/>
                    <a:gd name="connsiteY11" fmla="*/ 252488 h 338138"/>
                    <a:gd name="connsiteX12" fmla="*/ 219075 w 268288"/>
                    <a:gd name="connsiteY12" fmla="*/ 190427 h 338138"/>
                    <a:gd name="connsiteX13" fmla="*/ 179388 w 268288"/>
                    <a:gd name="connsiteY13" fmla="*/ 150813 h 338138"/>
                    <a:gd name="connsiteX14" fmla="*/ 57120 w 268288"/>
                    <a:gd name="connsiteY14" fmla="*/ 150813 h 338138"/>
                    <a:gd name="connsiteX15" fmla="*/ 49212 w 268288"/>
                    <a:gd name="connsiteY15" fmla="*/ 158705 h 338138"/>
                    <a:gd name="connsiteX16" fmla="*/ 57120 w 268288"/>
                    <a:gd name="connsiteY16" fmla="*/ 166597 h 338138"/>
                    <a:gd name="connsiteX17" fmla="*/ 80842 w 268288"/>
                    <a:gd name="connsiteY17" fmla="*/ 166597 h 338138"/>
                    <a:gd name="connsiteX18" fmla="*/ 103247 w 268288"/>
                    <a:gd name="connsiteY18" fmla="*/ 188959 h 338138"/>
                    <a:gd name="connsiteX19" fmla="*/ 103247 w 268288"/>
                    <a:gd name="connsiteY19" fmla="*/ 190274 h 338138"/>
                    <a:gd name="connsiteX20" fmla="*/ 80842 w 268288"/>
                    <a:gd name="connsiteY20" fmla="*/ 212635 h 338138"/>
                    <a:gd name="connsiteX21" fmla="*/ 57120 w 268288"/>
                    <a:gd name="connsiteY21" fmla="*/ 212635 h 338138"/>
                    <a:gd name="connsiteX22" fmla="*/ 49212 w 268288"/>
                    <a:gd name="connsiteY22" fmla="*/ 220527 h 338138"/>
                    <a:gd name="connsiteX23" fmla="*/ 57120 w 268288"/>
                    <a:gd name="connsiteY23" fmla="*/ 228419 h 338138"/>
                    <a:gd name="connsiteX24" fmla="*/ 80842 w 268288"/>
                    <a:gd name="connsiteY24" fmla="*/ 228419 h 338138"/>
                    <a:gd name="connsiteX25" fmla="*/ 103247 w 268288"/>
                    <a:gd name="connsiteY25" fmla="*/ 250781 h 338138"/>
                    <a:gd name="connsiteX26" fmla="*/ 80842 w 268288"/>
                    <a:gd name="connsiteY26" fmla="*/ 273142 h 338138"/>
                    <a:gd name="connsiteX27" fmla="*/ 57120 w 268288"/>
                    <a:gd name="connsiteY27" fmla="*/ 273142 h 338138"/>
                    <a:gd name="connsiteX28" fmla="*/ 49212 w 268288"/>
                    <a:gd name="connsiteY28" fmla="*/ 281034 h 338138"/>
                    <a:gd name="connsiteX29" fmla="*/ 57120 w 268288"/>
                    <a:gd name="connsiteY29" fmla="*/ 288926 h 338138"/>
                    <a:gd name="connsiteX30" fmla="*/ 80842 w 268288"/>
                    <a:gd name="connsiteY30" fmla="*/ 288926 h 338138"/>
                    <a:gd name="connsiteX31" fmla="*/ 119062 w 268288"/>
                    <a:gd name="connsiteY31" fmla="*/ 250781 h 338138"/>
                    <a:gd name="connsiteX32" fmla="*/ 103247 w 268288"/>
                    <a:gd name="connsiteY32" fmla="*/ 220527 h 338138"/>
                    <a:gd name="connsiteX33" fmla="*/ 119062 w 268288"/>
                    <a:gd name="connsiteY33" fmla="*/ 190274 h 338138"/>
                    <a:gd name="connsiteX34" fmla="*/ 119062 w 268288"/>
                    <a:gd name="connsiteY34" fmla="*/ 188959 h 338138"/>
                    <a:gd name="connsiteX35" fmla="*/ 80842 w 268288"/>
                    <a:gd name="connsiteY35" fmla="*/ 150813 h 338138"/>
                    <a:gd name="connsiteX36" fmla="*/ 57120 w 268288"/>
                    <a:gd name="connsiteY36" fmla="*/ 150813 h 338138"/>
                    <a:gd name="connsiteX37" fmla="*/ 46099 w 268288"/>
                    <a:gd name="connsiteY37" fmla="*/ 47625 h 338138"/>
                    <a:gd name="connsiteX38" fmla="*/ 15875 w 268288"/>
                    <a:gd name="connsiteY38" fmla="*/ 79629 h 338138"/>
                    <a:gd name="connsiteX39" fmla="*/ 15875 w 268288"/>
                    <a:gd name="connsiteY39" fmla="*/ 114300 h 338138"/>
                    <a:gd name="connsiteX40" fmla="*/ 252413 w 268288"/>
                    <a:gd name="connsiteY40" fmla="*/ 114300 h 338138"/>
                    <a:gd name="connsiteX41" fmla="*/ 252413 w 268288"/>
                    <a:gd name="connsiteY41" fmla="*/ 79629 h 338138"/>
                    <a:gd name="connsiteX42" fmla="*/ 222189 w 268288"/>
                    <a:gd name="connsiteY42" fmla="*/ 47625 h 338138"/>
                    <a:gd name="connsiteX43" fmla="*/ 210362 w 268288"/>
                    <a:gd name="connsiteY43" fmla="*/ 47625 h 338138"/>
                    <a:gd name="connsiteX44" fmla="*/ 210362 w 268288"/>
                    <a:gd name="connsiteY44" fmla="*/ 71628 h 338138"/>
                    <a:gd name="connsiteX45" fmla="*/ 202477 w 268288"/>
                    <a:gd name="connsiteY45" fmla="*/ 79629 h 338138"/>
                    <a:gd name="connsiteX46" fmla="*/ 194593 w 268288"/>
                    <a:gd name="connsiteY46" fmla="*/ 71628 h 338138"/>
                    <a:gd name="connsiteX47" fmla="*/ 194593 w 268288"/>
                    <a:gd name="connsiteY47" fmla="*/ 47625 h 338138"/>
                    <a:gd name="connsiteX48" fmla="*/ 73696 w 268288"/>
                    <a:gd name="connsiteY48" fmla="*/ 47625 h 338138"/>
                    <a:gd name="connsiteX49" fmla="*/ 73696 w 268288"/>
                    <a:gd name="connsiteY49" fmla="*/ 71628 h 338138"/>
                    <a:gd name="connsiteX50" fmla="*/ 65811 w 268288"/>
                    <a:gd name="connsiteY50" fmla="*/ 79629 h 338138"/>
                    <a:gd name="connsiteX51" fmla="*/ 57926 w 268288"/>
                    <a:gd name="connsiteY51" fmla="*/ 71628 h 338138"/>
                    <a:gd name="connsiteX52" fmla="*/ 57926 w 268288"/>
                    <a:gd name="connsiteY52" fmla="*/ 47625 h 338138"/>
                    <a:gd name="connsiteX53" fmla="*/ 46099 w 268288"/>
                    <a:gd name="connsiteY53" fmla="*/ 47625 h 338138"/>
                    <a:gd name="connsiteX54" fmla="*/ 65757 w 268288"/>
                    <a:gd name="connsiteY54" fmla="*/ 0 h 338138"/>
                    <a:gd name="connsiteX55" fmla="*/ 73648 w 268288"/>
                    <a:gd name="connsiteY55" fmla="*/ 7925 h 338138"/>
                    <a:gd name="connsiteX56" fmla="*/ 73648 w 268288"/>
                    <a:gd name="connsiteY56" fmla="*/ 31700 h 338138"/>
                    <a:gd name="connsiteX57" fmla="*/ 194640 w 268288"/>
                    <a:gd name="connsiteY57" fmla="*/ 31700 h 338138"/>
                    <a:gd name="connsiteX58" fmla="*/ 194640 w 268288"/>
                    <a:gd name="connsiteY58" fmla="*/ 7925 h 338138"/>
                    <a:gd name="connsiteX59" fmla="*/ 202531 w 268288"/>
                    <a:gd name="connsiteY59" fmla="*/ 0 h 338138"/>
                    <a:gd name="connsiteX60" fmla="*/ 210422 w 268288"/>
                    <a:gd name="connsiteY60" fmla="*/ 7925 h 338138"/>
                    <a:gd name="connsiteX61" fmla="*/ 210422 w 268288"/>
                    <a:gd name="connsiteY61" fmla="*/ 31700 h 338138"/>
                    <a:gd name="connsiteX62" fmla="*/ 222258 w 268288"/>
                    <a:gd name="connsiteY62" fmla="*/ 31700 h 338138"/>
                    <a:gd name="connsiteX63" fmla="*/ 268288 w 268288"/>
                    <a:gd name="connsiteY63" fmla="*/ 79251 h 338138"/>
                    <a:gd name="connsiteX64" fmla="*/ 268288 w 268288"/>
                    <a:gd name="connsiteY64" fmla="*/ 290587 h 338138"/>
                    <a:gd name="connsiteX65" fmla="*/ 222258 w 268288"/>
                    <a:gd name="connsiteY65" fmla="*/ 338138 h 338138"/>
                    <a:gd name="connsiteX66" fmla="*/ 46030 w 268288"/>
                    <a:gd name="connsiteY66" fmla="*/ 338138 h 338138"/>
                    <a:gd name="connsiteX67" fmla="*/ 0 w 268288"/>
                    <a:gd name="connsiteY67" fmla="*/ 290587 h 338138"/>
                    <a:gd name="connsiteX68" fmla="*/ 0 w 268288"/>
                    <a:gd name="connsiteY68" fmla="*/ 79251 h 338138"/>
                    <a:gd name="connsiteX69" fmla="*/ 46030 w 268288"/>
                    <a:gd name="connsiteY69" fmla="*/ 31700 h 338138"/>
                    <a:gd name="connsiteX70" fmla="*/ 57866 w 268288"/>
                    <a:gd name="connsiteY70" fmla="*/ 31700 h 338138"/>
                    <a:gd name="connsiteX71" fmla="*/ 57866 w 268288"/>
                    <a:gd name="connsiteY71" fmla="*/ 7925 h 338138"/>
                    <a:gd name="connsiteX72" fmla="*/ 65757 w 268288"/>
                    <a:gd name="connsiteY72" fmla="*/ 0 h 338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268288" h="338138">
                      <a:moveTo>
                        <a:pt x="179388" y="166688"/>
                      </a:moveTo>
                      <a:cubicBezTo>
                        <a:pt x="192617" y="166688"/>
                        <a:pt x="203200" y="177246"/>
                        <a:pt x="203200" y="190443"/>
                      </a:cubicBezTo>
                      <a:cubicBezTo>
                        <a:pt x="203200" y="252471"/>
                        <a:pt x="203200" y="252471"/>
                        <a:pt x="203200" y="252471"/>
                      </a:cubicBezTo>
                      <a:cubicBezTo>
                        <a:pt x="203200" y="265668"/>
                        <a:pt x="192617" y="276226"/>
                        <a:pt x="179388" y="276226"/>
                      </a:cubicBezTo>
                      <a:cubicBezTo>
                        <a:pt x="166158" y="276226"/>
                        <a:pt x="155575" y="265668"/>
                        <a:pt x="155575" y="252471"/>
                      </a:cubicBezTo>
                      <a:cubicBezTo>
                        <a:pt x="155575" y="190443"/>
                        <a:pt x="155575" y="190443"/>
                        <a:pt x="155575" y="190443"/>
                      </a:cubicBezTo>
                      <a:cubicBezTo>
                        <a:pt x="155575" y="177246"/>
                        <a:pt x="166158" y="166688"/>
                        <a:pt x="179388" y="166688"/>
                      </a:cubicBezTo>
                      <a:close/>
                      <a:moveTo>
                        <a:pt x="179388" y="150813"/>
                      </a:moveTo>
                      <a:cubicBezTo>
                        <a:pt x="158221" y="150813"/>
                        <a:pt x="139700" y="169299"/>
                        <a:pt x="139700" y="190427"/>
                      </a:cubicBezTo>
                      <a:cubicBezTo>
                        <a:pt x="139700" y="252488"/>
                        <a:pt x="139700" y="252488"/>
                        <a:pt x="139700" y="252488"/>
                      </a:cubicBezTo>
                      <a:cubicBezTo>
                        <a:pt x="139700" y="273615"/>
                        <a:pt x="158221" y="292101"/>
                        <a:pt x="179388" y="292101"/>
                      </a:cubicBezTo>
                      <a:cubicBezTo>
                        <a:pt x="201877" y="292101"/>
                        <a:pt x="219075" y="273615"/>
                        <a:pt x="219075" y="252488"/>
                      </a:cubicBezTo>
                      <a:lnTo>
                        <a:pt x="219075" y="190427"/>
                      </a:lnTo>
                      <a:cubicBezTo>
                        <a:pt x="219075" y="169299"/>
                        <a:pt x="201877" y="150813"/>
                        <a:pt x="179388" y="150813"/>
                      </a:cubicBezTo>
                      <a:close/>
                      <a:moveTo>
                        <a:pt x="57120" y="150813"/>
                      </a:moveTo>
                      <a:cubicBezTo>
                        <a:pt x="51848" y="150813"/>
                        <a:pt x="49212" y="154759"/>
                        <a:pt x="49212" y="158705"/>
                      </a:cubicBezTo>
                      <a:cubicBezTo>
                        <a:pt x="49212" y="163967"/>
                        <a:pt x="51848" y="166597"/>
                        <a:pt x="57120" y="166597"/>
                      </a:cubicBezTo>
                      <a:cubicBezTo>
                        <a:pt x="80842" y="166597"/>
                        <a:pt x="80842" y="166597"/>
                        <a:pt x="80842" y="166597"/>
                      </a:cubicBezTo>
                      <a:cubicBezTo>
                        <a:pt x="92704" y="166597"/>
                        <a:pt x="103247" y="177120"/>
                        <a:pt x="103247" y="188959"/>
                      </a:cubicBezTo>
                      <a:cubicBezTo>
                        <a:pt x="103247" y="190274"/>
                        <a:pt x="103247" y="190274"/>
                        <a:pt x="103247" y="190274"/>
                      </a:cubicBezTo>
                      <a:cubicBezTo>
                        <a:pt x="103247" y="202112"/>
                        <a:pt x="92704" y="212635"/>
                        <a:pt x="80842" y="212635"/>
                      </a:cubicBezTo>
                      <a:cubicBezTo>
                        <a:pt x="57120" y="212635"/>
                        <a:pt x="57120" y="212635"/>
                        <a:pt x="57120" y="212635"/>
                      </a:cubicBezTo>
                      <a:cubicBezTo>
                        <a:pt x="51848" y="212635"/>
                        <a:pt x="49212" y="215266"/>
                        <a:pt x="49212" y="220527"/>
                      </a:cubicBezTo>
                      <a:cubicBezTo>
                        <a:pt x="49212" y="224473"/>
                        <a:pt x="51848" y="228419"/>
                        <a:pt x="57120" y="228419"/>
                      </a:cubicBezTo>
                      <a:cubicBezTo>
                        <a:pt x="80842" y="228419"/>
                        <a:pt x="80842" y="228419"/>
                        <a:pt x="80842" y="228419"/>
                      </a:cubicBezTo>
                      <a:cubicBezTo>
                        <a:pt x="92704" y="228419"/>
                        <a:pt x="103247" y="237627"/>
                        <a:pt x="103247" y="250781"/>
                      </a:cubicBezTo>
                      <a:cubicBezTo>
                        <a:pt x="103247" y="263934"/>
                        <a:pt x="92704" y="273142"/>
                        <a:pt x="80842" y="273142"/>
                      </a:cubicBezTo>
                      <a:cubicBezTo>
                        <a:pt x="57120" y="273142"/>
                        <a:pt x="57120" y="273142"/>
                        <a:pt x="57120" y="273142"/>
                      </a:cubicBezTo>
                      <a:cubicBezTo>
                        <a:pt x="51848" y="273142"/>
                        <a:pt x="49212" y="277088"/>
                        <a:pt x="49212" y="281034"/>
                      </a:cubicBezTo>
                      <a:cubicBezTo>
                        <a:pt x="49212" y="284980"/>
                        <a:pt x="51848" y="288926"/>
                        <a:pt x="57120" y="288926"/>
                      </a:cubicBezTo>
                      <a:cubicBezTo>
                        <a:pt x="80842" y="288926"/>
                        <a:pt x="80842" y="288926"/>
                        <a:pt x="80842" y="288926"/>
                      </a:cubicBezTo>
                      <a:cubicBezTo>
                        <a:pt x="101929" y="288926"/>
                        <a:pt x="119062" y="271826"/>
                        <a:pt x="119062" y="250781"/>
                      </a:cubicBezTo>
                      <a:cubicBezTo>
                        <a:pt x="119062" y="237627"/>
                        <a:pt x="112473" y="227104"/>
                        <a:pt x="103247" y="220527"/>
                      </a:cubicBezTo>
                      <a:cubicBezTo>
                        <a:pt x="112473" y="212635"/>
                        <a:pt x="119062" y="202112"/>
                        <a:pt x="119062" y="190274"/>
                      </a:cubicBezTo>
                      <a:lnTo>
                        <a:pt x="119062" y="188959"/>
                      </a:lnTo>
                      <a:cubicBezTo>
                        <a:pt x="119062" y="167913"/>
                        <a:pt x="101929" y="150813"/>
                        <a:pt x="80842" y="150813"/>
                      </a:cubicBezTo>
                      <a:cubicBezTo>
                        <a:pt x="57120" y="150813"/>
                        <a:pt x="57120" y="150813"/>
                        <a:pt x="57120" y="150813"/>
                      </a:cubicBezTo>
                      <a:close/>
                      <a:moveTo>
                        <a:pt x="46099" y="47625"/>
                      </a:moveTo>
                      <a:cubicBezTo>
                        <a:pt x="29016" y="47625"/>
                        <a:pt x="15875" y="62294"/>
                        <a:pt x="15875" y="79629"/>
                      </a:cubicBezTo>
                      <a:cubicBezTo>
                        <a:pt x="15875" y="114300"/>
                        <a:pt x="15875" y="114300"/>
                        <a:pt x="15875" y="114300"/>
                      </a:cubicBezTo>
                      <a:cubicBezTo>
                        <a:pt x="252413" y="114300"/>
                        <a:pt x="252413" y="114300"/>
                        <a:pt x="252413" y="114300"/>
                      </a:cubicBezTo>
                      <a:lnTo>
                        <a:pt x="252413" y="79629"/>
                      </a:lnTo>
                      <a:cubicBezTo>
                        <a:pt x="252413" y="62294"/>
                        <a:pt x="239272" y="47625"/>
                        <a:pt x="222189" y="47625"/>
                      </a:cubicBezTo>
                      <a:cubicBezTo>
                        <a:pt x="210362" y="47625"/>
                        <a:pt x="210362" y="47625"/>
                        <a:pt x="210362" y="47625"/>
                      </a:cubicBezTo>
                      <a:cubicBezTo>
                        <a:pt x="210362" y="71628"/>
                        <a:pt x="210362" y="71628"/>
                        <a:pt x="210362" y="71628"/>
                      </a:cubicBezTo>
                      <a:cubicBezTo>
                        <a:pt x="210362" y="75629"/>
                        <a:pt x="206420" y="79629"/>
                        <a:pt x="202477" y="79629"/>
                      </a:cubicBezTo>
                      <a:cubicBezTo>
                        <a:pt x="197221" y="79629"/>
                        <a:pt x="194593" y="75629"/>
                        <a:pt x="194593" y="71628"/>
                      </a:cubicBezTo>
                      <a:cubicBezTo>
                        <a:pt x="194593" y="47625"/>
                        <a:pt x="194593" y="47625"/>
                        <a:pt x="194593" y="47625"/>
                      </a:cubicBezTo>
                      <a:cubicBezTo>
                        <a:pt x="73696" y="47625"/>
                        <a:pt x="73696" y="47625"/>
                        <a:pt x="73696" y="47625"/>
                      </a:cubicBezTo>
                      <a:cubicBezTo>
                        <a:pt x="73696" y="71628"/>
                        <a:pt x="73696" y="71628"/>
                        <a:pt x="73696" y="71628"/>
                      </a:cubicBezTo>
                      <a:cubicBezTo>
                        <a:pt x="73696" y="75629"/>
                        <a:pt x="71067" y="79629"/>
                        <a:pt x="65811" y="79629"/>
                      </a:cubicBezTo>
                      <a:cubicBezTo>
                        <a:pt x="61869" y="79629"/>
                        <a:pt x="57926" y="75629"/>
                        <a:pt x="57926" y="71628"/>
                      </a:cubicBezTo>
                      <a:cubicBezTo>
                        <a:pt x="57926" y="47625"/>
                        <a:pt x="57926" y="47625"/>
                        <a:pt x="57926" y="47625"/>
                      </a:cubicBezTo>
                      <a:cubicBezTo>
                        <a:pt x="46099" y="47625"/>
                        <a:pt x="46099" y="47625"/>
                        <a:pt x="46099" y="47625"/>
                      </a:cubicBezTo>
                      <a:close/>
                      <a:moveTo>
                        <a:pt x="65757" y="0"/>
                      </a:moveTo>
                      <a:cubicBezTo>
                        <a:pt x="71018" y="0"/>
                        <a:pt x="73648" y="3962"/>
                        <a:pt x="73648" y="7925"/>
                      </a:cubicBezTo>
                      <a:cubicBezTo>
                        <a:pt x="73648" y="31700"/>
                        <a:pt x="73648" y="31700"/>
                        <a:pt x="73648" y="31700"/>
                      </a:cubicBezTo>
                      <a:cubicBezTo>
                        <a:pt x="194640" y="31700"/>
                        <a:pt x="194640" y="31700"/>
                        <a:pt x="194640" y="31700"/>
                      </a:cubicBezTo>
                      <a:cubicBezTo>
                        <a:pt x="194640" y="7925"/>
                        <a:pt x="194640" y="7925"/>
                        <a:pt x="194640" y="7925"/>
                      </a:cubicBezTo>
                      <a:cubicBezTo>
                        <a:pt x="194640" y="3962"/>
                        <a:pt x="197271" y="0"/>
                        <a:pt x="202531" y="0"/>
                      </a:cubicBezTo>
                      <a:cubicBezTo>
                        <a:pt x="206477" y="0"/>
                        <a:pt x="210422" y="3962"/>
                        <a:pt x="210422" y="7925"/>
                      </a:cubicBezTo>
                      <a:cubicBezTo>
                        <a:pt x="210422" y="31700"/>
                        <a:pt x="210422" y="31700"/>
                        <a:pt x="210422" y="31700"/>
                      </a:cubicBezTo>
                      <a:cubicBezTo>
                        <a:pt x="222258" y="31700"/>
                        <a:pt x="222258" y="31700"/>
                        <a:pt x="222258" y="31700"/>
                      </a:cubicBezTo>
                      <a:cubicBezTo>
                        <a:pt x="247246" y="31700"/>
                        <a:pt x="268288" y="52834"/>
                        <a:pt x="268288" y="79251"/>
                      </a:cubicBezTo>
                      <a:cubicBezTo>
                        <a:pt x="268288" y="290587"/>
                        <a:pt x="268288" y="290587"/>
                        <a:pt x="268288" y="290587"/>
                      </a:cubicBezTo>
                      <a:cubicBezTo>
                        <a:pt x="268288" y="317005"/>
                        <a:pt x="247246" y="338138"/>
                        <a:pt x="222258" y="338138"/>
                      </a:cubicBezTo>
                      <a:cubicBezTo>
                        <a:pt x="46030" y="338138"/>
                        <a:pt x="46030" y="338138"/>
                        <a:pt x="46030" y="338138"/>
                      </a:cubicBezTo>
                      <a:cubicBezTo>
                        <a:pt x="21042" y="338138"/>
                        <a:pt x="0" y="317005"/>
                        <a:pt x="0" y="290587"/>
                      </a:cubicBezTo>
                      <a:cubicBezTo>
                        <a:pt x="0" y="79251"/>
                        <a:pt x="0" y="79251"/>
                        <a:pt x="0" y="79251"/>
                      </a:cubicBezTo>
                      <a:cubicBezTo>
                        <a:pt x="0" y="52834"/>
                        <a:pt x="21042" y="31700"/>
                        <a:pt x="46030" y="31700"/>
                      </a:cubicBezTo>
                      <a:cubicBezTo>
                        <a:pt x="57866" y="31700"/>
                        <a:pt x="57866" y="31700"/>
                        <a:pt x="57866" y="31700"/>
                      </a:cubicBezTo>
                      <a:cubicBezTo>
                        <a:pt x="57866" y="7925"/>
                        <a:pt x="57866" y="7925"/>
                        <a:pt x="57866" y="7925"/>
                      </a:cubicBezTo>
                      <a:cubicBezTo>
                        <a:pt x="57866" y="3962"/>
                        <a:pt x="61812" y="0"/>
                        <a:pt x="6575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方正黑体简体" panose="02010601030101010101" pitchFamily="2" charset="-122"/>
                    <a:ea typeface="方正黑体简体" panose="02010601030101010101" pitchFamily="2" charset="-122"/>
                  </a:endParaRPr>
                </a:p>
              </p:txBody>
            </p:sp>
          </p:grpSp>
          <p:sp>
            <p:nvSpPr>
              <p:cNvPr id="18" name="文本框 13"/>
              <p:cNvSpPr txBox="1"/>
              <p:nvPr/>
            </p:nvSpPr>
            <p:spPr bwMode="auto">
              <a:xfrm>
                <a:off x="1732224" y="4396762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1"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600" b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</a:rPr>
                  <a:t>公司成立</a:t>
                </a:r>
                <a:endParaRPr lang="zh-CN" altLang="en-US" sz="16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  <a:p>
                <a:pPr marL="0" lvl="1" algn="ctr"/>
                <a:r>
                  <a:rPr lang="zh-CN" altLang="en-US" sz="1600" b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</a:rPr>
                  <a:t>单击此处添加你的</a:t>
                </a:r>
                <a:endParaRPr lang="zh-CN" altLang="en-US" sz="16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  <a:p>
                <a:pPr marL="0" lvl="1" algn="ctr"/>
                <a:r>
                  <a:rPr lang="zh-CN" altLang="en-US" sz="1600" b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</a:rPr>
                  <a:t>正文详细内容</a:t>
                </a:r>
                <a:endParaRPr lang="zh-CN" altLang="en-US" sz="16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7219" y="2533"/>
              <a:ext cx="4102" cy="1653"/>
              <a:chOff x="4532701" y="2931616"/>
              <a:chExt cx="2604671" cy="1050002"/>
            </a:xfrm>
          </p:grpSpPr>
          <p:sp>
            <p:nvSpPr>
              <p:cNvPr id="34" name="五边形 31"/>
              <p:cNvSpPr/>
              <p:nvPr/>
            </p:nvSpPr>
            <p:spPr>
              <a:xfrm>
                <a:off x="5378991" y="3044795"/>
                <a:ext cx="1758381" cy="823643"/>
              </a:xfrm>
              <a:prstGeom prst="homePlate">
                <a:avLst>
                  <a:gd name="adj" fmla="val 40279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lvl="0" defTabSz="913765">
                  <a:defRPr/>
                </a:pPr>
                <a:r>
                  <a:rPr lang="zh-CN" altLang="en-US" sz="1600" b="1">
                    <a:solidFill>
                      <a:schemeClr val="tx1"/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  <a:cs typeface="方正黑体简体" panose="02010601030101010101" pitchFamily="2" charset="-122"/>
                  </a:rPr>
                  <a:t>    标题文本预设</a:t>
                </a:r>
                <a:endParaRPr lang="zh-CN" altLang="en-US" sz="1600" b="1">
                  <a:solidFill>
                    <a:schemeClr val="tx1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方正黑体简体" panose="02010601030101010101" pitchFamily="2" charset="-122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4532701" y="2931616"/>
                <a:ext cx="1050001" cy="1050002"/>
              </a:xfrm>
              <a:prstGeom prst="ellipse">
                <a:avLst/>
              </a:prstGeom>
              <a:solidFill>
                <a:srgbClr val="F35E40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  <p:sp>
            <p:nvSpPr>
              <p:cNvPr id="25" name="任意多边形 33"/>
              <p:cNvSpPr>
                <a:spLocks noChangeAspect="1"/>
              </p:cNvSpPr>
              <p:nvPr/>
            </p:nvSpPr>
            <p:spPr bwMode="auto">
              <a:xfrm>
                <a:off x="4744435" y="3139671"/>
                <a:ext cx="634556" cy="633890"/>
              </a:xfrm>
              <a:custGeom>
                <a:avLst/>
                <a:gdLst>
                  <a:gd name="T0" fmla="*/ 374 w 400"/>
                  <a:gd name="T1" fmla="*/ 100 h 400"/>
                  <a:gd name="T2" fmla="*/ 301 w 400"/>
                  <a:gd name="T3" fmla="*/ 27 h 400"/>
                  <a:gd name="T4" fmla="*/ 200 w 400"/>
                  <a:gd name="T5" fmla="*/ 0 h 400"/>
                  <a:gd name="T6" fmla="*/ 100 w 400"/>
                  <a:gd name="T7" fmla="*/ 27 h 400"/>
                  <a:gd name="T8" fmla="*/ 27 w 400"/>
                  <a:gd name="T9" fmla="*/ 100 h 400"/>
                  <a:gd name="T10" fmla="*/ 0 w 400"/>
                  <a:gd name="T11" fmla="*/ 200 h 400"/>
                  <a:gd name="T12" fmla="*/ 27 w 400"/>
                  <a:gd name="T13" fmla="*/ 301 h 400"/>
                  <a:gd name="T14" fmla="*/ 100 w 400"/>
                  <a:gd name="T15" fmla="*/ 374 h 400"/>
                  <a:gd name="T16" fmla="*/ 200 w 400"/>
                  <a:gd name="T17" fmla="*/ 400 h 400"/>
                  <a:gd name="T18" fmla="*/ 301 w 400"/>
                  <a:gd name="T19" fmla="*/ 374 h 400"/>
                  <a:gd name="T20" fmla="*/ 374 w 400"/>
                  <a:gd name="T21" fmla="*/ 301 h 400"/>
                  <a:gd name="T22" fmla="*/ 400 w 400"/>
                  <a:gd name="T23" fmla="*/ 200 h 400"/>
                  <a:gd name="T24" fmla="*/ 374 w 400"/>
                  <a:gd name="T25" fmla="*/ 100 h 400"/>
                  <a:gd name="T26" fmla="*/ 330 w 400"/>
                  <a:gd name="T27" fmla="*/ 170 h 400"/>
                  <a:gd name="T28" fmla="*/ 188 w 400"/>
                  <a:gd name="T29" fmla="*/ 311 h 400"/>
                  <a:gd name="T30" fmla="*/ 176 w 400"/>
                  <a:gd name="T31" fmla="*/ 316 h 400"/>
                  <a:gd name="T32" fmla="*/ 165 w 400"/>
                  <a:gd name="T33" fmla="*/ 311 h 400"/>
                  <a:gd name="T34" fmla="*/ 70 w 400"/>
                  <a:gd name="T35" fmla="*/ 217 h 400"/>
                  <a:gd name="T36" fmla="*/ 66 w 400"/>
                  <a:gd name="T37" fmla="*/ 205 h 400"/>
                  <a:gd name="T38" fmla="*/ 70 w 400"/>
                  <a:gd name="T39" fmla="*/ 193 h 400"/>
                  <a:gd name="T40" fmla="*/ 94 w 400"/>
                  <a:gd name="T41" fmla="*/ 170 h 400"/>
                  <a:gd name="T42" fmla="*/ 106 w 400"/>
                  <a:gd name="T43" fmla="*/ 165 h 400"/>
                  <a:gd name="T44" fmla="*/ 118 w 400"/>
                  <a:gd name="T45" fmla="*/ 170 h 400"/>
                  <a:gd name="T46" fmla="*/ 176 w 400"/>
                  <a:gd name="T47" fmla="*/ 229 h 400"/>
                  <a:gd name="T48" fmla="*/ 283 w 400"/>
                  <a:gd name="T49" fmla="*/ 123 h 400"/>
                  <a:gd name="T50" fmla="*/ 295 w 400"/>
                  <a:gd name="T51" fmla="*/ 118 h 400"/>
                  <a:gd name="T52" fmla="*/ 306 w 400"/>
                  <a:gd name="T53" fmla="*/ 123 h 400"/>
                  <a:gd name="T54" fmla="*/ 330 w 400"/>
                  <a:gd name="T55" fmla="*/ 146 h 400"/>
                  <a:gd name="T56" fmla="*/ 335 w 400"/>
                  <a:gd name="T57" fmla="*/ 158 h 400"/>
                  <a:gd name="T58" fmla="*/ 330 w 400"/>
                  <a:gd name="T59" fmla="*/ 170 h 400"/>
                  <a:gd name="T60" fmla="*/ 330 w 400"/>
                  <a:gd name="T61" fmla="*/ 170 h 400"/>
                  <a:gd name="T62" fmla="*/ 330 w 400"/>
                  <a:gd name="T63" fmla="*/ 17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00" h="400">
                    <a:moveTo>
                      <a:pt x="374" y="100"/>
                    </a:moveTo>
                    <a:cubicBezTo>
                      <a:pt x="356" y="69"/>
                      <a:pt x="331" y="45"/>
                      <a:pt x="301" y="27"/>
                    </a:cubicBezTo>
                    <a:cubicBezTo>
                      <a:pt x="270" y="9"/>
                      <a:pt x="237" y="0"/>
                      <a:pt x="200" y="0"/>
                    </a:cubicBezTo>
                    <a:cubicBezTo>
                      <a:pt x="164" y="0"/>
                      <a:pt x="130" y="9"/>
                      <a:pt x="100" y="27"/>
                    </a:cubicBezTo>
                    <a:cubicBezTo>
                      <a:pt x="69" y="45"/>
                      <a:pt x="45" y="69"/>
                      <a:pt x="27" y="100"/>
                    </a:cubicBezTo>
                    <a:cubicBezTo>
                      <a:pt x="9" y="130"/>
                      <a:pt x="0" y="164"/>
                      <a:pt x="0" y="200"/>
                    </a:cubicBezTo>
                    <a:cubicBezTo>
                      <a:pt x="0" y="237"/>
                      <a:pt x="9" y="270"/>
                      <a:pt x="27" y="301"/>
                    </a:cubicBezTo>
                    <a:cubicBezTo>
                      <a:pt x="45" y="331"/>
                      <a:pt x="69" y="356"/>
                      <a:pt x="100" y="374"/>
                    </a:cubicBezTo>
                    <a:cubicBezTo>
                      <a:pt x="130" y="391"/>
                      <a:pt x="164" y="400"/>
                      <a:pt x="200" y="400"/>
                    </a:cubicBezTo>
                    <a:cubicBezTo>
                      <a:pt x="237" y="400"/>
                      <a:pt x="270" y="391"/>
                      <a:pt x="301" y="374"/>
                    </a:cubicBezTo>
                    <a:cubicBezTo>
                      <a:pt x="331" y="356"/>
                      <a:pt x="356" y="331"/>
                      <a:pt x="374" y="301"/>
                    </a:cubicBezTo>
                    <a:cubicBezTo>
                      <a:pt x="392" y="270"/>
                      <a:pt x="400" y="237"/>
                      <a:pt x="400" y="200"/>
                    </a:cubicBezTo>
                    <a:cubicBezTo>
                      <a:pt x="400" y="164"/>
                      <a:pt x="392" y="130"/>
                      <a:pt x="374" y="100"/>
                    </a:cubicBezTo>
                    <a:close/>
                    <a:moveTo>
                      <a:pt x="330" y="170"/>
                    </a:moveTo>
                    <a:cubicBezTo>
                      <a:pt x="188" y="311"/>
                      <a:pt x="188" y="311"/>
                      <a:pt x="188" y="311"/>
                    </a:cubicBezTo>
                    <a:cubicBezTo>
                      <a:pt x="185" y="315"/>
                      <a:pt x="181" y="316"/>
                      <a:pt x="176" y="316"/>
                    </a:cubicBezTo>
                    <a:cubicBezTo>
                      <a:pt x="172" y="316"/>
                      <a:pt x="168" y="315"/>
                      <a:pt x="165" y="311"/>
                    </a:cubicBezTo>
                    <a:cubicBezTo>
                      <a:pt x="70" y="217"/>
                      <a:pt x="70" y="217"/>
                      <a:pt x="70" y="217"/>
                    </a:cubicBezTo>
                    <a:cubicBezTo>
                      <a:pt x="67" y="214"/>
                      <a:pt x="66" y="210"/>
                      <a:pt x="66" y="205"/>
                    </a:cubicBezTo>
                    <a:cubicBezTo>
                      <a:pt x="66" y="200"/>
                      <a:pt x="67" y="196"/>
                      <a:pt x="70" y="193"/>
                    </a:cubicBezTo>
                    <a:cubicBezTo>
                      <a:pt x="94" y="170"/>
                      <a:pt x="94" y="170"/>
                      <a:pt x="94" y="170"/>
                    </a:cubicBezTo>
                    <a:cubicBezTo>
                      <a:pt x="97" y="166"/>
                      <a:pt x="101" y="165"/>
                      <a:pt x="106" y="165"/>
                    </a:cubicBezTo>
                    <a:cubicBezTo>
                      <a:pt x="110" y="165"/>
                      <a:pt x="114" y="166"/>
                      <a:pt x="118" y="170"/>
                    </a:cubicBezTo>
                    <a:cubicBezTo>
                      <a:pt x="176" y="229"/>
                      <a:pt x="176" y="229"/>
                      <a:pt x="176" y="229"/>
                    </a:cubicBezTo>
                    <a:cubicBezTo>
                      <a:pt x="283" y="123"/>
                      <a:pt x="283" y="123"/>
                      <a:pt x="283" y="123"/>
                    </a:cubicBezTo>
                    <a:cubicBezTo>
                      <a:pt x="286" y="119"/>
                      <a:pt x="290" y="118"/>
                      <a:pt x="295" y="118"/>
                    </a:cubicBezTo>
                    <a:cubicBezTo>
                      <a:pt x="299" y="118"/>
                      <a:pt x="303" y="119"/>
                      <a:pt x="306" y="123"/>
                    </a:cubicBezTo>
                    <a:cubicBezTo>
                      <a:pt x="330" y="146"/>
                      <a:pt x="330" y="146"/>
                      <a:pt x="330" y="146"/>
                    </a:cubicBezTo>
                    <a:cubicBezTo>
                      <a:pt x="333" y="149"/>
                      <a:pt x="335" y="153"/>
                      <a:pt x="335" y="158"/>
                    </a:cubicBezTo>
                    <a:cubicBezTo>
                      <a:pt x="335" y="163"/>
                      <a:pt x="333" y="167"/>
                      <a:pt x="330" y="170"/>
                    </a:cubicBezTo>
                    <a:close/>
                    <a:moveTo>
                      <a:pt x="330" y="170"/>
                    </a:moveTo>
                    <a:cubicBezTo>
                      <a:pt x="330" y="170"/>
                      <a:pt x="330" y="170"/>
                      <a:pt x="330" y="17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12276" y="2533"/>
              <a:ext cx="4102" cy="1653"/>
              <a:chOff x="7744016" y="2931616"/>
              <a:chExt cx="2604671" cy="1050002"/>
            </a:xfrm>
          </p:grpSpPr>
          <p:sp>
            <p:nvSpPr>
              <p:cNvPr id="55" name="五边形 24"/>
              <p:cNvSpPr/>
              <p:nvPr/>
            </p:nvSpPr>
            <p:spPr>
              <a:xfrm>
                <a:off x="8590306" y="3044795"/>
                <a:ext cx="1758381" cy="823643"/>
              </a:xfrm>
              <a:prstGeom prst="homePlate">
                <a:avLst>
                  <a:gd name="adj" fmla="val 40279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lvl="0" defTabSz="913765">
                  <a:defRPr/>
                </a:pPr>
                <a:r>
                  <a:rPr lang="zh-CN" altLang="en-US" sz="1600" b="1">
                    <a:solidFill>
                      <a:schemeClr val="tx1"/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  <a:cs typeface="方正黑体简体" panose="02010601030101010101" pitchFamily="2" charset="-122"/>
                  </a:rPr>
                  <a:t>    标题文本预设</a:t>
                </a:r>
                <a:endParaRPr lang="zh-CN" altLang="en-US" sz="1600" b="1">
                  <a:solidFill>
                    <a:schemeClr val="tx1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方正黑体简体" panose="02010601030101010101" pitchFamily="2" charset="-122"/>
                </a:endParaRPr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7744016" y="2931616"/>
                <a:ext cx="1050001" cy="1050002"/>
              </a:xfrm>
              <a:prstGeom prst="ellipse">
                <a:avLst/>
              </a:prstGeom>
              <a:solidFill>
                <a:srgbClr val="5B727D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  <p:sp>
            <p:nvSpPr>
              <p:cNvPr id="57" name="任意多边形 27"/>
              <p:cNvSpPr/>
              <p:nvPr/>
            </p:nvSpPr>
            <p:spPr bwMode="auto">
              <a:xfrm>
                <a:off x="7998442" y="3176704"/>
                <a:ext cx="545571" cy="544559"/>
              </a:xfrm>
              <a:custGeom>
                <a:avLst/>
                <a:gdLst>
                  <a:gd name="T0" fmla="*/ 164 w 204"/>
                  <a:gd name="T1" fmla="*/ 0 h 204"/>
                  <a:gd name="T2" fmla="*/ 39 w 204"/>
                  <a:gd name="T3" fmla="*/ 0 h 204"/>
                  <a:gd name="T4" fmla="*/ 0 w 204"/>
                  <a:gd name="T5" fmla="*/ 39 h 204"/>
                  <a:gd name="T6" fmla="*/ 0 w 204"/>
                  <a:gd name="T7" fmla="*/ 81 h 204"/>
                  <a:gd name="T8" fmla="*/ 0 w 204"/>
                  <a:gd name="T9" fmla="*/ 164 h 204"/>
                  <a:gd name="T10" fmla="*/ 39 w 204"/>
                  <a:gd name="T11" fmla="*/ 204 h 204"/>
                  <a:gd name="T12" fmla="*/ 164 w 204"/>
                  <a:gd name="T13" fmla="*/ 204 h 204"/>
                  <a:gd name="T14" fmla="*/ 204 w 204"/>
                  <a:gd name="T15" fmla="*/ 164 h 204"/>
                  <a:gd name="T16" fmla="*/ 204 w 204"/>
                  <a:gd name="T17" fmla="*/ 81 h 204"/>
                  <a:gd name="T18" fmla="*/ 204 w 204"/>
                  <a:gd name="T19" fmla="*/ 39 h 204"/>
                  <a:gd name="T20" fmla="*/ 164 w 204"/>
                  <a:gd name="T21" fmla="*/ 0 h 204"/>
                  <a:gd name="T22" fmla="*/ 176 w 204"/>
                  <a:gd name="T23" fmla="*/ 23 h 204"/>
                  <a:gd name="T24" fmla="*/ 180 w 204"/>
                  <a:gd name="T25" fmla="*/ 23 h 204"/>
                  <a:gd name="T26" fmla="*/ 180 w 204"/>
                  <a:gd name="T27" fmla="*/ 28 h 204"/>
                  <a:gd name="T28" fmla="*/ 180 w 204"/>
                  <a:gd name="T29" fmla="*/ 58 h 204"/>
                  <a:gd name="T30" fmla="*/ 146 w 204"/>
                  <a:gd name="T31" fmla="*/ 58 h 204"/>
                  <a:gd name="T32" fmla="*/ 146 w 204"/>
                  <a:gd name="T33" fmla="*/ 24 h 204"/>
                  <a:gd name="T34" fmla="*/ 176 w 204"/>
                  <a:gd name="T35" fmla="*/ 23 h 204"/>
                  <a:gd name="T36" fmla="*/ 73 w 204"/>
                  <a:gd name="T37" fmla="*/ 81 h 204"/>
                  <a:gd name="T38" fmla="*/ 102 w 204"/>
                  <a:gd name="T39" fmla="*/ 66 h 204"/>
                  <a:gd name="T40" fmla="*/ 131 w 204"/>
                  <a:gd name="T41" fmla="*/ 81 h 204"/>
                  <a:gd name="T42" fmla="*/ 138 w 204"/>
                  <a:gd name="T43" fmla="*/ 102 h 204"/>
                  <a:gd name="T44" fmla="*/ 102 w 204"/>
                  <a:gd name="T45" fmla="*/ 138 h 204"/>
                  <a:gd name="T46" fmla="*/ 66 w 204"/>
                  <a:gd name="T47" fmla="*/ 102 h 204"/>
                  <a:gd name="T48" fmla="*/ 73 w 204"/>
                  <a:gd name="T49" fmla="*/ 81 h 204"/>
                  <a:gd name="T50" fmla="*/ 184 w 204"/>
                  <a:gd name="T51" fmla="*/ 164 h 204"/>
                  <a:gd name="T52" fmla="*/ 164 w 204"/>
                  <a:gd name="T53" fmla="*/ 184 h 204"/>
                  <a:gd name="T54" fmla="*/ 39 w 204"/>
                  <a:gd name="T55" fmla="*/ 184 h 204"/>
                  <a:gd name="T56" fmla="*/ 20 w 204"/>
                  <a:gd name="T57" fmla="*/ 164 h 204"/>
                  <a:gd name="T58" fmla="*/ 20 w 204"/>
                  <a:gd name="T59" fmla="*/ 81 h 204"/>
                  <a:gd name="T60" fmla="*/ 50 w 204"/>
                  <a:gd name="T61" fmla="*/ 81 h 204"/>
                  <a:gd name="T62" fmla="*/ 46 w 204"/>
                  <a:gd name="T63" fmla="*/ 102 h 204"/>
                  <a:gd name="T64" fmla="*/ 102 w 204"/>
                  <a:gd name="T65" fmla="*/ 158 h 204"/>
                  <a:gd name="T66" fmla="*/ 157 w 204"/>
                  <a:gd name="T67" fmla="*/ 102 h 204"/>
                  <a:gd name="T68" fmla="*/ 153 w 204"/>
                  <a:gd name="T69" fmla="*/ 81 h 204"/>
                  <a:gd name="T70" fmla="*/ 184 w 204"/>
                  <a:gd name="T71" fmla="*/ 81 h 204"/>
                  <a:gd name="T72" fmla="*/ 184 w 204"/>
                  <a:gd name="T73" fmla="*/ 164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4" h="204">
                    <a:moveTo>
                      <a:pt x="164" y="0"/>
                    </a:moveTo>
                    <a:cubicBezTo>
                      <a:pt x="39" y="0"/>
                      <a:pt x="39" y="0"/>
                      <a:pt x="39" y="0"/>
                    </a:cubicBezTo>
                    <a:cubicBezTo>
                      <a:pt x="17" y="0"/>
                      <a:pt x="0" y="18"/>
                      <a:pt x="0" y="39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164"/>
                      <a:pt x="0" y="164"/>
                      <a:pt x="0" y="164"/>
                    </a:cubicBezTo>
                    <a:cubicBezTo>
                      <a:pt x="0" y="186"/>
                      <a:pt x="17" y="204"/>
                      <a:pt x="39" y="204"/>
                    </a:cubicBezTo>
                    <a:cubicBezTo>
                      <a:pt x="164" y="204"/>
                      <a:pt x="164" y="204"/>
                      <a:pt x="164" y="204"/>
                    </a:cubicBezTo>
                    <a:cubicBezTo>
                      <a:pt x="186" y="204"/>
                      <a:pt x="204" y="186"/>
                      <a:pt x="204" y="164"/>
                    </a:cubicBezTo>
                    <a:cubicBezTo>
                      <a:pt x="204" y="81"/>
                      <a:pt x="204" y="81"/>
                      <a:pt x="204" y="81"/>
                    </a:cubicBezTo>
                    <a:cubicBezTo>
                      <a:pt x="204" y="39"/>
                      <a:pt x="204" y="39"/>
                      <a:pt x="204" y="39"/>
                    </a:cubicBezTo>
                    <a:cubicBezTo>
                      <a:pt x="204" y="18"/>
                      <a:pt x="186" y="0"/>
                      <a:pt x="164" y="0"/>
                    </a:cubicBezTo>
                    <a:close/>
                    <a:moveTo>
                      <a:pt x="176" y="23"/>
                    </a:moveTo>
                    <a:cubicBezTo>
                      <a:pt x="180" y="23"/>
                      <a:pt x="180" y="23"/>
                      <a:pt x="180" y="23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58"/>
                      <a:pt x="180" y="58"/>
                      <a:pt x="180" y="58"/>
                    </a:cubicBezTo>
                    <a:cubicBezTo>
                      <a:pt x="146" y="58"/>
                      <a:pt x="146" y="58"/>
                      <a:pt x="146" y="58"/>
                    </a:cubicBezTo>
                    <a:cubicBezTo>
                      <a:pt x="146" y="24"/>
                      <a:pt x="146" y="24"/>
                      <a:pt x="146" y="24"/>
                    </a:cubicBezTo>
                    <a:lnTo>
                      <a:pt x="176" y="23"/>
                    </a:lnTo>
                    <a:close/>
                    <a:moveTo>
                      <a:pt x="73" y="81"/>
                    </a:moveTo>
                    <a:cubicBezTo>
                      <a:pt x="79" y="72"/>
                      <a:pt x="90" y="66"/>
                      <a:pt x="102" y="66"/>
                    </a:cubicBezTo>
                    <a:cubicBezTo>
                      <a:pt x="114" y="66"/>
                      <a:pt x="124" y="72"/>
                      <a:pt x="131" y="81"/>
                    </a:cubicBezTo>
                    <a:cubicBezTo>
                      <a:pt x="135" y="87"/>
                      <a:pt x="138" y="94"/>
                      <a:pt x="138" y="102"/>
                    </a:cubicBezTo>
                    <a:cubicBezTo>
                      <a:pt x="138" y="122"/>
                      <a:pt x="121" y="138"/>
                      <a:pt x="102" y="138"/>
                    </a:cubicBezTo>
                    <a:cubicBezTo>
                      <a:pt x="82" y="138"/>
                      <a:pt x="66" y="122"/>
                      <a:pt x="66" y="102"/>
                    </a:cubicBezTo>
                    <a:cubicBezTo>
                      <a:pt x="66" y="94"/>
                      <a:pt x="68" y="87"/>
                      <a:pt x="73" y="81"/>
                    </a:cubicBezTo>
                    <a:close/>
                    <a:moveTo>
                      <a:pt x="184" y="164"/>
                    </a:moveTo>
                    <a:cubicBezTo>
                      <a:pt x="184" y="175"/>
                      <a:pt x="175" y="184"/>
                      <a:pt x="164" y="184"/>
                    </a:cubicBezTo>
                    <a:cubicBezTo>
                      <a:pt x="39" y="184"/>
                      <a:pt x="39" y="184"/>
                      <a:pt x="39" y="184"/>
                    </a:cubicBezTo>
                    <a:cubicBezTo>
                      <a:pt x="28" y="184"/>
                      <a:pt x="20" y="175"/>
                      <a:pt x="20" y="164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47" y="87"/>
                      <a:pt x="46" y="95"/>
                      <a:pt x="46" y="102"/>
                    </a:cubicBezTo>
                    <a:cubicBezTo>
                      <a:pt x="46" y="133"/>
                      <a:pt x="71" y="158"/>
                      <a:pt x="102" y="158"/>
                    </a:cubicBezTo>
                    <a:cubicBezTo>
                      <a:pt x="132" y="158"/>
                      <a:pt x="157" y="133"/>
                      <a:pt x="157" y="102"/>
                    </a:cubicBezTo>
                    <a:cubicBezTo>
                      <a:pt x="157" y="95"/>
                      <a:pt x="156" y="87"/>
                      <a:pt x="153" y="81"/>
                    </a:cubicBezTo>
                    <a:cubicBezTo>
                      <a:pt x="184" y="81"/>
                      <a:pt x="184" y="81"/>
                      <a:pt x="184" y="81"/>
                    </a:cubicBezTo>
                    <a:lnTo>
                      <a:pt x="184" y="16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</p:grpSp>
        <p:sp>
          <p:nvSpPr>
            <p:cNvPr id="61" name="文本框 13"/>
            <p:cNvSpPr txBox="1"/>
            <p:nvPr/>
          </p:nvSpPr>
          <p:spPr bwMode="auto">
            <a:xfrm>
              <a:off x="7552" y="4840"/>
              <a:ext cx="3485" cy="44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0" tIns="0" rIns="0" bIns="0" anchor="ctr" anchorCtr="1"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6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rPr>
                <a:t>公司处于发展阶</a:t>
              </a:r>
              <a:endParaRPr lang="zh-CN" alt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  <a:p>
              <a:pPr marL="0" lvl="1" algn="ctr"/>
              <a:r>
                <a:rPr lang="zh-CN" altLang="en-US" sz="16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rPr>
                <a:t>段单击此处添加你的</a:t>
              </a:r>
              <a:endParaRPr lang="zh-CN" alt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  <a:p>
              <a:pPr marL="0" lvl="1" algn="ctr"/>
              <a:r>
                <a:rPr lang="zh-CN" altLang="en-US" sz="16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rPr>
                <a:t>正文详细内容</a:t>
              </a:r>
              <a:endParaRPr lang="zh-CN" alt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62" name="文本框 13"/>
            <p:cNvSpPr txBox="1"/>
            <p:nvPr/>
          </p:nvSpPr>
          <p:spPr bwMode="auto">
            <a:xfrm>
              <a:off x="12677" y="4840"/>
              <a:ext cx="3485" cy="44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0" tIns="0" rIns="0" bIns="0" anchor="ctr" anchorCtr="1"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6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rPr>
                <a:t>公司转型</a:t>
              </a:r>
              <a:endParaRPr lang="zh-CN" alt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  <a:p>
              <a:pPr marL="0" lvl="1" algn="ctr"/>
              <a:r>
                <a:rPr lang="zh-CN" altLang="en-US" sz="16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rPr>
                <a:t>单击此处添加你的</a:t>
              </a:r>
              <a:endParaRPr lang="zh-CN" alt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  <a:p>
              <a:pPr marL="0" lvl="1" algn="ctr"/>
              <a:r>
                <a:rPr lang="zh-CN" altLang="en-US" sz="16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rPr>
                <a:t>正文详细内容</a:t>
              </a:r>
              <a:endParaRPr lang="zh-CN" alt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2333" y="6254"/>
              <a:ext cx="4102" cy="2753"/>
              <a:chOff x="1430114" y="2931616"/>
              <a:chExt cx="2604671" cy="1748176"/>
            </a:xfrm>
          </p:grpSpPr>
          <p:grpSp>
            <p:nvGrpSpPr>
              <p:cNvPr id="64" name="组合 63"/>
              <p:cNvGrpSpPr/>
              <p:nvPr/>
            </p:nvGrpSpPr>
            <p:grpSpPr>
              <a:xfrm>
                <a:off x="1430114" y="2931616"/>
                <a:ext cx="2604671" cy="1050002"/>
                <a:chOff x="1430114" y="2931616"/>
                <a:chExt cx="2604671" cy="1050002"/>
              </a:xfrm>
            </p:grpSpPr>
            <p:sp>
              <p:nvSpPr>
                <p:cNvPr id="65" name="五边形 28"/>
                <p:cNvSpPr/>
                <p:nvPr/>
              </p:nvSpPr>
              <p:spPr>
                <a:xfrm>
                  <a:off x="2276404" y="3044795"/>
                  <a:ext cx="1758381" cy="823643"/>
                </a:xfrm>
                <a:prstGeom prst="homePlate">
                  <a:avLst>
                    <a:gd name="adj" fmla="val 40279"/>
                  </a:avLst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>
                  <a:normAutofit/>
                </a:bodyPr>
                <a:lstStyle/>
                <a:p>
                  <a:pPr lvl="0" defTabSz="913765">
                    <a:defRPr/>
                  </a:pPr>
                  <a:r>
                    <a:rPr lang="zh-CN" altLang="en-US" sz="1600" b="1">
                      <a:solidFill>
                        <a:schemeClr val="tx1"/>
                      </a:solidFill>
                      <a:latin typeface="方正黑体简体" panose="02010601030101010101" pitchFamily="2" charset="-122"/>
                      <a:ea typeface="方正黑体简体" panose="02010601030101010101" pitchFamily="2" charset="-122"/>
                      <a:cs typeface="方正黑体简体" panose="02010601030101010101" pitchFamily="2" charset="-122"/>
                    </a:rPr>
                    <a:t>    标题文本预设</a:t>
                  </a:r>
                  <a:endParaRPr lang="zh-CN" altLang="en-US" sz="1600" b="1" dirty="0">
                    <a:solidFill>
                      <a:schemeClr val="tx1"/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  <a:cs typeface="方正黑体简体" panose="02010601030101010101" pitchFamily="2" charset="-122"/>
                  </a:endParaRPr>
                </a:p>
              </p:txBody>
            </p:sp>
            <p:sp>
              <p:nvSpPr>
                <p:cNvPr id="66" name="椭圆 65"/>
                <p:cNvSpPr/>
                <p:nvPr/>
              </p:nvSpPr>
              <p:spPr>
                <a:xfrm>
                  <a:off x="1430114" y="2931616"/>
                  <a:ext cx="1050001" cy="1050002"/>
                </a:xfrm>
                <a:prstGeom prst="ellipse">
                  <a:avLst/>
                </a:prstGeom>
                <a:solidFill>
                  <a:srgbClr val="5B727D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latin typeface="方正黑体简体" panose="02010601030101010101" pitchFamily="2" charset="-122"/>
                    <a:ea typeface="方正黑体简体" panose="02010601030101010101" pitchFamily="2" charset="-122"/>
                  </a:endParaRPr>
                </a:p>
              </p:txBody>
            </p:sp>
            <p:sp>
              <p:nvSpPr>
                <p:cNvPr id="67" name="任意多边形 30" title="HBOw5gySgy"/>
                <p:cNvSpPr/>
                <p:nvPr/>
              </p:nvSpPr>
              <p:spPr bwMode="auto">
                <a:xfrm>
                  <a:off x="1732418" y="3168636"/>
                  <a:ext cx="481328" cy="606645"/>
                </a:xfrm>
                <a:custGeom>
                  <a:avLst/>
                  <a:gdLst>
                    <a:gd name="connsiteX0" fmla="*/ 179388 w 268288"/>
                    <a:gd name="connsiteY0" fmla="*/ 166688 h 338138"/>
                    <a:gd name="connsiteX1" fmla="*/ 203200 w 268288"/>
                    <a:gd name="connsiteY1" fmla="*/ 190443 h 338138"/>
                    <a:gd name="connsiteX2" fmla="*/ 203200 w 268288"/>
                    <a:gd name="connsiteY2" fmla="*/ 252471 h 338138"/>
                    <a:gd name="connsiteX3" fmla="*/ 179388 w 268288"/>
                    <a:gd name="connsiteY3" fmla="*/ 276226 h 338138"/>
                    <a:gd name="connsiteX4" fmla="*/ 155575 w 268288"/>
                    <a:gd name="connsiteY4" fmla="*/ 252471 h 338138"/>
                    <a:gd name="connsiteX5" fmla="*/ 155575 w 268288"/>
                    <a:gd name="connsiteY5" fmla="*/ 190443 h 338138"/>
                    <a:gd name="connsiteX6" fmla="*/ 179388 w 268288"/>
                    <a:gd name="connsiteY6" fmla="*/ 166688 h 338138"/>
                    <a:gd name="connsiteX7" fmla="*/ 179388 w 268288"/>
                    <a:gd name="connsiteY7" fmla="*/ 150813 h 338138"/>
                    <a:gd name="connsiteX8" fmla="*/ 139700 w 268288"/>
                    <a:gd name="connsiteY8" fmla="*/ 190427 h 338138"/>
                    <a:gd name="connsiteX9" fmla="*/ 139700 w 268288"/>
                    <a:gd name="connsiteY9" fmla="*/ 252488 h 338138"/>
                    <a:gd name="connsiteX10" fmla="*/ 179388 w 268288"/>
                    <a:gd name="connsiteY10" fmla="*/ 292101 h 338138"/>
                    <a:gd name="connsiteX11" fmla="*/ 219075 w 268288"/>
                    <a:gd name="connsiteY11" fmla="*/ 252488 h 338138"/>
                    <a:gd name="connsiteX12" fmla="*/ 219075 w 268288"/>
                    <a:gd name="connsiteY12" fmla="*/ 190427 h 338138"/>
                    <a:gd name="connsiteX13" fmla="*/ 179388 w 268288"/>
                    <a:gd name="connsiteY13" fmla="*/ 150813 h 338138"/>
                    <a:gd name="connsiteX14" fmla="*/ 57120 w 268288"/>
                    <a:gd name="connsiteY14" fmla="*/ 150813 h 338138"/>
                    <a:gd name="connsiteX15" fmla="*/ 49212 w 268288"/>
                    <a:gd name="connsiteY15" fmla="*/ 158705 h 338138"/>
                    <a:gd name="connsiteX16" fmla="*/ 57120 w 268288"/>
                    <a:gd name="connsiteY16" fmla="*/ 166597 h 338138"/>
                    <a:gd name="connsiteX17" fmla="*/ 80842 w 268288"/>
                    <a:gd name="connsiteY17" fmla="*/ 166597 h 338138"/>
                    <a:gd name="connsiteX18" fmla="*/ 103247 w 268288"/>
                    <a:gd name="connsiteY18" fmla="*/ 188959 h 338138"/>
                    <a:gd name="connsiteX19" fmla="*/ 103247 w 268288"/>
                    <a:gd name="connsiteY19" fmla="*/ 190274 h 338138"/>
                    <a:gd name="connsiteX20" fmla="*/ 80842 w 268288"/>
                    <a:gd name="connsiteY20" fmla="*/ 212635 h 338138"/>
                    <a:gd name="connsiteX21" fmla="*/ 57120 w 268288"/>
                    <a:gd name="connsiteY21" fmla="*/ 212635 h 338138"/>
                    <a:gd name="connsiteX22" fmla="*/ 49212 w 268288"/>
                    <a:gd name="connsiteY22" fmla="*/ 220527 h 338138"/>
                    <a:gd name="connsiteX23" fmla="*/ 57120 w 268288"/>
                    <a:gd name="connsiteY23" fmla="*/ 228419 h 338138"/>
                    <a:gd name="connsiteX24" fmla="*/ 80842 w 268288"/>
                    <a:gd name="connsiteY24" fmla="*/ 228419 h 338138"/>
                    <a:gd name="connsiteX25" fmla="*/ 103247 w 268288"/>
                    <a:gd name="connsiteY25" fmla="*/ 250781 h 338138"/>
                    <a:gd name="connsiteX26" fmla="*/ 80842 w 268288"/>
                    <a:gd name="connsiteY26" fmla="*/ 273142 h 338138"/>
                    <a:gd name="connsiteX27" fmla="*/ 57120 w 268288"/>
                    <a:gd name="connsiteY27" fmla="*/ 273142 h 338138"/>
                    <a:gd name="connsiteX28" fmla="*/ 49212 w 268288"/>
                    <a:gd name="connsiteY28" fmla="*/ 281034 h 338138"/>
                    <a:gd name="connsiteX29" fmla="*/ 57120 w 268288"/>
                    <a:gd name="connsiteY29" fmla="*/ 288926 h 338138"/>
                    <a:gd name="connsiteX30" fmla="*/ 80842 w 268288"/>
                    <a:gd name="connsiteY30" fmla="*/ 288926 h 338138"/>
                    <a:gd name="connsiteX31" fmla="*/ 119062 w 268288"/>
                    <a:gd name="connsiteY31" fmla="*/ 250781 h 338138"/>
                    <a:gd name="connsiteX32" fmla="*/ 103247 w 268288"/>
                    <a:gd name="connsiteY32" fmla="*/ 220527 h 338138"/>
                    <a:gd name="connsiteX33" fmla="*/ 119062 w 268288"/>
                    <a:gd name="connsiteY33" fmla="*/ 190274 h 338138"/>
                    <a:gd name="connsiteX34" fmla="*/ 119062 w 268288"/>
                    <a:gd name="connsiteY34" fmla="*/ 188959 h 338138"/>
                    <a:gd name="connsiteX35" fmla="*/ 80842 w 268288"/>
                    <a:gd name="connsiteY35" fmla="*/ 150813 h 338138"/>
                    <a:gd name="connsiteX36" fmla="*/ 57120 w 268288"/>
                    <a:gd name="connsiteY36" fmla="*/ 150813 h 338138"/>
                    <a:gd name="connsiteX37" fmla="*/ 46099 w 268288"/>
                    <a:gd name="connsiteY37" fmla="*/ 47625 h 338138"/>
                    <a:gd name="connsiteX38" fmla="*/ 15875 w 268288"/>
                    <a:gd name="connsiteY38" fmla="*/ 79629 h 338138"/>
                    <a:gd name="connsiteX39" fmla="*/ 15875 w 268288"/>
                    <a:gd name="connsiteY39" fmla="*/ 114300 h 338138"/>
                    <a:gd name="connsiteX40" fmla="*/ 252413 w 268288"/>
                    <a:gd name="connsiteY40" fmla="*/ 114300 h 338138"/>
                    <a:gd name="connsiteX41" fmla="*/ 252413 w 268288"/>
                    <a:gd name="connsiteY41" fmla="*/ 79629 h 338138"/>
                    <a:gd name="connsiteX42" fmla="*/ 222189 w 268288"/>
                    <a:gd name="connsiteY42" fmla="*/ 47625 h 338138"/>
                    <a:gd name="connsiteX43" fmla="*/ 210362 w 268288"/>
                    <a:gd name="connsiteY43" fmla="*/ 47625 h 338138"/>
                    <a:gd name="connsiteX44" fmla="*/ 210362 w 268288"/>
                    <a:gd name="connsiteY44" fmla="*/ 71628 h 338138"/>
                    <a:gd name="connsiteX45" fmla="*/ 202477 w 268288"/>
                    <a:gd name="connsiteY45" fmla="*/ 79629 h 338138"/>
                    <a:gd name="connsiteX46" fmla="*/ 194593 w 268288"/>
                    <a:gd name="connsiteY46" fmla="*/ 71628 h 338138"/>
                    <a:gd name="connsiteX47" fmla="*/ 194593 w 268288"/>
                    <a:gd name="connsiteY47" fmla="*/ 47625 h 338138"/>
                    <a:gd name="connsiteX48" fmla="*/ 73696 w 268288"/>
                    <a:gd name="connsiteY48" fmla="*/ 47625 h 338138"/>
                    <a:gd name="connsiteX49" fmla="*/ 73696 w 268288"/>
                    <a:gd name="connsiteY49" fmla="*/ 71628 h 338138"/>
                    <a:gd name="connsiteX50" fmla="*/ 65811 w 268288"/>
                    <a:gd name="connsiteY50" fmla="*/ 79629 h 338138"/>
                    <a:gd name="connsiteX51" fmla="*/ 57926 w 268288"/>
                    <a:gd name="connsiteY51" fmla="*/ 71628 h 338138"/>
                    <a:gd name="connsiteX52" fmla="*/ 57926 w 268288"/>
                    <a:gd name="connsiteY52" fmla="*/ 47625 h 338138"/>
                    <a:gd name="connsiteX53" fmla="*/ 46099 w 268288"/>
                    <a:gd name="connsiteY53" fmla="*/ 47625 h 338138"/>
                    <a:gd name="connsiteX54" fmla="*/ 65757 w 268288"/>
                    <a:gd name="connsiteY54" fmla="*/ 0 h 338138"/>
                    <a:gd name="connsiteX55" fmla="*/ 73648 w 268288"/>
                    <a:gd name="connsiteY55" fmla="*/ 7925 h 338138"/>
                    <a:gd name="connsiteX56" fmla="*/ 73648 w 268288"/>
                    <a:gd name="connsiteY56" fmla="*/ 31700 h 338138"/>
                    <a:gd name="connsiteX57" fmla="*/ 194640 w 268288"/>
                    <a:gd name="connsiteY57" fmla="*/ 31700 h 338138"/>
                    <a:gd name="connsiteX58" fmla="*/ 194640 w 268288"/>
                    <a:gd name="connsiteY58" fmla="*/ 7925 h 338138"/>
                    <a:gd name="connsiteX59" fmla="*/ 202531 w 268288"/>
                    <a:gd name="connsiteY59" fmla="*/ 0 h 338138"/>
                    <a:gd name="connsiteX60" fmla="*/ 210422 w 268288"/>
                    <a:gd name="connsiteY60" fmla="*/ 7925 h 338138"/>
                    <a:gd name="connsiteX61" fmla="*/ 210422 w 268288"/>
                    <a:gd name="connsiteY61" fmla="*/ 31700 h 338138"/>
                    <a:gd name="connsiteX62" fmla="*/ 222258 w 268288"/>
                    <a:gd name="connsiteY62" fmla="*/ 31700 h 338138"/>
                    <a:gd name="connsiteX63" fmla="*/ 268288 w 268288"/>
                    <a:gd name="connsiteY63" fmla="*/ 79251 h 338138"/>
                    <a:gd name="connsiteX64" fmla="*/ 268288 w 268288"/>
                    <a:gd name="connsiteY64" fmla="*/ 290587 h 338138"/>
                    <a:gd name="connsiteX65" fmla="*/ 222258 w 268288"/>
                    <a:gd name="connsiteY65" fmla="*/ 338138 h 338138"/>
                    <a:gd name="connsiteX66" fmla="*/ 46030 w 268288"/>
                    <a:gd name="connsiteY66" fmla="*/ 338138 h 338138"/>
                    <a:gd name="connsiteX67" fmla="*/ 0 w 268288"/>
                    <a:gd name="connsiteY67" fmla="*/ 290587 h 338138"/>
                    <a:gd name="connsiteX68" fmla="*/ 0 w 268288"/>
                    <a:gd name="connsiteY68" fmla="*/ 79251 h 338138"/>
                    <a:gd name="connsiteX69" fmla="*/ 46030 w 268288"/>
                    <a:gd name="connsiteY69" fmla="*/ 31700 h 338138"/>
                    <a:gd name="connsiteX70" fmla="*/ 57866 w 268288"/>
                    <a:gd name="connsiteY70" fmla="*/ 31700 h 338138"/>
                    <a:gd name="connsiteX71" fmla="*/ 57866 w 268288"/>
                    <a:gd name="connsiteY71" fmla="*/ 7925 h 338138"/>
                    <a:gd name="connsiteX72" fmla="*/ 65757 w 268288"/>
                    <a:gd name="connsiteY72" fmla="*/ 0 h 338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268288" h="338138">
                      <a:moveTo>
                        <a:pt x="179388" y="166688"/>
                      </a:moveTo>
                      <a:cubicBezTo>
                        <a:pt x="192617" y="166688"/>
                        <a:pt x="203200" y="177246"/>
                        <a:pt x="203200" y="190443"/>
                      </a:cubicBezTo>
                      <a:cubicBezTo>
                        <a:pt x="203200" y="252471"/>
                        <a:pt x="203200" y="252471"/>
                        <a:pt x="203200" y="252471"/>
                      </a:cubicBezTo>
                      <a:cubicBezTo>
                        <a:pt x="203200" y="265668"/>
                        <a:pt x="192617" y="276226"/>
                        <a:pt x="179388" y="276226"/>
                      </a:cubicBezTo>
                      <a:cubicBezTo>
                        <a:pt x="166158" y="276226"/>
                        <a:pt x="155575" y="265668"/>
                        <a:pt x="155575" y="252471"/>
                      </a:cubicBezTo>
                      <a:cubicBezTo>
                        <a:pt x="155575" y="190443"/>
                        <a:pt x="155575" y="190443"/>
                        <a:pt x="155575" y="190443"/>
                      </a:cubicBezTo>
                      <a:cubicBezTo>
                        <a:pt x="155575" y="177246"/>
                        <a:pt x="166158" y="166688"/>
                        <a:pt x="179388" y="166688"/>
                      </a:cubicBezTo>
                      <a:close/>
                      <a:moveTo>
                        <a:pt x="179388" y="150813"/>
                      </a:moveTo>
                      <a:cubicBezTo>
                        <a:pt x="158221" y="150813"/>
                        <a:pt x="139700" y="169299"/>
                        <a:pt x="139700" y="190427"/>
                      </a:cubicBezTo>
                      <a:cubicBezTo>
                        <a:pt x="139700" y="252488"/>
                        <a:pt x="139700" y="252488"/>
                        <a:pt x="139700" y="252488"/>
                      </a:cubicBezTo>
                      <a:cubicBezTo>
                        <a:pt x="139700" y="273615"/>
                        <a:pt x="158221" y="292101"/>
                        <a:pt x="179388" y="292101"/>
                      </a:cubicBezTo>
                      <a:cubicBezTo>
                        <a:pt x="201877" y="292101"/>
                        <a:pt x="219075" y="273615"/>
                        <a:pt x="219075" y="252488"/>
                      </a:cubicBezTo>
                      <a:lnTo>
                        <a:pt x="219075" y="190427"/>
                      </a:lnTo>
                      <a:cubicBezTo>
                        <a:pt x="219075" y="169299"/>
                        <a:pt x="201877" y="150813"/>
                        <a:pt x="179388" y="150813"/>
                      </a:cubicBezTo>
                      <a:close/>
                      <a:moveTo>
                        <a:pt x="57120" y="150813"/>
                      </a:moveTo>
                      <a:cubicBezTo>
                        <a:pt x="51848" y="150813"/>
                        <a:pt x="49212" y="154759"/>
                        <a:pt x="49212" y="158705"/>
                      </a:cubicBezTo>
                      <a:cubicBezTo>
                        <a:pt x="49212" y="163967"/>
                        <a:pt x="51848" y="166597"/>
                        <a:pt x="57120" y="166597"/>
                      </a:cubicBezTo>
                      <a:cubicBezTo>
                        <a:pt x="80842" y="166597"/>
                        <a:pt x="80842" y="166597"/>
                        <a:pt x="80842" y="166597"/>
                      </a:cubicBezTo>
                      <a:cubicBezTo>
                        <a:pt x="92704" y="166597"/>
                        <a:pt x="103247" y="177120"/>
                        <a:pt x="103247" y="188959"/>
                      </a:cubicBezTo>
                      <a:cubicBezTo>
                        <a:pt x="103247" y="190274"/>
                        <a:pt x="103247" y="190274"/>
                        <a:pt x="103247" y="190274"/>
                      </a:cubicBezTo>
                      <a:cubicBezTo>
                        <a:pt x="103247" y="202112"/>
                        <a:pt x="92704" y="212635"/>
                        <a:pt x="80842" y="212635"/>
                      </a:cubicBezTo>
                      <a:cubicBezTo>
                        <a:pt x="57120" y="212635"/>
                        <a:pt x="57120" y="212635"/>
                        <a:pt x="57120" y="212635"/>
                      </a:cubicBezTo>
                      <a:cubicBezTo>
                        <a:pt x="51848" y="212635"/>
                        <a:pt x="49212" y="215266"/>
                        <a:pt x="49212" y="220527"/>
                      </a:cubicBezTo>
                      <a:cubicBezTo>
                        <a:pt x="49212" y="224473"/>
                        <a:pt x="51848" y="228419"/>
                        <a:pt x="57120" y="228419"/>
                      </a:cubicBezTo>
                      <a:cubicBezTo>
                        <a:pt x="80842" y="228419"/>
                        <a:pt x="80842" y="228419"/>
                        <a:pt x="80842" y="228419"/>
                      </a:cubicBezTo>
                      <a:cubicBezTo>
                        <a:pt x="92704" y="228419"/>
                        <a:pt x="103247" y="237627"/>
                        <a:pt x="103247" y="250781"/>
                      </a:cubicBezTo>
                      <a:cubicBezTo>
                        <a:pt x="103247" y="263934"/>
                        <a:pt x="92704" y="273142"/>
                        <a:pt x="80842" y="273142"/>
                      </a:cubicBezTo>
                      <a:cubicBezTo>
                        <a:pt x="57120" y="273142"/>
                        <a:pt x="57120" y="273142"/>
                        <a:pt x="57120" y="273142"/>
                      </a:cubicBezTo>
                      <a:cubicBezTo>
                        <a:pt x="51848" y="273142"/>
                        <a:pt x="49212" y="277088"/>
                        <a:pt x="49212" y="281034"/>
                      </a:cubicBezTo>
                      <a:cubicBezTo>
                        <a:pt x="49212" y="284980"/>
                        <a:pt x="51848" y="288926"/>
                        <a:pt x="57120" y="288926"/>
                      </a:cubicBezTo>
                      <a:cubicBezTo>
                        <a:pt x="80842" y="288926"/>
                        <a:pt x="80842" y="288926"/>
                        <a:pt x="80842" y="288926"/>
                      </a:cubicBezTo>
                      <a:cubicBezTo>
                        <a:pt x="101929" y="288926"/>
                        <a:pt x="119062" y="271826"/>
                        <a:pt x="119062" y="250781"/>
                      </a:cubicBezTo>
                      <a:cubicBezTo>
                        <a:pt x="119062" y="237627"/>
                        <a:pt x="112473" y="227104"/>
                        <a:pt x="103247" y="220527"/>
                      </a:cubicBezTo>
                      <a:cubicBezTo>
                        <a:pt x="112473" y="212635"/>
                        <a:pt x="119062" y="202112"/>
                        <a:pt x="119062" y="190274"/>
                      </a:cubicBezTo>
                      <a:lnTo>
                        <a:pt x="119062" y="188959"/>
                      </a:lnTo>
                      <a:cubicBezTo>
                        <a:pt x="119062" y="167913"/>
                        <a:pt x="101929" y="150813"/>
                        <a:pt x="80842" y="150813"/>
                      </a:cubicBezTo>
                      <a:cubicBezTo>
                        <a:pt x="57120" y="150813"/>
                        <a:pt x="57120" y="150813"/>
                        <a:pt x="57120" y="150813"/>
                      </a:cubicBezTo>
                      <a:close/>
                      <a:moveTo>
                        <a:pt x="46099" y="47625"/>
                      </a:moveTo>
                      <a:cubicBezTo>
                        <a:pt x="29016" y="47625"/>
                        <a:pt x="15875" y="62294"/>
                        <a:pt x="15875" y="79629"/>
                      </a:cubicBezTo>
                      <a:cubicBezTo>
                        <a:pt x="15875" y="114300"/>
                        <a:pt x="15875" y="114300"/>
                        <a:pt x="15875" y="114300"/>
                      </a:cubicBezTo>
                      <a:cubicBezTo>
                        <a:pt x="252413" y="114300"/>
                        <a:pt x="252413" y="114300"/>
                        <a:pt x="252413" y="114300"/>
                      </a:cubicBezTo>
                      <a:lnTo>
                        <a:pt x="252413" y="79629"/>
                      </a:lnTo>
                      <a:cubicBezTo>
                        <a:pt x="252413" y="62294"/>
                        <a:pt x="239272" y="47625"/>
                        <a:pt x="222189" y="47625"/>
                      </a:cubicBezTo>
                      <a:cubicBezTo>
                        <a:pt x="210362" y="47625"/>
                        <a:pt x="210362" y="47625"/>
                        <a:pt x="210362" y="47625"/>
                      </a:cubicBezTo>
                      <a:cubicBezTo>
                        <a:pt x="210362" y="71628"/>
                        <a:pt x="210362" y="71628"/>
                        <a:pt x="210362" y="71628"/>
                      </a:cubicBezTo>
                      <a:cubicBezTo>
                        <a:pt x="210362" y="75629"/>
                        <a:pt x="206420" y="79629"/>
                        <a:pt x="202477" y="79629"/>
                      </a:cubicBezTo>
                      <a:cubicBezTo>
                        <a:pt x="197221" y="79629"/>
                        <a:pt x="194593" y="75629"/>
                        <a:pt x="194593" y="71628"/>
                      </a:cubicBezTo>
                      <a:cubicBezTo>
                        <a:pt x="194593" y="47625"/>
                        <a:pt x="194593" y="47625"/>
                        <a:pt x="194593" y="47625"/>
                      </a:cubicBezTo>
                      <a:cubicBezTo>
                        <a:pt x="73696" y="47625"/>
                        <a:pt x="73696" y="47625"/>
                        <a:pt x="73696" y="47625"/>
                      </a:cubicBezTo>
                      <a:cubicBezTo>
                        <a:pt x="73696" y="71628"/>
                        <a:pt x="73696" y="71628"/>
                        <a:pt x="73696" y="71628"/>
                      </a:cubicBezTo>
                      <a:cubicBezTo>
                        <a:pt x="73696" y="75629"/>
                        <a:pt x="71067" y="79629"/>
                        <a:pt x="65811" y="79629"/>
                      </a:cubicBezTo>
                      <a:cubicBezTo>
                        <a:pt x="61869" y="79629"/>
                        <a:pt x="57926" y="75629"/>
                        <a:pt x="57926" y="71628"/>
                      </a:cubicBezTo>
                      <a:cubicBezTo>
                        <a:pt x="57926" y="47625"/>
                        <a:pt x="57926" y="47625"/>
                        <a:pt x="57926" y="47625"/>
                      </a:cubicBezTo>
                      <a:cubicBezTo>
                        <a:pt x="46099" y="47625"/>
                        <a:pt x="46099" y="47625"/>
                        <a:pt x="46099" y="47625"/>
                      </a:cubicBezTo>
                      <a:close/>
                      <a:moveTo>
                        <a:pt x="65757" y="0"/>
                      </a:moveTo>
                      <a:cubicBezTo>
                        <a:pt x="71018" y="0"/>
                        <a:pt x="73648" y="3962"/>
                        <a:pt x="73648" y="7925"/>
                      </a:cubicBezTo>
                      <a:cubicBezTo>
                        <a:pt x="73648" y="31700"/>
                        <a:pt x="73648" y="31700"/>
                        <a:pt x="73648" y="31700"/>
                      </a:cubicBezTo>
                      <a:cubicBezTo>
                        <a:pt x="194640" y="31700"/>
                        <a:pt x="194640" y="31700"/>
                        <a:pt x="194640" y="31700"/>
                      </a:cubicBezTo>
                      <a:cubicBezTo>
                        <a:pt x="194640" y="7925"/>
                        <a:pt x="194640" y="7925"/>
                        <a:pt x="194640" y="7925"/>
                      </a:cubicBezTo>
                      <a:cubicBezTo>
                        <a:pt x="194640" y="3962"/>
                        <a:pt x="197271" y="0"/>
                        <a:pt x="202531" y="0"/>
                      </a:cubicBezTo>
                      <a:cubicBezTo>
                        <a:pt x="206477" y="0"/>
                        <a:pt x="210422" y="3962"/>
                        <a:pt x="210422" y="7925"/>
                      </a:cubicBezTo>
                      <a:cubicBezTo>
                        <a:pt x="210422" y="31700"/>
                        <a:pt x="210422" y="31700"/>
                        <a:pt x="210422" y="31700"/>
                      </a:cubicBezTo>
                      <a:cubicBezTo>
                        <a:pt x="222258" y="31700"/>
                        <a:pt x="222258" y="31700"/>
                        <a:pt x="222258" y="31700"/>
                      </a:cubicBezTo>
                      <a:cubicBezTo>
                        <a:pt x="247246" y="31700"/>
                        <a:pt x="268288" y="52834"/>
                        <a:pt x="268288" y="79251"/>
                      </a:cubicBezTo>
                      <a:cubicBezTo>
                        <a:pt x="268288" y="290587"/>
                        <a:pt x="268288" y="290587"/>
                        <a:pt x="268288" y="290587"/>
                      </a:cubicBezTo>
                      <a:cubicBezTo>
                        <a:pt x="268288" y="317005"/>
                        <a:pt x="247246" y="338138"/>
                        <a:pt x="222258" y="338138"/>
                      </a:cubicBezTo>
                      <a:cubicBezTo>
                        <a:pt x="46030" y="338138"/>
                        <a:pt x="46030" y="338138"/>
                        <a:pt x="46030" y="338138"/>
                      </a:cubicBezTo>
                      <a:cubicBezTo>
                        <a:pt x="21042" y="338138"/>
                        <a:pt x="0" y="317005"/>
                        <a:pt x="0" y="290587"/>
                      </a:cubicBezTo>
                      <a:cubicBezTo>
                        <a:pt x="0" y="79251"/>
                        <a:pt x="0" y="79251"/>
                        <a:pt x="0" y="79251"/>
                      </a:cubicBezTo>
                      <a:cubicBezTo>
                        <a:pt x="0" y="52834"/>
                        <a:pt x="21042" y="31700"/>
                        <a:pt x="46030" y="31700"/>
                      </a:cubicBezTo>
                      <a:cubicBezTo>
                        <a:pt x="57866" y="31700"/>
                        <a:pt x="57866" y="31700"/>
                        <a:pt x="57866" y="31700"/>
                      </a:cubicBezTo>
                      <a:cubicBezTo>
                        <a:pt x="57866" y="7925"/>
                        <a:pt x="57866" y="7925"/>
                        <a:pt x="57866" y="7925"/>
                      </a:cubicBezTo>
                      <a:cubicBezTo>
                        <a:pt x="57866" y="3962"/>
                        <a:pt x="61812" y="0"/>
                        <a:pt x="6575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方正黑体简体" panose="02010601030101010101" pitchFamily="2" charset="-122"/>
                    <a:ea typeface="方正黑体简体" panose="02010601030101010101" pitchFamily="2" charset="-122"/>
                  </a:endParaRPr>
                </a:p>
              </p:txBody>
            </p:sp>
          </p:grpSp>
          <p:sp>
            <p:nvSpPr>
              <p:cNvPr id="68" name="文本框 13"/>
              <p:cNvSpPr txBox="1"/>
              <p:nvPr/>
            </p:nvSpPr>
            <p:spPr bwMode="auto">
              <a:xfrm>
                <a:off x="1732224" y="4396762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1"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600" b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</a:rPr>
                  <a:t>公司资产突破</a:t>
                </a:r>
                <a:endParaRPr lang="zh-CN" altLang="en-US" sz="16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  <a:p>
                <a:pPr marL="0" lvl="1" algn="ctr"/>
                <a:r>
                  <a:rPr lang="zh-CN" altLang="en-US" sz="1600" b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</a:rPr>
                  <a:t>1000万单击此处添加你的</a:t>
                </a:r>
                <a:endParaRPr lang="zh-CN" altLang="en-US" sz="16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  <a:p>
                <a:pPr marL="0" lvl="1" algn="ctr"/>
                <a:r>
                  <a:rPr lang="zh-CN" altLang="en-US" sz="1600" b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</a:rPr>
                  <a:t>正文详细内容</a:t>
                </a:r>
                <a:endParaRPr lang="zh-CN" altLang="en-US" sz="16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</p:grpSp>
        <p:grpSp>
          <p:nvGrpSpPr>
            <p:cNvPr id="69" name="组合 68"/>
            <p:cNvGrpSpPr/>
            <p:nvPr/>
          </p:nvGrpSpPr>
          <p:grpSpPr>
            <a:xfrm>
              <a:off x="7219" y="6254"/>
              <a:ext cx="4102" cy="1653"/>
              <a:chOff x="4532701" y="2931616"/>
              <a:chExt cx="2604671" cy="1050002"/>
            </a:xfrm>
          </p:grpSpPr>
          <p:sp>
            <p:nvSpPr>
              <p:cNvPr id="70" name="五边形 31"/>
              <p:cNvSpPr/>
              <p:nvPr/>
            </p:nvSpPr>
            <p:spPr>
              <a:xfrm>
                <a:off x="5378991" y="3044795"/>
                <a:ext cx="1758381" cy="823643"/>
              </a:xfrm>
              <a:prstGeom prst="homePlate">
                <a:avLst>
                  <a:gd name="adj" fmla="val 40279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lvl="0" defTabSz="913765">
                  <a:defRPr/>
                </a:pPr>
                <a:r>
                  <a:rPr lang="zh-CN" altLang="en-US" sz="1600" b="1">
                    <a:solidFill>
                      <a:schemeClr val="tx1"/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  <a:cs typeface="方正黑体简体" panose="02010601030101010101" pitchFamily="2" charset="-122"/>
                  </a:rPr>
                  <a:t>    标题文本预设</a:t>
                </a:r>
                <a:endParaRPr lang="zh-CN" altLang="en-US" sz="1600" b="1">
                  <a:solidFill>
                    <a:schemeClr val="tx1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方正黑体简体" panose="02010601030101010101" pitchFamily="2" charset="-122"/>
                </a:endParaRPr>
              </a:p>
            </p:txBody>
          </p:sp>
          <p:sp>
            <p:nvSpPr>
              <p:cNvPr id="71" name="椭圆 70"/>
              <p:cNvSpPr/>
              <p:nvPr/>
            </p:nvSpPr>
            <p:spPr>
              <a:xfrm>
                <a:off x="4532701" y="2931616"/>
                <a:ext cx="1050001" cy="1050002"/>
              </a:xfrm>
              <a:prstGeom prst="ellipse">
                <a:avLst/>
              </a:prstGeom>
              <a:solidFill>
                <a:srgbClr val="F35E40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  <p:sp>
            <p:nvSpPr>
              <p:cNvPr id="72" name="任意多边形 33"/>
              <p:cNvSpPr>
                <a:spLocks noChangeAspect="1"/>
              </p:cNvSpPr>
              <p:nvPr/>
            </p:nvSpPr>
            <p:spPr bwMode="auto">
              <a:xfrm>
                <a:off x="4744435" y="3139671"/>
                <a:ext cx="634556" cy="633890"/>
              </a:xfrm>
              <a:custGeom>
                <a:avLst/>
                <a:gdLst>
                  <a:gd name="T0" fmla="*/ 374 w 400"/>
                  <a:gd name="T1" fmla="*/ 100 h 400"/>
                  <a:gd name="T2" fmla="*/ 301 w 400"/>
                  <a:gd name="T3" fmla="*/ 27 h 400"/>
                  <a:gd name="T4" fmla="*/ 200 w 400"/>
                  <a:gd name="T5" fmla="*/ 0 h 400"/>
                  <a:gd name="T6" fmla="*/ 100 w 400"/>
                  <a:gd name="T7" fmla="*/ 27 h 400"/>
                  <a:gd name="T8" fmla="*/ 27 w 400"/>
                  <a:gd name="T9" fmla="*/ 100 h 400"/>
                  <a:gd name="T10" fmla="*/ 0 w 400"/>
                  <a:gd name="T11" fmla="*/ 200 h 400"/>
                  <a:gd name="T12" fmla="*/ 27 w 400"/>
                  <a:gd name="T13" fmla="*/ 301 h 400"/>
                  <a:gd name="T14" fmla="*/ 100 w 400"/>
                  <a:gd name="T15" fmla="*/ 374 h 400"/>
                  <a:gd name="T16" fmla="*/ 200 w 400"/>
                  <a:gd name="T17" fmla="*/ 400 h 400"/>
                  <a:gd name="T18" fmla="*/ 301 w 400"/>
                  <a:gd name="T19" fmla="*/ 374 h 400"/>
                  <a:gd name="T20" fmla="*/ 374 w 400"/>
                  <a:gd name="T21" fmla="*/ 301 h 400"/>
                  <a:gd name="T22" fmla="*/ 400 w 400"/>
                  <a:gd name="T23" fmla="*/ 200 h 400"/>
                  <a:gd name="T24" fmla="*/ 374 w 400"/>
                  <a:gd name="T25" fmla="*/ 100 h 400"/>
                  <a:gd name="T26" fmla="*/ 330 w 400"/>
                  <a:gd name="T27" fmla="*/ 170 h 400"/>
                  <a:gd name="T28" fmla="*/ 188 w 400"/>
                  <a:gd name="T29" fmla="*/ 311 h 400"/>
                  <a:gd name="T30" fmla="*/ 176 w 400"/>
                  <a:gd name="T31" fmla="*/ 316 h 400"/>
                  <a:gd name="T32" fmla="*/ 165 w 400"/>
                  <a:gd name="T33" fmla="*/ 311 h 400"/>
                  <a:gd name="T34" fmla="*/ 70 w 400"/>
                  <a:gd name="T35" fmla="*/ 217 h 400"/>
                  <a:gd name="T36" fmla="*/ 66 w 400"/>
                  <a:gd name="T37" fmla="*/ 205 h 400"/>
                  <a:gd name="T38" fmla="*/ 70 w 400"/>
                  <a:gd name="T39" fmla="*/ 193 h 400"/>
                  <a:gd name="T40" fmla="*/ 94 w 400"/>
                  <a:gd name="T41" fmla="*/ 170 h 400"/>
                  <a:gd name="T42" fmla="*/ 106 w 400"/>
                  <a:gd name="T43" fmla="*/ 165 h 400"/>
                  <a:gd name="T44" fmla="*/ 118 w 400"/>
                  <a:gd name="T45" fmla="*/ 170 h 400"/>
                  <a:gd name="T46" fmla="*/ 176 w 400"/>
                  <a:gd name="T47" fmla="*/ 229 h 400"/>
                  <a:gd name="T48" fmla="*/ 283 w 400"/>
                  <a:gd name="T49" fmla="*/ 123 h 400"/>
                  <a:gd name="T50" fmla="*/ 295 w 400"/>
                  <a:gd name="T51" fmla="*/ 118 h 400"/>
                  <a:gd name="T52" fmla="*/ 306 w 400"/>
                  <a:gd name="T53" fmla="*/ 123 h 400"/>
                  <a:gd name="T54" fmla="*/ 330 w 400"/>
                  <a:gd name="T55" fmla="*/ 146 h 400"/>
                  <a:gd name="T56" fmla="*/ 335 w 400"/>
                  <a:gd name="T57" fmla="*/ 158 h 400"/>
                  <a:gd name="T58" fmla="*/ 330 w 400"/>
                  <a:gd name="T59" fmla="*/ 170 h 400"/>
                  <a:gd name="T60" fmla="*/ 330 w 400"/>
                  <a:gd name="T61" fmla="*/ 170 h 400"/>
                  <a:gd name="T62" fmla="*/ 330 w 400"/>
                  <a:gd name="T63" fmla="*/ 17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00" h="400">
                    <a:moveTo>
                      <a:pt x="374" y="100"/>
                    </a:moveTo>
                    <a:cubicBezTo>
                      <a:pt x="356" y="69"/>
                      <a:pt x="331" y="45"/>
                      <a:pt x="301" y="27"/>
                    </a:cubicBezTo>
                    <a:cubicBezTo>
                      <a:pt x="270" y="9"/>
                      <a:pt x="237" y="0"/>
                      <a:pt x="200" y="0"/>
                    </a:cubicBezTo>
                    <a:cubicBezTo>
                      <a:pt x="164" y="0"/>
                      <a:pt x="130" y="9"/>
                      <a:pt x="100" y="27"/>
                    </a:cubicBezTo>
                    <a:cubicBezTo>
                      <a:pt x="69" y="45"/>
                      <a:pt x="45" y="69"/>
                      <a:pt x="27" y="100"/>
                    </a:cubicBezTo>
                    <a:cubicBezTo>
                      <a:pt x="9" y="130"/>
                      <a:pt x="0" y="164"/>
                      <a:pt x="0" y="200"/>
                    </a:cubicBezTo>
                    <a:cubicBezTo>
                      <a:pt x="0" y="237"/>
                      <a:pt x="9" y="270"/>
                      <a:pt x="27" y="301"/>
                    </a:cubicBezTo>
                    <a:cubicBezTo>
                      <a:pt x="45" y="331"/>
                      <a:pt x="69" y="356"/>
                      <a:pt x="100" y="374"/>
                    </a:cubicBezTo>
                    <a:cubicBezTo>
                      <a:pt x="130" y="391"/>
                      <a:pt x="164" y="400"/>
                      <a:pt x="200" y="400"/>
                    </a:cubicBezTo>
                    <a:cubicBezTo>
                      <a:pt x="237" y="400"/>
                      <a:pt x="270" y="391"/>
                      <a:pt x="301" y="374"/>
                    </a:cubicBezTo>
                    <a:cubicBezTo>
                      <a:pt x="331" y="356"/>
                      <a:pt x="356" y="331"/>
                      <a:pt x="374" y="301"/>
                    </a:cubicBezTo>
                    <a:cubicBezTo>
                      <a:pt x="392" y="270"/>
                      <a:pt x="400" y="237"/>
                      <a:pt x="400" y="200"/>
                    </a:cubicBezTo>
                    <a:cubicBezTo>
                      <a:pt x="400" y="164"/>
                      <a:pt x="392" y="130"/>
                      <a:pt x="374" y="100"/>
                    </a:cubicBezTo>
                    <a:close/>
                    <a:moveTo>
                      <a:pt x="330" y="170"/>
                    </a:moveTo>
                    <a:cubicBezTo>
                      <a:pt x="188" y="311"/>
                      <a:pt x="188" y="311"/>
                      <a:pt x="188" y="311"/>
                    </a:cubicBezTo>
                    <a:cubicBezTo>
                      <a:pt x="185" y="315"/>
                      <a:pt x="181" y="316"/>
                      <a:pt x="176" y="316"/>
                    </a:cubicBezTo>
                    <a:cubicBezTo>
                      <a:pt x="172" y="316"/>
                      <a:pt x="168" y="315"/>
                      <a:pt x="165" y="311"/>
                    </a:cubicBezTo>
                    <a:cubicBezTo>
                      <a:pt x="70" y="217"/>
                      <a:pt x="70" y="217"/>
                      <a:pt x="70" y="217"/>
                    </a:cubicBezTo>
                    <a:cubicBezTo>
                      <a:pt x="67" y="214"/>
                      <a:pt x="66" y="210"/>
                      <a:pt x="66" y="205"/>
                    </a:cubicBezTo>
                    <a:cubicBezTo>
                      <a:pt x="66" y="200"/>
                      <a:pt x="67" y="196"/>
                      <a:pt x="70" y="193"/>
                    </a:cubicBezTo>
                    <a:cubicBezTo>
                      <a:pt x="94" y="170"/>
                      <a:pt x="94" y="170"/>
                      <a:pt x="94" y="170"/>
                    </a:cubicBezTo>
                    <a:cubicBezTo>
                      <a:pt x="97" y="166"/>
                      <a:pt x="101" y="165"/>
                      <a:pt x="106" y="165"/>
                    </a:cubicBezTo>
                    <a:cubicBezTo>
                      <a:pt x="110" y="165"/>
                      <a:pt x="114" y="166"/>
                      <a:pt x="118" y="170"/>
                    </a:cubicBezTo>
                    <a:cubicBezTo>
                      <a:pt x="176" y="229"/>
                      <a:pt x="176" y="229"/>
                      <a:pt x="176" y="229"/>
                    </a:cubicBezTo>
                    <a:cubicBezTo>
                      <a:pt x="283" y="123"/>
                      <a:pt x="283" y="123"/>
                      <a:pt x="283" y="123"/>
                    </a:cubicBezTo>
                    <a:cubicBezTo>
                      <a:pt x="286" y="119"/>
                      <a:pt x="290" y="118"/>
                      <a:pt x="295" y="118"/>
                    </a:cubicBezTo>
                    <a:cubicBezTo>
                      <a:pt x="299" y="118"/>
                      <a:pt x="303" y="119"/>
                      <a:pt x="306" y="123"/>
                    </a:cubicBezTo>
                    <a:cubicBezTo>
                      <a:pt x="330" y="146"/>
                      <a:pt x="330" y="146"/>
                      <a:pt x="330" y="146"/>
                    </a:cubicBezTo>
                    <a:cubicBezTo>
                      <a:pt x="333" y="149"/>
                      <a:pt x="335" y="153"/>
                      <a:pt x="335" y="158"/>
                    </a:cubicBezTo>
                    <a:cubicBezTo>
                      <a:pt x="335" y="163"/>
                      <a:pt x="333" y="167"/>
                      <a:pt x="330" y="170"/>
                    </a:cubicBezTo>
                    <a:close/>
                    <a:moveTo>
                      <a:pt x="330" y="170"/>
                    </a:moveTo>
                    <a:cubicBezTo>
                      <a:pt x="330" y="170"/>
                      <a:pt x="330" y="170"/>
                      <a:pt x="330" y="17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>
              <a:off x="12276" y="6254"/>
              <a:ext cx="4102" cy="1653"/>
              <a:chOff x="7744016" y="2931616"/>
              <a:chExt cx="2604671" cy="1050002"/>
            </a:xfrm>
          </p:grpSpPr>
          <p:sp>
            <p:nvSpPr>
              <p:cNvPr id="74" name="五边形 24"/>
              <p:cNvSpPr/>
              <p:nvPr/>
            </p:nvSpPr>
            <p:spPr>
              <a:xfrm>
                <a:off x="8590306" y="3044795"/>
                <a:ext cx="1758381" cy="823643"/>
              </a:xfrm>
              <a:prstGeom prst="homePlate">
                <a:avLst>
                  <a:gd name="adj" fmla="val 40279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lvl="0" defTabSz="913765">
                  <a:defRPr/>
                </a:pPr>
                <a:r>
                  <a:rPr lang="zh-CN" altLang="en-US" sz="1600" b="1">
                    <a:solidFill>
                      <a:schemeClr val="tx1"/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  <a:cs typeface="方正黑体简体" panose="02010601030101010101" pitchFamily="2" charset="-122"/>
                  </a:rPr>
                  <a:t>    标题文本预设</a:t>
                </a:r>
                <a:endParaRPr lang="zh-CN" altLang="en-US" sz="1600" b="1">
                  <a:solidFill>
                    <a:schemeClr val="tx1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方正黑体简体" panose="02010601030101010101" pitchFamily="2" charset="-122"/>
                </a:endParaRPr>
              </a:p>
            </p:txBody>
          </p:sp>
          <p:sp>
            <p:nvSpPr>
              <p:cNvPr id="75" name="椭圆 74"/>
              <p:cNvSpPr/>
              <p:nvPr/>
            </p:nvSpPr>
            <p:spPr>
              <a:xfrm>
                <a:off x="7744016" y="2931616"/>
                <a:ext cx="1050001" cy="1050002"/>
              </a:xfrm>
              <a:prstGeom prst="ellipse">
                <a:avLst/>
              </a:prstGeom>
              <a:solidFill>
                <a:srgbClr val="5B727D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  <p:sp>
            <p:nvSpPr>
              <p:cNvPr id="76" name="任意多边形 27"/>
              <p:cNvSpPr/>
              <p:nvPr/>
            </p:nvSpPr>
            <p:spPr bwMode="auto">
              <a:xfrm>
                <a:off x="7998442" y="3176704"/>
                <a:ext cx="545571" cy="544559"/>
              </a:xfrm>
              <a:custGeom>
                <a:avLst/>
                <a:gdLst>
                  <a:gd name="T0" fmla="*/ 164 w 204"/>
                  <a:gd name="T1" fmla="*/ 0 h 204"/>
                  <a:gd name="T2" fmla="*/ 39 w 204"/>
                  <a:gd name="T3" fmla="*/ 0 h 204"/>
                  <a:gd name="T4" fmla="*/ 0 w 204"/>
                  <a:gd name="T5" fmla="*/ 39 h 204"/>
                  <a:gd name="T6" fmla="*/ 0 w 204"/>
                  <a:gd name="T7" fmla="*/ 81 h 204"/>
                  <a:gd name="T8" fmla="*/ 0 w 204"/>
                  <a:gd name="T9" fmla="*/ 164 h 204"/>
                  <a:gd name="T10" fmla="*/ 39 w 204"/>
                  <a:gd name="T11" fmla="*/ 204 h 204"/>
                  <a:gd name="T12" fmla="*/ 164 w 204"/>
                  <a:gd name="T13" fmla="*/ 204 h 204"/>
                  <a:gd name="T14" fmla="*/ 204 w 204"/>
                  <a:gd name="T15" fmla="*/ 164 h 204"/>
                  <a:gd name="T16" fmla="*/ 204 w 204"/>
                  <a:gd name="T17" fmla="*/ 81 h 204"/>
                  <a:gd name="T18" fmla="*/ 204 w 204"/>
                  <a:gd name="T19" fmla="*/ 39 h 204"/>
                  <a:gd name="T20" fmla="*/ 164 w 204"/>
                  <a:gd name="T21" fmla="*/ 0 h 204"/>
                  <a:gd name="T22" fmla="*/ 176 w 204"/>
                  <a:gd name="T23" fmla="*/ 23 h 204"/>
                  <a:gd name="T24" fmla="*/ 180 w 204"/>
                  <a:gd name="T25" fmla="*/ 23 h 204"/>
                  <a:gd name="T26" fmla="*/ 180 w 204"/>
                  <a:gd name="T27" fmla="*/ 28 h 204"/>
                  <a:gd name="T28" fmla="*/ 180 w 204"/>
                  <a:gd name="T29" fmla="*/ 58 h 204"/>
                  <a:gd name="T30" fmla="*/ 146 w 204"/>
                  <a:gd name="T31" fmla="*/ 58 h 204"/>
                  <a:gd name="T32" fmla="*/ 146 w 204"/>
                  <a:gd name="T33" fmla="*/ 24 h 204"/>
                  <a:gd name="T34" fmla="*/ 176 w 204"/>
                  <a:gd name="T35" fmla="*/ 23 h 204"/>
                  <a:gd name="T36" fmla="*/ 73 w 204"/>
                  <a:gd name="T37" fmla="*/ 81 h 204"/>
                  <a:gd name="T38" fmla="*/ 102 w 204"/>
                  <a:gd name="T39" fmla="*/ 66 h 204"/>
                  <a:gd name="T40" fmla="*/ 131 w 204"/>
                  <a:gd name="T41" fmla="*/ 81 h 204"/>
                  <a:gd name="T42" fmla="*/ 138 w 204"/>
                  <a:gd name="T43" fmla="*/ 102 h 204"/>
                  <a:gd name="T44" fmla="*/ 102 w 204"/>
                  <a:gd name="T45" fmla="*/ 138 h 204"/>
                  <a:gd name="T46" fmla="*/ 66 w 204"/>
                  <a:gd name="T47" fmla="*/ 102 h 204"/>
                  <a:gd name="T48" fmla="*/ 73 w 204"/>
                  <a:gd name="T49" fmla="*/ 81 h 204"/>
                  <a:gd name="T50" fmla="*/ 184 w 204"/>
                  <a:gd name="T51" fmla="*/ 164 h 204"/>
                  <a:gd name="T52" fmla="*/ 164 w 204"/>
                  <a:gd name="T53" fmla="*/ 184 h 204"/>
                  <a:gd name="T54" fmla="*/ 39 w 204"/>
                  <a:gd name="T55" fmla="*/ 184 h 204"/>
                  <a:gd name="T56" fmla="*/ 20 w 204"/>
                  <a:gd name="T57" fmla="*/ 164 h 204"/>
                  <a:gd name="T58" fmla="*/ 20 w 204"/>
                  <a:gd name="T59" fmla="*/ 81 h 204"/>
                  <a:gd name="T60" fmla="*/ 50 w 204"/>
                  <a:gd name="T61" fmla="*/ 81 h 204"/>
                  <a:gd name="T62" fmla="*/ 46 w 204"/>
                  <a:gd name="T63" fmla="*/ 102 h 204"/>
                  <a:gd name="T64" fmla="*/ 102 w 204"/>
                  <a:gd name="T65" fmla="*/ 158 h 204"/>
                  <a:gd name="T66" fmla="*/ 157 w 204"/>
                  <a:gd name="T67" fmla="*/ 102 h 204"/>
                  <a:gd name="T68" fmla="*/ 153 w 204"/>
                  <a:gd name="T69" fmla="*/ 81 h 204"/>
                  <a:gd name="T70" fmla="*/ 184 w 204"/>
                  <a:gd name="T71" fmla="*/ 81 h 204"/>
                  <a:gd name="T72" fmla="*/ 184 w 204"/>
                  <a:gd name="T73" fmla="*/ 164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4" h="204">
                    <a:moveTo>
                      <a:pt x="164" y="0"/>
                    </a:moveTo>
                    <a:cubicBezTo>
                      <a:pt x="39" y="0"/>
                      <a:pt x="39" y="0"/>
                      <a:pt x="39" y="0"/>
                    </a:cubicBezTo>
                    <a:cubicBezTo>
                      <a:pt x="17" y="0"/>
                      <a:pt x="0" y="18"/>
                      <a:pt x="0" y="39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164"/>
                      <a:pt x="0" y="164"/>
                      <a:pt x="0" y="164"/>
                    </a:cubicBezTo>
                    <a:cubicBezTo>
                      <a:pt x="0" y="186"/>
                      <a:pt x="17" y="204"/>
                      <a:pt x="39" y="204"/>
                    </a:cubicBezTo>
                    <a:cubicBezTo>
                      <a:pt x="164" y="204"/>
                      <a:pt x="164" y="204"/>
                      <a:pt x="164" y="204"/>
                    </a:cubicBezTo>
                    <a:cubicBezTo>
                      <a:pt x="186" y="204"/>
                      <a:pt x="204" y="186"/>
                      <a:pt x="204" y="164"/>
                    </a:cubicBezTo>
                    <a:cubicBezTo>
                      <a:pt x="204" y="81"/>
                      <a:pt x="204" y="81"/>
                      <a:pt x="204" y="81"/>
                    </a:cubicBezTo>
                    <a:cubicBezTo>
                      <a:pt x="204" y="39"/>
                      <a:pt x="204" y="39"/>
                      <a:pt x="204" y="39"/>
                    </a:cubicBezTo>
                    <a:cubicBezTo>
                      <a:pt x="204" y="18"/>
                      <a:pt x="186" y="0"/>
                      <a:pt x="164" y="0"/>
                    </a:cubicBezTo>
                    <a:close/>
                    <a:moveTo>
                      <a:pt x="176" y="23"/>
                    </a:moveTo>
                    <a:cubicBezTo>
                      <a:pt x="180" y="23"/>
                      <a:pt x="180" y="23"/>
                      <a:pt x="180" y="23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58"/>
                      <a:pt x="180" y="58"/>
                      <a:pt x="180" y="58"/>
                    </a:cubicBezTo>
                    <a:cubicBezTo>
                      <a:pt x="146" y="58"/>
                      <a:pt x="146" y="58"/>
                      <a:pt x="146" y="58"/>
                    </a:cubicBezTo>
                    <a:cubicBezTo>
                      <a:pt x="146" y="24"/>
                      <a:pt x="146" y="24"/>
                      <a:pt x="146" y="24"/>
                    </a:cubicBezTo>
                    <a:lnTo>
                      <a:pt x="176" y="23"/>
                    </a:lnTo>
                    <a:close/>
                    <a:moveTo>
                      <a:pt x="73" y="81"/>
                    </a:moveTo>
                    <a:cubicBezTo>
                      <a:pt x="79" y="72"/>
                      <a:pt x="90" y="66"/>
                      <a:pt x="102" y="66"/>
                    </a:cubicBezTo>
                    <a:cubicBezTo>
                      <a:pt x="114" y="66"/>
                      <a:pt x="124" y="72"/>
                      <a:pt x="131" y="81"/>
                    </a:cubicBezTo>
                    <a:cubicBezTo>
                      <a:pt x="135" y="87"/>
                      <a:pt x="138" y="94"/>
                      <a:pt x="138" y="102"/>
                    </a:cubicBezTo>
                    <a:cubicBezTo>
                      <a:pt x="138" y="122"/>
                      <a:pt x="121" y="138"/>
                      <a:pt x="102" y="138"/>
                    </a:cubicBezTo>
                    <a:cubicBezTo>
                      <a:pt x="82" y="138"/>
                      <a:pt x="66" y="122"/>
                      <a:pt x="66" y="102"/>
                    </a:cubicBezTo>
                    <a:cubicBezTo>
                      <a:pt x="66" y="94"/>
                      <a:pt x="68" y="87"/>
                      <a:pt x="73" y="81"/>
                    </a:cubicBezTo>
                    <a:close/>
                    <a:moveTo>
                      <a:pt x="184" y="164"/>
                    </a:moveTo>
                    <a:cubicBezTo>
                      <a:pt x="184" y="175"/>
                      <a:pt x="175" y="184"/>
                      <a:pt x="164" y="184"/>
                    </a:cubicBezTo>
                    <a:cubicBezTo>
                      <a:pt x="39" y="184"/>
                      <a:pt x="39" y="184"/>
                      <a:pt x="39" y="184"/>
                    </a:cubicBezTo>
                    <a:cubicBezTo>
                      <a:pt x="28" y="184"/>
                      <a:pt x="20" y="175"/>
                      <a:pt x="20" y="164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47" y="87"/>
                      <a:pt x="46" y="95"/>
                      <a:pt x="46" y="102"/>
                    </a:cubicBezTo>
                    <a:cubicBezTo>
                      <a:pt x="46" y="133"/>
                      <a:pt x="71" y="158"/>
                      <a:pt x="102" y="158"/>
                    </a:cubicBezTo>
                    <a:cubicBezTo>
                      <a:pt x="132" y="158"/>
                      <a:pt x="157" y="133"/>
                      <a:pt x="157" y="102"/>
                    </a:cubicBezTo>
                    <a:cubicBezTo>
                      <a:pt x="157" y="95"/>
                      <a:pt x="156" y="87"/>
                      <a:pt x="153" y="81"/>
                    </a:cubicBezTo>
                    <a:cubicBezTo>
                      <a:pt x="184" y="81"/>
                      <a:pt x="184" y="81"/>
                      <a:pt x="184" y="81"/>
                    </a:cubicBezTo>
                    <a:lnTo>
                      <a:pt x="184" y="16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</p:grpSp>
        <p:sp>
          <p:nvSpPr>
            <p:cNvPr id="77" name="文本框 13"/>
            <p:cNvSpPr txBox="1"/>
            <p:nvPr/>
          </p:nvSpPr>
          <p:spPr bwMode="auto">
            <a:xfrm>
              <a:off x="7552" y="8561"/>
              <a:ext cx="3485" cy="44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0" tIns="0" rIns="0" bIns="0" anchor="ctr" anchorCtr="1"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6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rPr>
                <a:t>公司下设分公</a:t>
              </a:r>
              <a:endParaRPr lang="zh-CN" alt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  <a:p>
              <a:pPr marL="0" lvl="1" algn="ctr"/>
              <a:r>
                <a:rPr lang="zh-CN" altLang="en-US" sz="16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rPr>
                <a:t>司单击此处添加你的</a:t>
              </a:r>
              <a:endParaRPr lang="zh-CN" alt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  <a:p>
              <a:pPr marL="0" lvl="1" algn="ctr"/>
              <a:r>
                <a:rPr lang="zh-CN" altLang="en-US" sz="16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rPr>
                <a:t>正文详细内容</a:t>
              </a:r>
              <a:endParaRPr lang="zh-CN" alt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sp>
          <p:nvSpPr>
            <p:cNvPr id="78" name="文本框 13"/>
            <p:cNvSpPr txBox="1"/>
            <p:nvPr/>
          </p:nvSpPr>
          <p:spPr bwMode="auto">
            <a:xfrm>
              <a:off x="12677" y="8561"/>
              <a:ext cx="3485" cy="44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0" tIns="0" rIns="0" bIns="0" anchor="ctr" anchorCtr="1"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6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rPr>
                <a:t>公司转型</a:t>
              </a:r>
              <a:endParaRPr lang="zh-CN" alt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  <a:p>
              <a:pPr marL="0" lvl="1" algn="ctr"/>
              <a:r>
                <a:rPr lang="zh-CN" altLang="en-US" sz="16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rPr>
                <a:t>单击此处添加你的</a:t>
              </a:r>
              <a:endParaRPr lang="zh-CN" alt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  <a:p>
              <a:pPr marL="0" lvl="1" algn="ctr"/>
              <a:r>
                <a:rPr lang="zh-CN" altLang="en-US" sz="16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rPr>
                <a:t>正文详细内容</a:t>
              </a:r>
              <a:endParaRPr lang="zh-CN" alt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4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59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4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8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5" grpId="0" bldLvl="0" animBg="1"/>
      <p:bldP spid="21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/>
        </p:nvSpPr>
        <p:spPr>
          <a:xfrm rot="9540000">
            <a:off x="11406828" y="6134038"/>
            <a:ext cx="575692" cy="575692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 rot="9540000">
            <a:off x="10739355" y="5755671"/>
            <a:ext cx="256854" cy="256854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21" name="文本框 5"/>
          <p:cNvSpPr txBox="1"/>
          <p:nvPr/>
        </p:nvSpPr>
        <p:spPr>
          <a:xfrm>
            <a:off x="524510" y="398780"/>
            <a:ext cx="20491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企业理念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11752" y="643554"/>
            <a:ext cx="2408102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Enterprise idea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191242" y="2116736"/>
            <a:ext cx="2976521" cy="2976521"/>
            <a:chOff x="6848924" y="2406742"/>
            <a:chExt cx="2977072" cy="2977072"/>
          </a:xfrm>
        </p:grpSpPr>
        <p:grpSp>
          <p:nvGrpSpPr>
            <p:cNvPr id="12" name="组合 11"/>
            <p:cNvGrpSpPr/>
            <p:nvPr/>
          </p:nvGrpSpPr>
          <p:grpSpPr>
            <a:xfrm>
              <a:off x="6848924" y="2406742"/>
              <a:ext cx="2977072" cy="2977072"/>
              <a:chOff x="4005943" y="1516285"/>
              <a:chExt cx="3600001" cy="3600001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4909458" y="2409372"/>
                <a:ext cx="1799770" cy="17997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584200">
                  <a:prstClr val="black">
                    <a:alpha val="31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+mn-ea"/>
                  <a:sym typeface="+mn-lt"/>
                </a:endParaRPr>
              </a:p>
            </p:txBody>
          </p:sp>
          <p:graphicFrame>
            <p:nvGraphicFramePr>
              <p:cNvPr id="49" name="图表 48"/>
              <p:cNvGraphicFramePr/>
              <p:nvPr/>
            </p:nvGraphicFramePr>
            <p:xfrm>
              <a:off x="4005943" y="1516285"/>
              <a:ext cx="3600001" cy="360000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"/>
              </a:graphicData>
            </a:graphic>
          </p:graphicFrame>
        </p:grpSp>
        <p:grpSp>
          <p:nvGrpSpPr>
            <p:cNvPr id="50" name="组合 49"/>
            <p:cNvGrpSpPr/>
            <p:nvPr/>
          </p:nvGrpSpPr>
          <p:grpSpPr>
            <a:xfrm>
              <a:off x="7093857" y="3316989"/>
              <a:ext cx="273133" cy="263874"/>
              <a:chOff x="549275" y="533400"/>
              <a:chExt cx="561975" cy="542926"/>
            </a:xfrm>
          </p:grpSpPr>
          <p:sp>
            <p:nvSpPr>
              <p:cNvPr id="51" name="Freeform 16"/>
              <p:cNvSpPr>
                <a:spLocks noEditPoints="1"/>
              </p:cNvSpPr>
              <p:nvPr/>
            </p:nvSpPr>
            <p:spPr bwMode="auto">
              <a:xfrm>
                <a:off x="549275" y="649288"/>
                <a:ext cx="463550" cy="427038"/>
              </a:xfrm>
              <a:custGeom>
                <a:avLst/>
                <a:gdLst>
                  <a:gd name="T0" fmla="*/ 149 w 165"/>
                  <a:gd name="T1" fmla="*/ 38 h 152"/>
                  <a:gd name="T2" fmla="*/ 147 w 165"/>
                  <a:gd name="T3" fmla="*/ 34 h 152"/>
                  <a:gd name="T4" fmla="*/ 137 w 165"/>
                  <a:gd name="T5" fmla="*/ 22 h 152"/>
                  <a:gd name="T6" fmla="*/ 125 w 165"/>
                  <a:gd name="T7" fmla="*/ 12 h 152"/>
                  <a:gd name="T8" fmla="*/ 121 w 165"/>
                  <a:gd name="T9" fmla="*/ 10 h 152"/>
                  <a:gd name="T10" fmla="*/ 118 w 165"/>
                  <a:gd name="T11" fmla="*/ 8 h 152"/>
                  <a:gd name="T12" fmla="*/ 83 w 165"/>
                  <a:gd name="T13" fmla="*/ 0 h 152"/>
                  <a:gd name="T14" fmla="*/ 29 w 165"/>
                  <a:gd name="T15" fmla="*/ 22 h 152"/>
                  <a:gd name="T16" fmla="*/ 29 w 165"/>
                  <a:gd name="T17" fmla="*/ 130 h 152"/>
                  <a:gd name="T18" fmla="*/ 83 w 165"/>
                  <a:gd name="T19" fmla="*/ 152 h 152"/>
                  <a:gd name="T20" fmla="*/ 137 w 165"/>
                  <a:gd name="T21" fmla="*/ 130 h 152"/>
                  <a:gd name="T22" fmla="*/ 151 w 165"/>
                  <a:gd name="T23" fmla="*/ 41 h 152"/>
                  <a:gd name="T24" fmla="*/ 149 w 165"/>
                  <a:gd name="T25" fmla="*/ 38 h 152"/>
                  <a:gd name="T26" fmla="*/ 83 w 165"/>
                  <a:gd name="T27" fmla="*/ 32 h 152"/>
                  <a:gd name="T28" fmla="*/ 52 w 165"/>
                  <a:gd name="T29" fmla="*/ 45 h 152"/>
                  <a:gd name="T30" fmla="*/ 39 w 165"/>
                  <a:gd name="T31" fmla="*/ 76 h 152"/>
                  <a:gd name="T32" fmla="*/ 52 w 165"/>
                  <a:gd name="T33" fmla="*/ 107 h 152"/>
                  <a:gd name="T34" fmla="*/ 52 w 165"/>
                  <a:gd name="T35" fmla="*/ 113 h 152"/>
                  <a:gd name="T36" fmla="*/ 49 w 165"/>
                  <a:gd name="T37" fmla="*/ 114 h 152"/>
                  <a:gd name="T38" fmla="*/ 46 w 165"/>
                  <a:gd name="T39" fmla="*/ 113 h 152"/>
                  <a:gd name="T40" fmla="*/ 31 w 165"/>
                  <a:gd name="T41" fmla="*/ 76 h 152"/>
                  <a:gd name="T42" fmla="*/ 46 w 165"/>
                  <a:gd name="T43" fmla="*/ 39 h 152"/>
                  <a:gd name="T44" fmla="*/ 83 w 165"/>
                  <a:gd name="T45" fmla="*/ 24 h 152"/>
                  <a:gd name="T46" fmla="*/ 87 w 165"/>
                  <a:gd name="T47" fmla="*/ 28 h 152"/>
                  <a:gd name="T48" fmla="*/ 83 w 165"/>
                  <a:gd name="T49" fmla="*/ 3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5" h="152">
                    <a:moveTo>
                      <a:pt x="149" y="38"/>
                    </a:moveTo>
                    <a:cubicBezTo>
                      <a:pt x="148" y="37"/>
                      <a:pt x="147" y="35"/>
                      <a:pt x="147" y="34"/>
                    </a:cubicBezTo>
                    <a:cubicBezTo>
                      <a:pt x="144" y="30"/>
                      <a:pt x="141" y="26"/>
                      <a:pt x="137" y="22"/>
                    </a:cubicBezTo>
                    <a:cubicBezTo>
                      <a:pt x="133" y="18"/>
                      <a:pt x="129" y="15"/>
                      <a:pt x="125" y="12"/>
                    </a:cubicBezTo>
                    <a:cubicBezTo>
                      <a:pt x="124" y="12"/>
                      <a:pt x="122" y="11"/>
                      <a:pt x="121" y="10"/>
                    </a:cubicBezTo>
                    <a:cubicBezTo>
                      <a:pt x="120" y="9"/>
                      <a:pt x="119" y="9"/>
                      <a:pt x="118" y="8"/>
                    </a:cubicBezTo>
                    <a:cubicBezTo>
                      <a:pt x="107" y="3"/>
                      <a:pt x="95" y="0"/>
                      <a:pt x="83" y="0"/>
                    </a:cubicBezTo>
                    <a:cubicBezTo>
                      <a:pt x="63" y="0"/>
                      <a:pt x="44" y="8"/>
                      <a:pt x="29" y="22"/>
                    </a:cubicBezTo>
                    <a:cubicBezTo>
                      <a:pt x="0" y="52"/>
                      <a:pt x="0" y="100"/>
                      <a:pt x="29" y="130"/>
                    </a:cubicBezTo>
                    <a:cubicBezTo>
                      <a:pt x="44" y="144"/>
                      <a:pt x="63" y="152"/>
                      <a:pt x="83" y="152"/>
                    </a:cubicBezTo>
                    <a:cubicBezTo>
                      <a:pt x="103" y="152"/>
                      <a:pt x="123" y="144"/>
                      <a:pt x="137" y="130"/>
                    </a:cubicBezTo>
                    <a:cubicBezTo>
                      <a:pt x="161" y="106"/>
                      <a:pt x="165" y="70"/>
                      <a:pt x="151" y="41"/>
                    </a:cubicBezTo>
                    <a:cubicBezTo>
                      <a:pt x="150" y="40"/>
                      <a:pt x="150" y="39"/>
                      <a:pt x="149" y="38"/>
                    </a:cubicBezTo>
                    <a:close/>
                    <a:moveTo>
                      <a:pt x="83" y="32"/>
                    </a:moveTo>
                    <a:cubicBezTo>
                      <a:pt x="71" y="32"/>
                      <a:pt x="60" y="36"/>
                      <a:pt x="52" y="45"/>
                    </a:cubicBezTo>
                    <a:cubicBezTo>
                      <a:pt x="44" y="53"/>
                      <a:pt x="39" y="64"/>
                      <a:pt x="39" y="76"/>
                    </a:cubicBezTo>
                    <a:cubicBezTo>
                      <a:pt x="39" y="88"/>
                      <a:pt x="44" y="99"/>
                      <a:pt x="52" y="107"/>
                    </a:cubicBezTo>
                    <a:cubicBezTo>
                      <a:pt x="54" y="109"/>
                      <a:pt x="54" y="111"/>
                      <a:pt x="52" y="113"/>
                    </a:cubicBezTo>
                    <a:cubicBezTo>
                      <a:pt x="51" y="113"/>
                      <a:pt x="50" y="114"/>
                      <a:pt x="49" y="114"/>
                    </a:cubicBezTo>
                    <a:cubicBezTo>
                      <a:pt x="48" y="114"/>
                      <a:pt x="47" y="113"/>
                      <a:pt x="46" y="113"/>
                    </a:cubicBezTo>
                    <a:cubicBezTo>
                      <a:pt x="37" y="103"/>
                      <a:pt x="31" y="90"/>
                      <a:pt x="31" y="76"/>
                    </a:cubicBezTo>
                    <a:cubicBezTo>
                      <a:pt x="31" y="62"/>
                      <a:pt x="37" y="49"/>
                      <a:pt x="46" y="39"/>
                    </a:cubicBezTo>
                    <a:cubicBezTo>
                      <a:pt x="56" y="29"/>
                      <a:pt x="69" y="24"/>
                      <a:pt x="83" y="24"/>
                    </a:cubicBezTo>
                    <a:cubicBezTo>
                      <a:pt x="85" y="24"/>
                      <a:pt x="87" y="26"/>
                      <a:pt x="87" y="28"/>
                    </a:cubicBezTo>
                    <a:cubicBezTo>
                      <a:pt x="87" y="30"/>
                      <a:pt x="85" y="32"/>
                      <a:pt x="83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3" tIns="45711" rIns="91423" bIns="45711" numCol="1" anchor="t" anchorCtr="0" compatLnSpc="1"/>
              <a:lstStyle/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52" name="Freeform 17"/>
              <p:cNvSpPr/>
              <p:nvPr/>
            </p:nvSpPr>
            <p:spPr bwMode="auto">
              <a:xfrm>
                <a:off x="896938" y="623888"/>
                <a:ext cx="123825" cy="123825"/>
              </a:xfrm>
              <a:custGeom>
                <a:avLst/>
                <a:gdLst>
                  <a:gd name="T0" fmla="*/ 31 w 44"/>
                  <a:gd name="T1" fmla="*/ 19 h 44"/>
                  <a:gd name="T2" fmla="*/ 31 w 44"/>
                  <a:gd name="T3" fmla="*/ 19 h 44"/>
                  <a:gd name="T4" fmla="*/ 42 w 44"/>
                  <a:gd name="T5" fmla="*/ 8 h 44"/>
                  <a:gd name="T6" fmla="*/ 42 w 44"/>
                  <a:gd name="T7" fmla="*/ 2 h 44"/>
                  <a:gd name="T8" fmla="*/ 36 w 44"/>
                  <a:gd name="T9" fmla="*/ 2 h 44"/>
                  <a:gd name="T10" fmla="*/ 25 w 44"/>
                  <a:gd name="T11" fmla="*/ 13 h 44"/>
                  <a:gd name="T12" fmla="*/ 25 w 44"/>
                  <a:gd name="T13" fmla="*/ 13 h 44"/>
                  <a:gd name="T14" fmla="*/ 15 w 44"/>
                  <a:gd name="T15" fmla="*/ 2 h 44"/>
                  <a:gd name="T16" fmla="*/ 9 w 44"/>
                  <a:gd name="T17" fmla="*/ 2 h 44"/>
                  <a:gd name="T18" fmla="*/ 0 w 44"/>
                  <a:gd name="T19" fmla="*/ 11 h 44"/>
                  <a:gd name="T20" fmla="*/ 1 w 44"/>
                  <a:gd name="T21" fmla="*/ 12 h 44"/>
                  <a:gd name="T22" fmla="*/ 7 w 44"/>
                  <a:gd name="T23" fmla="*/ 16 h 44"/>
                  <a:gd name="T24" fmla="*/ 19 w 44"/>
                  <a:gd name="T25" fmla="*/ 26 h 44"/>
                  <a:gd name="T26" fmla="*/ 28 w 44"/>
                  <a:gd name="T27" fmla="*/ 37 h 44"/>
                  <a:gd name="T28" fmla="*/ 31 w 44"/>
                  <a:gd name="T29" fmla="*/ 41 h 44"/>
                  <a:gd name="T30" fmla="*/ 33 w 44"/>
                  <a:gd name="T31" fmla="*/ 44 h 44"/>
                  <a:gd name="T32" fmla="*/ 42 w 44"/>
                  <a:gd name="T33" fmla="*/ 35 h 44"/>
                  <a:gd name="T34" fmla="*/ 42 w 44"/>
                  <a:gd name="T35" fmla="*/ 29 h 44"/>
                  <a:gd name="T36" fmla="*/ 31 w 44"/>
                  <a:gd name="T37" fmla="*/ 1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4" h="44">
                    <a:moveTo>
                      <a:pt x="31" y="19"/>
                    </a:moveTo>
                    <a:cubicBezTo>
                      <a:pt x="31" y="19"/>
                      <a:pt x="31" y="19"/>
                      <a:pt x="31" y="19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4" y="6"/>
                      <a:pt x="44" y="4"/>
                      <a:pt x="42" y="2"/>
                    </a:cubicBezTo>
                    <a:cubicBezTo>
                      <a:pt x="40" y="0"/>
                      <a:pt x="38" y="0"/>
                      <a:pt x="36" y="2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3" y="0"/>
                      <a:pt x="10" y="0"/>
                      <a:pt x="9" y="2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1" y="12"/>
                      <a:pt x="1" y="12"/>
                    </a:cubicBezTo>
                    <a:cubicBezTo>
                      <a:pt x="3" y="13"/>
                      <a:pt x="5" y="14"/>
                      <a:pt x="7" y="16"/>
                    </a:cubicBezTo>
                    <a:cubicBezTo>
                      <a:pt x="11" y="19"/>
                      <a:pt x="15" y="22"/>
                      <a:pt x="19" y="26"/>
                    </a:cubicBezTo>
                    <a:cubicBezTo>
                      <a:pt x="22" y="29"/>
                      <a:pt x="26" y="33"/>
                      <a:pt x="28" y="37"/>
                    </a:cubicBezTo>
                    <a:cubicBezTo>
                      <a:pt x="29" y="39"/>
                      <a:pt x="30" y="40"/>
                      <a:pt x="31" y="41"/>
                    </a:cubicBezTo>
                    <a:cubicBezTo>
                      <a:pt x="31" y="42"/>
                      <a:pt x="32" y="43"/>
                      <a:pt x="33" y="44"/>
                    </a:cubicBezTo>
                    <a:cubicBezTo>
                      <a:pt x="42" y="35"/>
                      <a:pt x="42" y="35"/>
                      <a:pt x="42" y="35"/>
                    </a:cubicBezTo>
                    <a:cubicBezTo>
                      <a:pt x="44" y="34"/>
                      <a:pt x="44" y="31"/>
                      <a:pt x="42" y="29"/>
                    </a:cubicBezTo>
                    <a:lnTo>
                      <a:pt x="31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3" tIns="45711" rIns="91423" bIns="45711" numCol="1" anchor="t" anchorCtr="0" compatLnSpc="1"/>
              <a:lstStyle/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53" name="Freeform 18"/>
              <p:cNvSpPr/>
              <p:nvPr/>
            </p:nvSpPr>
            <p:spPr bwMode="auto">
              <a:xfrm>
                <a:off x="1041400" y="533400"/>
                <a:ext cx="69850" cy="69850"/>
              </a:xfrm>
              <a:custGeom>
                <a:avLst/>
                <a:gdLst>
                  <a:gd name="T0" fmla="*/ 4 w 25"/>
                  <a:gd name="T1" fmla="*/ 25 h 25"/>
                  <a:gd name="T2" fmla="*/ 7 w 25"/>
                  <a:gd name="T3" fmla="*/ 24 h 25"/>
                  <a:gd name="T4" fmla="*/ 23 w 25"/>
                  <a:gd name="T5" fmla="*/ 8 h 25"/>
                  <a:gd name="T6" fmla="*/ 23 w 25"/>
                  <a:gd name="T7" fmla="*/ 2 h 25"/>
                  <a:gd name="T8" fmla="*/ 17 w 25"/>
                  <a:gd name="T9" fmla="*/ 2 h 25"/>
                  <a:gd name="T10" fmla="*/ 1 w 25"/>
                  <a:gd name="T11" fmla="*/ 18 h 25"/>
                  <a:gd name="T12" fmla="*/ 1 w 25"/>
                  <a:gd name="T13" fmla="*/ 24 h 25"/>
                  <a:gd name="T14" fmla="*/ 4 w 25"/>
                  <a:gd name="T1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25">
                    <a:moveTo>
                      <a:pt x="4" y="25"/>
                    </a:moveTo>
                    <a:cubicBezTo>
                      <a:pt x="5" y="25"/>
                      <a:pt x="6" y="24"/>
                      <a:pt x="7" y="24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5" y="6"/>
                      <a:pt x="25" y="4"/>
                      <a:pt x="23" y="2"/>
                    </a:cubicBezTo>
                    <a:cubicBezTo>
                      <a:pt x="21" y="0"/>
                      <a:pt x="19" y="0"/>
                      <a:pt x="17" y="2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0" y="20"/>
                      <a:pt x="0" y="22"/>
                      <a:pt x="1" y="24"/>
                    </a:cubicBezTo>
                    <a:cubicBezTo>
                      <a:pt x="2" y="24"/>
                      <a:pt x="3" y="25"/>
                      <a:pt x="4" y="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3" tIns="45711" rIns="91423" bIns="45711" numCol="1" anchor="t" anchorCtr="0" compatLnSpc="1"/>
              <a:lstStyle/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54" name="Freeform 19"/>
              <p:cNvSpPr/>
              <p:nvPr/>
            </p:nvSpPr>
            <p:spPr bwMode="auto">
              <a:xfrm>
                <a:off x="1041400" y="625475"/>
                <a:ext cx="66675" cy="23813"/>
              </a:xfrm>
              <a:custGeom>
                <a:avLst/>
                <a:gdLst>
                  <a:gd name="T0" fmla="*/ 20 w 24"/>
                  <a:gd name="T1" fmla="*/ 0 h 8"/>
                  <a:gd name="T2" fmla="*/ 4 w 24"/>
                  <a:gd name="T3" fmla="*/ 0 h 8"/>
                  <a:gd name="T4" fmla="*/ 0 w 24"/>
                  <a:gd name="T5" fmla="*/ 4 h 8"/>
                  <a:gd name="T6" fmla="*/ 4 w 24"/>
                  <a:gd name="T7" fmla="*/ 8 h 8"/>
                  <a:gd name="T8" fmla="*/ 20 w 24"/>
                  <a:gd name="T9" fmla="*/ 8 h 8"/>
                  <a:gd name="T10" fmla="*/ 24 w 24"/>
                  <a:gd name="T11" fmla="*/ 4 h 8"/>
                  <a:gd name="T12" fmla="*/ 20 w 24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8">
                    <a:moveTo>
                      <a:pt x="20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2" y="8"/>
                      <a:pt x="24" y="6"/>
                      <a:pt x="24" y="4"/>
                    </a:cubicBezTo>
                    <a:cubicBezTo>
                      <a:pt x="24" y="2"/>
                      <a:pt x="22" y="0"/>
                      <a:pt x="2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3" tIns="45711" rIns="91423" bIns="45711" numCol="1" anchor="t" anchorCtr="0" compatLnSpc="1"/>
              <a:lstStyle/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55" name="Freeform 20"/>
              <p:cNvSpPr/>
              <p:nvPr/>
            </p:nvSpPr>
            <p:spPr bwMode="auto">
              <a:xfrm>
                <a:off x="1041400" y="668338"/>
                <a:ext cx="69850" cy="58738"/>
              </a:xfrm>
              <a:custGeom>
                <a:avLst/>
                <a:gdLst>
                  <a:gd name="T0" fmla="*/ 7 w 25"/>
                  <a:gd name="T1" fmla="*/ 2 h 21"/>
                  <a:gd name="T2" fmla="*/ 1 w 25"/>
                  <a:gd name="T3" fmla="*/ 2 h 21"/>
                  <a:gd name="T4" fmla="*/ 2 w 25"/>
                  <a:gd name="T5" fmla="*/ 8 h 21"/>
                  <a:gd name="T6" fmla="*/ 18 w 25"/>
                  <a:gd name="T7" fmla="*/ 20 h 21"/>
                  <a:gd name="T8" fmla="*/ 20 w 25"/>
                  <a:gd name="T9" fmla="*/ 21 h 21"/>
                  <a:gd name="T10" fmla="*/ 23 w 25"/>
                  <a:gd name="T11" fmla="*/ 19 h 21"/>
                  <a:gd name="T12" fmla="*/ 23 w 25"/>
                  <a:gd name="T13" fmla="*/ 14 h 21"/>
                  <a:gd name="T14" fmla="*/ 7 w 25"/>
                  <a:gd name="T15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21">
                    <a:moveTo>
                      <a:pt x="7" y="2"/>
                    </a:moveTo>
                    <a:cubicBezTo>
                      <a:pt x="5" y="0"/>
                      <a:pt x="2" y="1"/>
                      <a:pt x="1" y="2"/>
                    </a:cubicBezTo>
                    <a:cubicBezTo>
                      <a:pt x="0" y="4"/>
                      <a:pt x="0" y="7"/>
                      <a:pt x="2" y="8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1"/>
                      <a:pt x="19" y="21"/>
                      <a:pt x="20" y="21"/>
                    </a:cubicBezTo>
                    <a:cubicBezTo>
                      <a:pt x="21" y="21"/>
                      <a:pt x="23" y="20"/>
                      <a:pt x="23" y="19"/>
                    </a:cubicBezTo>
                    <a:cubicBezTo>
                      <a:pt x="25" y="17"/>
                      <a:pt x="24" y="15"/>
                      <a:pt x="23" y="14"/>
                    </a:cubicBezTo>
                    <a:lnTo>
                      <a:pt x="7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3" tIns="45711" rIns="91423" bIns="45711" numCol="1" anchor="t" anchorCtr="0" compatLnSpc="1"/>
              <a:lstStyle/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56" name="Freeform 21"/>
              <p:cNvSpPr/>
              <p:nvPr/>
            </p:nvSpPr>
            <p:spPr bwMode="auto">
              <a:xfrm>
                <a:off x="995363" y="536575"/>
                <a:ext cx="23813" cy="66675"/>
              </a:xfrm>
              <a:custGeom>
                <a:avLst/>
                <a:gdLst>
                  <a:gd name="T0" fmla="*/ 4 w 8"/>
                  <a:gd name="T1" fmla="*/ 24 h 24"/>
                  <a:gd name="T2" fmla="*/ 8 w 8"/>
                  <a:gd name="T3" fmla="*/ 20 h 24"/>
                  <a:gd name="T4" fmla="*/ 8 w 8"/>
                  <a:gd name="T5" fmla="*/ 4 h 24"/>
                  <a:gd name="T6" fmla="*/ 4 w 8"/>
                  <a:gd name="T7" fmla="*/ 0 h 24"/>
                  <a:gd name="T8" fmla="*/ 0 w 8"/>
                  <a:gd name="T9" fmla="*/ 4 h 24"/>
                  <a:gd name="T10" fmla="*/ 0 w 8"/>
                  <a:gd name="T11" fmla="*/ 20 h 24"/>
                  <a:gd name="T12" fmla="*/ 4 w 8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24">
                    <a:moveTo>
                      <a:pt x="4" y="24"/>
                    </a:moveTo>
                    <a:cubicBezTo>
                      <a:pt x="6" y="24"/>
                      <a:pt x="8" y="22"/>
                      <a:pt x="8" y="20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2"/>
                      <a:pt x="6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2"/>
                      <a:pt x="2" y="24"/>
                      <a:pt x="4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3" tIns="45711" rIns="91423" bIns="45711" numCol="1" anchor="t" anchorCtr="0" compatLnSpc="1"/>
              <a:lstStyle/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57" name="Freeform 22"/>
              <p:cNvSpPr/>
              <p:nvPr/>
            </p:nvSpPr>
            <p:spPr bwMode="auto">
              <a:xfrm>
                <a:off x="917575" y="533400"/>
                <a:ext cx="58738" cy="69850"/>
              </a:xfrm>
              <a:custGeom>
                <a:avLst/>
                <a:gdLst>
                  <a:gd name="T0" fmla="*/ 13 w 21"/>
                  <a:gd name="T1" fmla="*/ 23 h 25"/>
                  <a:gd name="T2" fmla="*/ 16 w 21"/>
                  <a:gd name="T3" fmla="*/ 25 h 25"/>
                  <a:gd name="T4" fmla="*/ 19 w 21"/>
                  <a:gd name="T5" fmla="*/ 24 h 25"/>
                  <a:gd name="T6" fmla="*/ 19 w 21"/>
                  <a:gd name="T7" fmla="*/ 18 h 25"/>
                  <a:gd name="T8" fmla="*/ 7 w 21"/>
                  <a:gd name="T9" fmla="*/ 2 h 25"/>
                  <a:gd name="T10" fmla="*/ 2 w 21"/>
                  <a:gd name="T11" fmla="*/ 2 h 25"/>
                  <a:gd name="T12" fmla="*/ 1 w 21"/>
                  <a:gd name="T13" fmla="*/ 7 h 25"/>
                  <a:gd name="T14" fmla="*/ 13 w 21"/>
                  <a:gd name="T15" fmla="*/ 2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25">
                    <a:moveTo>
                      <a:pt x="13" y="23"/>
                    </a:moveTo>
                    <a:cubicBezTo>
                      <a:pt x="14" y="24"/>
                      <a:pt x="15" y="25"/>
                      <a:pt x="16" y="25"/>
                    </a:cubicBezTo>
                    <a:cubicBezTo>
                      <a:pt x="17" y="25"/>
                      <a:pt x="18" y="25"/>
                      <a:pt x="19" y="24"/>
                    </a:cubicBezTo>
                    <a:cubicBezTo>
                      <a:pt x="20" y="23"/>
                      <a:pt x="21" y="20"/>
                      <a:pt x="19" y="18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1"/>
                      <a:pt x="3" y="0"/>
                      <a:pt x="2" y="2"/>
                    </a:cubicBezTo>
                    <a:cubicBezTo>
                      <a:pt x="0" y="3"/>
                      <a:pt x="0" y="5"/>
                      <a:pt x="1" y="7"/>
                    </a:cubicBezTo>
                    <a:lnTo>
                      <a:pt x="13" y="2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3" tIns="45711" rIns="91423" bIns="45711" numCol="1" anchor="t" anchorCtr="0" compatLnSpc="1"/>
              <a:lstStyle/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58" name="Freeform 28"/>
            <p:cNvSpPr>
              <a:spLocks noEditPoints="1"/>
            </p:cNvSpPr>
            <p:nvPr/>
          </p:nvSpPr>
          <p:spPr bwMode="auto">
            <a:xfrm>
              <a:off x="9325124" y="3332990"/>
              <a:ext cx="245628" cy="245628"/>
            </a:xfrm>
            <a:custGeom>
              <a:avLst/>
              <a:gdLst>
                <a:gd name="T0" fmla="*/ 153 w 207"/>
                <a:gd name="T1" fmla="*/ 51 h 207"/>
                <a:gd name="T2" fmla="*/ 142 w 207"/>
                <a:gd name="T3" fmla="*/ 128 h 207"/>
                <a:gd name="T4" fmla="*/ 161 w 207"/>
                <a:gd name="T5" fmla="*/ 130 h 207"/>
                <a:gd name="T6" fmla="*/ 179 w 207"/>
                <a:gd name="T7" fmla="*/ 108 h 207"/>
                <a:gd name="T8" fmla="*/ 176 w 207"/>
                <a:gd name="T9" fmla="*/ 58 h 207"/>
                <a:gd name="T10" fmla="*/ 137 w 207"/>
                <a:gd name="T11" fmla="*/ 27 h 207"/>
                <a:gd name="T12" fmla="*/ 76 w 207"/>
                <a:gd name="T13" fmla="*/ 30 h 207"/>
                <a:gd name="T14" fmla="*/ 31 w 207"/>
                <a:gd name="T15" fmla="*/ 74 h 207"/>
                <a:gd name="T16" fmla="*/ 30 w 207"/>
                <a:gd name="T17" fmla="*/ 139 h 207"/>
                <a:gd name="T18" fmla="*/ 71 w 207"/>
                <a:gd name="T19" fmla="*/ 178 h 207"/>
                <a:gd name="T20" fmla="*/ 121 w 207"/>
                <a:gd name="T21" fmla="*/ 182 h 207"/>
                <a:gd name="T22" fmla="*/ 143 w 207"/>
                <a:gd name="T23" fmla="*/ 199 h 207"/>
                <a:gd name="T24" fmla="*/ 102 w 207"/>
                <a:gd name="T25" fmla="*/ 207 h 207"/>
                <a:gd name="T26" fmla="*/ 29 w 207"/>
                <a:gd name="T27" fmla="*/ 182 h 207"/>
                <a:gd name="T28" fmla="*/ 0 w 207"/>
                <a:gd name="T29" fmla="*/ 108 h 207"/>
                <a:gd name="T30" fmla="*/ 32 w 207"/>
                <a:gd name="T31" fmla="*/ 29 h 207"/>
                <a:gd name="T32" fmla="*/ 109 w 207"/>
                <a:gd name="T33" fmla="*/ 0 h 207"/>
                <a:gd name="T34" fmla="*/ 179 w 207"/>
                <a:gd name="T35" fmla="*/ 23 h 207"/>
                <a:gd name="T36" fmla="*/ 207 w 207"/>
                <a:gd name="T37" fmla="*/ 87 h 207"/>
                <a:gd name="T38" fmla="*/ 188 w 207"/>
                <a:gd name="T39" fmla="*/ 137 h 207"/>
                <a:gd name="T40" fmla="*/ 141 w 207"/>
                <a:gd name="T41" fmla="*/ 157 h 207"/>
                <a:gd name="T42" fmla="*/ 123 w 207"/>
                <a:gd name="T43" fmla="*/ 151 h 207"/>
                <a:gd name="T44" fmla="*/ 117 w 207"/>
                <a:gd name="T45" fmla="*/ 132 h 207"/>
                <a:gd name="T46" fmla="*/ 109 w 207"/>
                <a:gd name="T47" fmla="*/ 141 h 207"/>
                <a:gd name="T48" fmla="*/ 89 w 207"/>
                <a:gd name="T49" fmla="*/ 155 h 207"/>
                <a:gd name="T50" fmla="*/ 66 w 207"/>
                <a:gd name="T51" fmla="*/ 154 h 207"/>
                <a:gd name="T52" fmla="*/ 52 w 207"/>
                <a:gd name="T53" fmla="*/ 137 h 207"/>
                <a:gd name="T54" fmla="*/ 54 w 207"/>
                <a:gd name="T55" fmla="*/ 96 h 207"/>
                <a:gd name="T56" fmla="*/ 85 w 207"/>
                <a:gd name="T57" fmla="*/ 56 h 207"/>
                <a:gd name="T58" fmla="*/ 120 w 207"/>
                <a:gd name="T59" fmla="*/ 52 h 207"/>
                <a:gd name="T60" fmla="*/ 137 w 207"/>
                <a:gd name="T61" fmla="*/ 51 h 207"/>
                <a:gd name="T62" fmla="*/ 117 w 207"/>
                <a:gd name="T63" fmla="*/ 75 h 207"/>
                <a:gd name="T64" fmla="*/ 96 w 207"/>
                <a:gd name="T65" fmla="*/ 78 h 207"/>
                <a:gd name="T66" fmla="*/ 80 w 207"/>
                <a:gd name="T67" fmla="*/ 101 h 207"/>
                <a:gd name="T68" fmla="*/ 81 w 207"/>
                <a:gd name="T69" fmla="*/ 128 h 207"/>
                <a:gd name="T70" fmla="*/ 98 w 207"/>
                <a:gd name="T71" fmla="*/ 131 h 207"/>
                <a:gd name="T72" fmla="*/ 112 w 207"/>
                <a:gd name="T73" fmla="*/ 119 h 207"/>
                <a:gd name="T74" fmla="*/ 123 w 207"/>
                <a:gd name="T75" fmla="*/ 79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7" h="207">
                  <a:moveTo>
                    <a:pt x="137" y="51"/>
                  </a:moveTo>
                  <a:cubicBezTo>
                    <a:pt x="153" y="51"/>
                    <a:pt x="153" y="51"/>
                    <a:pt x="153" y="51"/>
                  </a:cubicBezTo>
                  <a:cubicBezTo>
                    <a:pt x="142" y="113"/>
                    <a:pt x="142" y="113"/>
                    <a:pt x="142" y="113"/>
                  </a:cubicBezTo>
                  <a:cubicBezTo>
                    <a:pt x="141" y="120"/>
                    <a:pt x="141" y="125"/>
                    <a:pt x="142" y="128"/>
                  </a:cubicBezTo>
                  <a:cubicBezTo>
                    <a:pt x="143" y="132"/>
                    <a:pt x="146" y="133"/>
                    <a:pt x="150" y="133"/>
                  </a:cubicBezTo>
                  <a:cubicBezTo>
                    <a:pt x="154" y="133"/>
                    <a:pt x="158" y="132"/>
                    <a:pt x="161" y="130"/>
                  </a:cubicBezTo>
                  <a:cubicBezTo>
                    <a:pt x="165" y="129"/>
                    <a:pt x="169" y="126"/>
                    <a:pt x="172" y="122"/>
                  </a:cubicBezTo>
                  <a:cubicBezTo>
                    <a:pt x="175" y="118"/>
                    <a:pt x="177" y="114"/>
                    <a:pt x="179" y="108"/>
                  </a:cubicBezTo>
                  <a:cubicBezTo>
                    <a:pt x="181" y="102"/>
                    <a:pt x="182" y="95"/>
                    <a:pt x="182" y="87"/>
                  </a:cubicBezTo>
                  <a:cubicBezTo>
                    <a:pt x="182" y="76"/>
                    <a:pt x="180" y="66"/>
                    <a:pt x="176" y="58"/>
                  </a:cubicBezTo>
                  <a:cubicBezTo>
                    <a:pt x="172" y="50"/>
                    <a:pt x="167" y="44"/>
                    <a:pt x="161" y="38"/>
                  </a:cubicBezTo>
                  <a:cubicBezTo>
                    <a:pt x="154" y="33"/>
                    <a:pt x="146" y="29"/>
                    <a:pt x="137" y="27"/>
                  </a:cubicBezTo>
                  <a:cubicBezTo>
                    <a:pt x="128" y="24"/>
                    <a:pt x="119" y="23"/>
                    <a:pt x="109" y="23"/>
                  </a:cubicBezTo>
                  <a:cubicBezTo>
                    <a:pt x="97" y="23"/>
                    <a:pt x="86" y="25"/>
                    <a:pt x="76" y="30"/>
                  </a:cubicBezTo>
                  <a:cubicBezTo>
                    <a:pt x="65" y="34"/>
                    <a:pt x="57" y="40"/>
                    <a:pt x="49" y="47"/>
                  </a:cubicBezTo>
                  <a:cubicBezTo>
                    <a:pt x="42" y="55"/>
                    <a:pt x="36" y="63"/>
                    <a:pt x="31" y="74"/>
                  </a:cubicBezTo>
                  <a:cubicBezTo>
                    <a:pt x="27" y="84"/>
                    <a:pt x="25" y="95"/>
                    <a:pt x="25" y="107"/>
                  </a:cubicBezTo>
                  <a:cubicBezTo>
                    <a:pt x="25" y="119"/>
                    <a:pt x="27" y="129"/>
                    <a:pt x="30" y="139"/>
                  </a:cubicBezTo>
                  <a:cubicBezTo>
                    <a:pt x="34" y="148"/>
                    <a:pt x="39" y="156"/>
                    <a:pt x="46" y="163"/>
                  </a:cubicBezTo>
                  <a:cubicBezTo>
                    <a:pt x="53" y="169"/>
                    <a:pt x="61" y="174"/>
                    <a:pt x="71" y="178"/>
                  </a:cubicBezTo>
                  <a:cubicBezTo>
                    <a:pt x="81" y="181"/>
                    <a:pt x="93" y="183"/>
                    <a:pt x="106" y="183"/>
                  </a:cubicBezTo>
                  <a:cubicBezTo>
                    <a:pt x="110" y="183"/>
                    <a:pt x="115" y="183"/>
                    <a:pt x="121" y="182"/>
                  </a:cubicBezTo>
                  <a:cubicBezTo>
                    <a:pt x="127" y="181"/>
                    <a:pt x="132" y="179"/>
                    <a:pt x="136" y="177"/>
                  </a:cubicBezTo>
                  <a:cubicBezTo>
                    <a:pt x="143" y="199"/>
                    <a:pt x="143" y="199"/>
                    <a:pt x="143" y="199"/>
                  </a:cubicBezTo>
                  <a:cubicBezTo>
                    <a:pt x="137" y="202"/>
                    <a:pt x="131" y="204"/>
                    <a:pt x="124" y="205"/>
                  </a:cubicBezTo>
                  <a:cubicBezTo>
                    <a:pt x="118" y="206"/>
                    <a:pt x="110" y="207"/>
                    <a:pt x="102" y="207"/>
                  </a:cubicBezTo>
                  <a:cubicBezTo>
                    <a:pt x="87" y="207"/>
                    <a:pt x="74" y="205"/>
                    <a:pt x="61" y="200"/>
                  </a:cubicBezTo>
                  <a:cubicBezTo>
                    <a:pt x="49" y="196"/>
                    <a:pt x="38" y="190"/>
                    <a:pt x="29" y="182"/>
                  </a:cubicBezTo>
                  <a:cubicBezTo>
                    <a:pt x="20" y="173"/>
                    <a:pt x="13" y="163"/>
                    <a:pt x="7" y="151"/>
                  </a:cubicBezTo>
                  <a:cubicBezTo>
                    <a:pt x="2" y="138"/>
                    <a:pt x="0" y="124"/>
                    <a:pt x="0" y="108"/>
                  </a:cubicBezTo>
                  <a:cubicBezTo>
                    <a:pt x="0" y="91"/>
                    <a:pt x="3" y="76"/>
                    <a:pt x="9" y="63"/>
                  </a:cubicBezTo>
                  <a:cubicBezTo>
                    <a:pt x="14" y="50"/>
                    <a:pt x="22" y="38"/>
                    <a:pt x="32" y="29"/>
                  </a:cubicBezTo>
                  <a:cubicBezTo>
                    <a:pt x="42" y="20"/>
                    <a:pt x="54" y="12"/>
                    <a:pt x="67" y="7"/>
                  </a:cubicBezTo>
                  <a:cubicBezTo>
                    <a:pt x="80" y="2"/>
                    <a:pt x="94" y="0"/>
                    <a:pt x="109" y="0"/>
                  </a:cubicBezTo>
                  <a:cubicBezTo>
                    <a:pt x="123" y="0"/>
                    <a:pt x="136" y="2"/>
                    <a:pt x="148" y="6"/>
                  </a:cubicBezTo>
                  <a:cubicBezTo>
                    <a:pt x="160" y="10"/>
                    <a:pt x="170" y="15"/>
                    <a:pt x="179" y="23"/>
                  </a:cubicBezTo>
                  <a:cubicBezTo>
                    <a:pt x="188" y="30"/>
                    <a:pt x="195" y="40"/>
                    <a:pt x="200" y="50"/>
                  </a:cubicBezTo>
                  <a:cubicBezTo>
                    <a:pt x="205" y="61"/>
                    <a:pt x="207" y="74"/>
                    <a:pt x="207" y="87"/>
                  </a:cubicBezTo>
                  <a:cubicBezTo>
                    <a:pt x="207" y="97"/>
                    <a:pt x="205" y="106"/>
                    <a:pt x="202" y="115"/>
                  </a:cubicBezTo>
                  <a:cubicBezTo>
                    <a:pt x="199" y="123"/>
                    <a:pt x="194" y="130"/>
                    <a:pt x="188" y="137"/>
                  </a:cubicBezTo>
                  <a:cubicBezTo>
                    <a:pt x="182" y="143"/>
                    <a:pt x="175" y="148"/>
                    <a:pt x="167" y="151"/>
                  </a:cubicBezTo>
                  <a:cubicBezTo>
                    <a:pt x="159" y="155"/>
                    <a:pt x="151" y="157"/>
                    <a:pt x="141" y="157"/>
                  </a:cubicBezTo>
                  <a:cubicBezTo>
                    <a:pt x="138" y="157"/>
                    <a:pt x="134" y="156"/>
                    <a:pt x="131" y="156"/>
                  </a:cubicBezTo>
                  <a:cubicBezTo>
                    <a:pt x="128" y="155"/>
                    <a:pt x="125" y="153"/>
                    <a:pt x="123" y="151"/>
                  </a:cubicBezTo>
                  <a:cubicBezTo>
                    <a:pt x="121" y="149"/>
                    <a:pt x="119" y="147"/>
                    <a:pt x="118" y="144"/>
                  </a:cubicBezTo>
                  <a:cubicBezTo>
                    <a:pt x="117" y="140"/>
                    <a:pt x="116" y="137"/>
                    <a:pt x="117" y="132"/>
                  </a:cubicBezTo>
                  <a:cubicBezTo>
                    <a:pt x="116" y="132"/>
                    <a:pt x="116" y="132"/>
                    <a:pt x="116" y="132"/>
                  </a:cubicBezTo>
                  <a:cubicBezTo>
                    <a:pt x="114" y="135"/>
                    <a:pt x="111" y="138"/>
                    <a:pt x="109" y="141"/>
                  </a:cubicBezTo>
                  <a:cubicBezTo>
                    <a:pt x="106" y="144"/>
                    <a:pt x="103" y="147"/>
                    <a:pt x="100" y="149"/>
                  </a:cubicBezTo>
                  <a:cubicBezTo>
                    <a:pt x="97" y="152"/>
                    <a:pt x="93" y="153"/>
                    <a:pt x="89" y="155"/>
                  </a:cubicBezTo>
                  <a:cubicBezTo>
                    <a:pt x="86" y="156"/>
                    <a:pt x="81" y="157"/>
                    <a:pt x="77" y="157"/>
                  </a:cubicBezTo>
                  <a:cubicBezTo>
                    <a:pt x="73" y="157"/>
                    <a:pt x="70" y="156"/>
                    <a:pt x="66" y="154"/>
                  </a:cubicBezTo>
                  <a:cubicBezTo>
                    <a:pt x="63" y="153"/>
                    <a:pt x="60" y="151"/>
                    <a:pt x="58" y="148"/>
                  </a:cubicBezTo>
                  <a:cubicBezTo>
                    <a:pt x="55" y="145"/>
                    <a:pt x="53" y="141"/>
                    <a:pt x="52" y="137"/>
                  </a:cubicBezTo>
                  <a:cubicBezTo>
                    <a:pt x="51" y="133"/>
                    <a:pt x="50" y="129"/>
                    <a:pt x="50" y="124"/>
                  </a:cubicBezTo>
                  <a:cubicBezTo>
                    <a:pt x="50" y="114"/>
                    <a:pt x="51" y="105"/>
                    <a:pt x="54" y="96"/>
                  </a:cubicBezTo>
                  <a:cubicBezTo>
                    <a:pt x="57" y="87"/>
                    <a:pt x="62" y="80"/>
                    <a:pt x="67" y="73"/>
                  </a:cubicBezTo>
                  <a:cubicBezTo>
                    <a:pt x="72" y="66"/>
                    <a:pt x="78" y="60"/>
                    <a:pt x="85" y="56"/>
                  </a:cubicBezTo>
                  <a:cubicBezTo>
                    <a:pt x="92" y="52"/>
                    <a:pt x="99" y="50"/>
                    <a:pt x="107" y="50"/>
                  </a:cubicBezTo>
                  <a:cubicBezTo>
                    <a:pt x="112" y="50"/>
                    <a:pt x="117" y="51"/>
                    <a:pt x="120" y="52"/>
                  </a:cubicBezTo>
                  <a:cubicBezTo>
                    <a:pt x="124" y="54"/>
                    <a:pt x="127" y="56"/>
                    <a:pt x="130" y="59"/>
                  </a:cubicBezTo>
                  <a:lnTo>
                    <a:pt x="137" y="51"/>
                  </a:lnTo>
                  <a:close/>
                  <a:moveTo>
                    <a:pt x="123" y="79"/>
                  </a:moveTo>
                  <a:cubicBezTo>
                    <a:pt x="121" y="77"/>
                    <a:pt x="119" y="76"/>
                    <a:pt x="117" y="75"/>
                  </a:cubicBezTo>
                  <a:cubicBezTo>
                    <a:pt x="115" y="74"/>
                    <a:pt x="112" y="74"/>
                    <a:pt x="109" y="74"/>
                  </a:cubicBezTo>
                  <a:cubicBezTo>
                    <a:pt x="104" y="74"/>
                    <a:pt x="100" y="75"/>
                    <a:pt x="96" y="78"/>
                  </a:cubicBezTo>
                  <a:cubicBezTo>
                    <a:pt x="92" y="80"/>
                    <a:pt x="89" y="83"/>
                    <a:pt x="86" y="88"/>
                  </a:cubicBezTo>
                  <a:cubicBezTo>
                    <a:pt x="84" y="92"/>
                    <a:pt x="81" y="96"/>
                    <a:pt x="80" y="101"/>
                  </a:cubicBezTo>
                  <a:cubicBezTo>
                    <a:pt x="78" y="106"/>
                    <a:pt x="78" y="111"/>
                    <a:pt x="78" y="116"/>
                  </a:cubicBezTo>
                  <a:cubicBezTo>
                    <a:pt x="78" y="121"/>
                    <a:pt x="79" y="125"/>
                    <a:pt x="81" y="128"/>
                  </a:cubicBezTo>
                  <a:cubicBezTo>
                    <a:pt x="83" y="132"/>
                    <a:pt x="86" y="133"/>
                    <a:pt x="91" y="133"/>
                  </a:cubicBezTo>
                  <a:cubicBezTo>
                    <a:pt x="93" y="133"/>
                    <a:pt x="96" y="133"/>
                    <a:pt x="98" y="131"/>
                  </a:cubicBezTo>
                  <a:cubicBezTo>
                    <a:pt x="100" y="130"/>
                    <a:pt x="103" y="128"/>
                    <a:pt x="105" y="126"/>
                  </a:cubicBezTo>
                  <a:cubicBezTo>
                    <a:pt x="107" y="124"/>
                    <a:pt x="110" y="122"/>
                    <a:pt x="112" y="119"/>
                  </a:cubicBezTo>
                  <a:cubicBezTo>
                    <a:pt x="114" y="116"/>
                    <a:pt x="116" y="113"/>
                    <a:pt x="117" y="110"/>
                  </a:cubicBezTo>
                  <a:lnTo>
                    <a:pt x="123" y="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23" tIns="45711" rIns="91423" bIns="45711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59" name="Freeform 64"/>
            <p:cNvSpPr>
              <a:spLocks noEditPoints="1"/>
            </p:cNvSpPr>
            <p:nvPr/>
          </p:nvSpPr>
          <p:spPr bwMode="auto">
            <a:xfrm>
              <a:off x="7093857" y="4231545"/>
              <a:ext cx="261925" cy="260524"/>
            </a:xfrm>
            <a:custGeom>
              <a:avLst/>
              <a:gdLst>
                <a:gd name="T0" fmla="*/ 219 w 248"/>
                <a:gd name="T1" fmla="*/ 149 h 247"/>
                <a:gd name="T2" fmla="*/ 219 w 248"/>
                <a:gd name="T3" fmla="*/ 99 h 247"/>
                <a:gd name="T4" fmla="*/ 231 w 248"/>
                <a:gd name="T5" fmla="*/ 70 h 247"/>
                <a:gd name="T6" fmla="*/ 174 w 248"/>
                <a:gd name="T7" fmla="*/ 39 h 247"/>
                <a:gd name="T8" fmla="*/ 162 w 248"/>
                <a:gd name="T9" fmla="*/ 10 h 247"/>
                <a:gd name="T10" fmla="*/ 100 w 248"/>
                <a:gd name="T11" fmla="*/ 29 h 247"/>
                <a:gd name="T12" fmla="*/ 71 w 248"/>
                <a:gd name="T13" fmla="*/ 17 h 247"/>
                <a:gd name="T14" fmla="*/ 40 w 248"/>
                <a:gd name="T15" fmla="*/ 74 h 247"/>
                <a:gd name="T16" fmla="*/ 11 w 248"/>
                <a:gd name="T17" fmla="*/ 86 h 247"/>
                <a:gd name="T18" fmla="*/ 45 w 248"/>
                <a:gd name="T19" fmla="*/ 124 h 247"/>
                <a:gd name="T20" fmla="*/ 11 w 248"/>
                <a:gd name="T21" fmla="*/ 161 h 247"/>
                <a:gd name="T22" fmla="*/ 40 w 248"/>
                <a:gd name="T23" fmla="*/ 173 h 247"/>
                <a:gd name="T24" fmla="*/ 71 w 248"/>
                <a:gd name="T25" fmla="*/ 231 h 247"/>
                <a:gd name="T26" fmla="*/ 100 w 248"/>
                <a:gd name="T27" fmla="*/ 218 h 247"/>
                <a:gd name="T28" fmla="*/ 162 w 248"/>
                <a:gd name="T29" fmla="*/ 237 h 247"/>
                <a:gd name="T30" fmla="*/ 174 w 248"/>
                <a:gd name="T31" fmla="*/ 208 h 247"/>
                <a:gd name="T32" fmla="*/ 231 w 248"/>
                <a:gd name="T33" fmla="*/ 177 h 247"/>
                <a:gd name="T34" fmla="*/ 124 w 248"/>
                <a:gd name="T35" fmla="*/ 187 h 247"/>
                <a:gd name="T36" fmla="*/ 124 w 248"/>
                <a:gd name="T37" fmla="*/ 61 h 247"/>
                <a:gd name="T38" fmla="*/ 124 w 248"/>
                <a:gd name="T39" fmla="*/ 187 h 247"/>
                <a:gd name="T40" fmla="*/ 216 w 248"/>
                <a:gd name="T41" fmla="*/ 124 h 247"/>
                <a:gd name="T42" fmla="*/ 235 w 248"/>
                <a:gd name="T43" fmla="*/ 118 h 247"/>
                <a:gd name="T44" fmla="*/ 235 w 248"/>
                <a:gd name="T45" fmla="*/ 132 h 247"/>
                <a:gd name="T46" fmla="*/ 54 w 248"/>
                <a:gd name="T47" fmla="*/ 65 h 247"/>
                <a:gd name="T48" fmla="*/ 51 w 248"/>
                <a:gd name="T49" fmla="*/ 42 h 247"/>
                <a:gd name="T50" fmla="*/ 41 w 248"/>
                <a:gd name="T51" fmla="*/ 51 h 247"/>
                <a:gd name="T52" fmla="*/ 131 w 248"/>
                <a:gd name="T53" fmla="*/ 33 h 247"/>
                <a:gd name="T54" fmla="*/ 124 w 248"/>
                <a:gd name="T55" fmla="*/ 7 h 247"/>
                <a:gd name="T56" fmla="*/ 117 w 248"/>
                <a:gd name="T57" fmla="*/ 33 h 247"/>
                <a:gd name="T58" fmla="*/ 131 w 248"/>
                <a:gd name="T59" fmla="*/ 33 h 247"/>
                <a:gd name="T60" fmla="*/ 207 w 248"/>
                <a:gd name="T61" fmla="*/ 51 h 247"/>
                <a:gd name="T62" fmla="*/ 197 w 248"/>
                <a:gd name="T63" fmla="*/ 42 h 247"/>
                <a:gd name="T64" fmla="*/ 189 w 248"/>
                <a:gd name="T65" fmla="*/ 59 h 247"/>
                <a:gd name="T66" fmla="*/ 13 w 248"/>
                <a:gd name="T67" fmla="*/ 118 h 247"/>
                <a:gd name="T68" fmla="*/ 13 w 248"/>
                <a:gd name="T69" fmla="*/ 132 h 247"/>
                <a:gd name="T70" fmla="*/ 33 w 248"/>
                <a:gd name="T71" fmla="*/ 124 h 247"/>
                <a:gd name="T72" fmla="*/ 13 w 248"/>
                <a:gd name="T73" fmla="*/ 118 h 247"/>
                <a:gd name="T74" fmla="*/ 189 w 248"/>
                <a:gd name="T75" fmla="*/ 189 h 247"/>
                <a:gd name="T76" fmla="*/ 196 w 248"/>
                <a:gd name="T77" fmla="*/ 207 h 247"/>
                <a:gd name="T78" fmla="*/ 206 w 248"/>
                <a:gd name="T79" fmla="*/ 207 h 247"/>
                <a:gd name="T80" fmla="*/ 193 w 248"/>
                <a:gd name="T81" fmla="*/ 184 h 247"/>
                <a:gd name="T82" fmla="*/ 117 w 248"/>
                <a:gd name="T83" fmla="*/ 215 h 247"/>
                <a:gd name="T84" fmla="*/ 124 w 248"/>
                <a:gd name="T85" fmla="*/ 243 h 247"/>
                <a:gd name="T86" fmla="*/ 131 w 248"/>
                <a:gd name="T87" fmla="*/ 236 h 247"/>
                <a:gd name="T88" fmla="*/ 124 w 248"/>
                <a:gd name="T89" fmla="*/ 215 h 247"/>
                <a:gd name="T90" fmla="*/ 41 w 248"/>
                <a:gd name="T91" fmla="*/ 199 h 247"/>
                <a:gd name="T92" fmla="*/ 46 w 248"/>
                <a:gd name="T93" fmla="*/ 210 h 247"/>
                <a:gd name="T94" fmla="*/ 65 w 248"/>
                <a:gd name="T95" fmla="*/ 194 h 247"/>
                <a:gd name="T96" fmla="*/ 55 w 248"/>
                <a:gd name="T97" fmla="*/ 184 h 247"/>
                <a:gd name="T98" fmla="*/ 76 w 248"/>
                <a:gd name="T99" fmla="*/ 124 h 247"/>
                <a:gd name="T100" fmla="*/ 173 w 248"/>
                <a:gd name="T101" fmla="*/ 124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8" h="247">
                  <a:moveTo>
                    <a:pt x="238" y="161"/>
                  </a:moveTo>
                  <a:cubicBezTo>
                    <a:pt x="219" y="149"/>
                    <a:pt x="219" y="149"/>
                    <a:pt x="219" y="149"/>
                  </a:cubicBezTo>
                  <a:cubicBezTo>
                    <a:pt x="209" y="142"/>
                    <a:pt x="204" y="133"/>
                    <a:pt x="204" y="124"/>
                  </a:cubicBezTo>
                  <a:cubicBezTo>
                    <a:pt x="204" y="115"/>
                    <a:pt x="209" y="106"/>
                    <a:pt x="219" y="99"/>
                  </a:cubicBezTo>
                  <a:cubicBezTo>
                    <a:pt x="238" y="86"/>
                    <a:pt x="238" y="86"/>
                    <a:pt x="238" y="86"/>
                  </a:cubicBezTo>
                  <a:cubicBezTo>
                    <a:pt x="248" y="79"/>
                    <a:pt x="243" y="68"/>
                    <a:pt x="231" y="70"/>
                  </a:cubicBezTo>
                  <a:cubicBezTo>
                    <a:pt x="209" y="74"/>
                    <a:pt x="209" y="74"/>
                    <a:pt x="209" y="74"/>
                  </a:cubicBezTo>
                  <a:cubicBezTo>
                    <a:pt x="185" y="79"/>
                    <a:pt x="169" y="63"/>
                    <a:pt x="174" y="39"/>
                  </a:cubicBezTo>
                  <a:cubicBezTo>
                    <a:pt x="178" y="17"/>
                    <a:pt x="178" y="17"/>
                    <a:pt x="178" y="17"/>
                  </a:cubicBezTo>
                  <a:cubicBezTo>
                    <a:pt x="181" y="5"/>
                    <a:pt x="168" y="1"/>
                    <a:pt x="162" y="10"/>
                  </a:cubicBezTo>
                  <a:cubicBezTo>
                    <a:pt x="150" y="29"/>
                    <a:pt x="150" y="29"/>
                    <a:pt x="150" y="29"/>
                  </a:cubicBezTo>
                  <a:cubicBezTo>
                    <a:pt x="136" y="50"/>
                    <a:pt x="113" y="50"/>
                    <a:pt x="100" y="29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1" y="0"/>
                    <a:pt x="68" y="4"/>
                    <a:pt x="71" y="17"/>
                  </a:cubicBezTo>
                  <a:cubicBezTo>
                    <a:pt x="75" y="39"/>
                    <a:pt x="75" y="39"/>
                    <a:pt x="75" y="39"/>
                  </a:cubicBezTo>
                  <a:cubicBezTo>
                    <a:pt x="80" y="63"/>
                    <a:pt x="64" y="79"/>
                    <a:pt x="40" y="74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6" y="67"/>
                    <a:pt x="0" y="80"/>
                    <a:pt x="11" y="86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40" y="106"/>
                    <a:pt x="45" y="115"/>
                    <a:pt x="45" y="124"/>
                  </a:cubicBezTo>
                  <a:cubicBezTo>
                    <a:pt x="45" y="133"/>
                    <a:pt x="40" y="142"/>
                    <a:pt x="30" y="149"/>
                  </a:cubicBezTo>
                  <a:cubicBezTo>
                    <a:pt x="11" y="161"/>
                    <a:pt x="11" y="161"/>
                    <a:pt x="11" y="161"/>
                  </a:cubicBezTo>
                  <a:cubicBezTo>
                    <a:pt x="0" y="168"/>
                    <a:pt x="6" y="180"/>
                    <a:pt x="18" y="177"/>
                  </a:cubicBezTo>
                  <a:cubicBezTo>
                    <a:pt x="40" y="173"/>
                    <a:pt x="40" y="173"/>
                    <a:pt x="40" y="173"/>
                  </a:cubicBezTo>
                  <a:cubicBezTo>
                    <a:pt x="64" y="168"/>
                    <a:pt x="80" y="184"/>
                    <a:pt x="75" y="208"/>
                  </a:cubicBezTo>
                  <a:cubicBezTo>
                    <a:pt x="71" y="231"/>
                    <a:pt x="71" y="231"/>
                    <a:pt x="71" y="231"/>
                  </a:cubicBezTo>
                  <a:cubicBezTo>
                    <a:pt x="68" y="243"/>
                    <a:pt x="81" y="247"/>
                    <a:pt x="87" y="237"/>
                  </a:cubicBezTo>
                  <a:cubicBezTo>
                    <a:pt x="100" y="218"/>
                    <a:pt x="100" y="218"/>
                    <a:pt x="100" y="218"/>
                  </a:cubicBezTo>
                  <a:cubicBezTo>
                    <a:pt x="113" y="198"/>
                    <a:pt x="136" y="198"/>
                    <a:pt x="150" y="218"/>
                  </a:cubicBezTo>
                  <a:cubicBezTo>
                    <a:pt x="162" y="237"/>
                    <a:pt x="162" y="237"/>
                    <a:pt x="162" y="237"/>
                  </a:cubicBezTo>
                  <a:cubicBezTo>
                    <a:pt x="168" y="247"/>
                    <a:pt x="181" y="242"/>
                    <a:pt x="178" y="231"/>
                  </a:cubicBezTo>
                  <a:cubicBezTo>
                    <a:pt x="174" y="208"/>
                    <a:pt x="174" y="208"/>
                    <a:pt x="174" y="208"/>
                  </a:cubicBezTo>
                  <a:cubicBezTo>
                    <a:pt x="169" y="184"/>
                    <a:pt x="185" y="168"/>
                    <a:pt x="209" y="173"/>
                  </a:cubicBezTo>
                  <a:cubicBezTo>
                    <a:pt x="231" y="177"/>
                    <a:pt x="231" y="177"/>
                    <a:pt x="231" y="177"/>
                  </a:cubicBezTo>
                  <a:cubicBezTo>
                    <a:pt x="243" y="180"/>
                    <a:pt x="248" y="168"/>
                    <a:pt x="238" y="161"/>
                  </a:cubicBezTo>
                  <a:close/>
                  <a:moveTo>
                    <a:pt x="124" y="187"/>
                  </a:moveTo>
                  <a:cubicBezTo>
                    <a:pt x="89" y="187"/>
                    <a:pt x="61" y="159"/>
                    <a:pt x="61" y="124"/>
                  </a:cubicBezTo>
                  <a:cubicBezTo>
                    <a:pt x="61" y="89"/>
                    <a:pt x="89" y="61"/>
                    <a:pt x="124" y="61"/>
                  </a:cubicBezTo>
                  <a:cubicBezTo>
                    <a:pt x="159" y="61"/>
                    <a:pt x="187" y="89"/>
                    <a:pt x="187" y="124"/>
                  </a:cubicBezTo>
                  <a:cubicBezTo>
                    <a:pt x="187" y="159"/>
                    <a:pt x="159" y="187"/>
                    <a:pt x="124" y="187"/>
                  </a:cubicBezTo>
                  <a:close/>
                  <a:moveTo>
                    <a:pt x="215" y="132"/>
                  </a:moveTo>
                  <a:cubicBezTo>
                    <a:pt x="215" y="129"/>
                    <a:pt x="216" y="127"/>
                    <a:pt x="216" y="124"/>
                  </a:cubicBezTo>
                  <a:cubicBezTo>
                    <a:pt x="216" y="122"/>
                    <a:pt x="215" y="120"/>
                    <a:pt x="215" y="118"/>
                  </a:cubicBezTo>
                  <a:cubicBezTo>
                    <a:pt x="235" y="118"/>
                    <a:pt x="235" y="118"/>
                    <a:pt x="235" y="118"/>
                  </a:cubicBezTo>
                  <a:cubicBezTo>
                    <a:pt x="238" y="118"/>
                    <a:pt x="242" y="121"/>
                    <a:pt x="242" y="125"/>
                  </a:cubicBezTo>
                  <a:cubicBezTo>
                    <a:pt x="242" y="129"/>
                    <a:pt x="238" y="132"/>
                    <a:pt x="235" y="132"/>
                  </a:cubicBezTo>
                  <a:lnTo>
                    <a:pt x="215" y="132"/>
                  </a:lnTo>
                  <a:close/>
                  <a:moveTo>
                    <a:pt x="54" y="65"/>
                  </a:moveTo>
                  <a:cubicBezTo>
                    <a:pt x="57" y="61"/>
                    <a:pt x="60" y="58"/>
                    <a:pt x="64" y="55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48" y="39"/>
                    <a:pt x="44" y="39"/>
                    <a:pt x="41" y="42"/>
                  </a:cubicBezTo>
                  <a:cubicBezTo>
                    <a:pt x="38" y="44"/>
                    <a:pt x="38" y="49"/>
                    <a:pt x="41" y="51"/>
                  </a:cubicBezTo>
                  <a:lnTo>
                    <a:pt x="54" y="65"/>
                  </a:lnTo>
                  <a:close/>
                  <a:moveTo>
                    <a:pt x="131" y="33"/>
                  </a:moveTo>
                  <a:cubicBezTo>
                    <a:pt x="131" y="14"/>
                    <a:pt x="131" y="14"/>
                    <a:pt x="131" y="14"/>
                  </a:cubicBezTo>
                  <a:cubicBezTo>
                    <a:pt x="131" y="10"/>
                    <a:pt x="128" y="7"/>
                    <a:pt x="124" y="7"/>
                  </a:cubicBezTo>
                  <a:cubicBezTo>
                    <a:pt x="120" y="7"/>
                    <a:pt x="117" y="10"/>
                    <a:pt x="117" y="14"/>
                  </a:cubicBezTo>
                  <a:cubicBezTo>
                    <a:pt x="117" y="33"/>
                    <a:pt x="117" y="33"/>
                    <a:pt x="117" y="33"/>
                  </a:cubicBezTo>
                  <a:cubicBezTo>
                    <a:pt x="119" y="32"/>
                    <a:pt x="122" y="32"/>
                    <a:pt x="124" y="32"/>
                  </a:cubicBezTo>
                  <a:cubicBezTo>
                    <a:pt x="126" y="32"/>
                    <a:pt x="129" y="32"/>
                    <a:pt x="131" y="33"/>
                  </a:cubicBezTo>
                  <a:close/>
                  <a:moveTo>
                    <a:pt x="194" y="65"/>
                  </a:moveTo>
                  <a:cubicBezTo>
                    <a:pt x="207" y="51"/>
                    <a:pt x="207" y="51"/>
                    <a:pt x="207" y="51"/>
                  </a:cubicBezTo>
                  <a:cubicBezTo>
                    <a:pt x="210" y="49"/>
                    <a:pt x="210" y="44"/>
                    <a:pt x="207" y="42"/>
                  </a:cubicBezTo>
                  <a:cubicBezTo>
                    <a:pt x="204" y="39"/>
                    <a:pt x="200" y="39"/>
                    <a:pt x="197" y="42"/>
                  </a:cubicBezTo>
                  <a:cubicBezTo>
                    <a:pt x="184" y="55"/>
                    <a:pt x="184" y="55"/>
                    <a:pt x="184" y="55"/>
                  </a:cubicBezTo>
                  <a:cubicBezTo>
                    <a:pt x="186" y="56"/>
                    <a:pt x="187" y="58"/>
                    <a:pt x="189" y="59"/>
                  </a:cubicBezTo>
                  <a:cubicBezTo>
                    <a:pt x="191" y="61"/>
                    <a:pt x="192" y="63"/>
                    <a:pt x="194" y="65"/>
                  </a:cubicBezTo>
                  <a:close/>
                  <a:moveTo>
                    <a:pt x="13" y="118"/>
                  </a:moveTo>
                  <a:cubicBezTo>
                    <a:pt x="10" y="118"/>
                    <a:pt x="6" y="121"/>
                    <a:pt x="6" y="125"/>
                  </a:cubicBezTo>
                  <a:cubicBezTo>
                    <a:pt x="6" y="129"/>
                    <a:pt x="10" y="132"/>
                    <a:pt x="13" y="132"/>
                  </a:cubicBezTo>
                  <a:cubicBezTo>
                    <a:pt x="33" y="132"/>
                    <a:pt x="33" y="132"/>
                    <a:pt x="33" y="132"/>
                  </a:cubicBezTo>
                  <a:cubicBezTo>
                    <a:pt x="33" y="129"/>
                    <a:pt x="33" y="127"/>
                    <a:pt x="33" y="124"/>
                  </a:cubicBezTo>
                  <a:cubicBezTo>
                    <a:pt x="33" y="122"/>
                    <a:pt x="33" y="120"/>
                    <a:pt x="33" y="118"/>
                  </a:cubicBezTo>
                  <a:lnTo>
                    <a:pt x="13" y="118"/>
                  </a:lnTo>
                  <a:close/>
                  <a:moveTo>
                    <a:pt x="193" y="184"/>
                  </a:moveTo>
                  <a:cubicBezTo>
                    <a:pt x="191" y="186"/>
                    <a:pt x="190" y="187"/>
                    <a:pt x="189" y="189"/>
                  </a:cubicBezTo>
                  <a:cubicBezTo>
                    <a:pt x="187" y="190"/>
                    <a:pt x="185" y="192"/>
                    <a:pt x="183" y="194"/>
                  </a:cubicBezTo>
                  <a:cubicBezTo>
                    <a:pt x="196" y="207"/>
                    <a:pt x="196" y="207"/>
                    <a:pt x="196" y="207"/>
                  </a:cubicBezTo>
                  <a:cubicBezTo>
                    <a:pt x="197" y="208"/>
                    <a:pt x="199" y="209"/>
                    <a:pt x="201" y="209"/>
                  </a:cubicBezTo>
                  <a:cubicBezTo>
                    <a:pt x="202" y="209"/>
                    <a:pt x="204" y="208"/>
                    <a:pt x="206" y="207"/>
                  </a:cubicBezTo>
                  <a:cubicBezTo>
                    <a:pt x="208" y="204"/>
                    <a:pt x="208" y="200"/>
                    <a:pt x="206" y="197"/>
                  </a:cubicBezTo>
                  <a:lnTo>
                    <a:pt x="193" y="184"/>
                  </a:lnTo>
                  <a:close/>
                  <a:moveTo>
                    <a:pt x="124" y="215"/>
                  </a:moveTo>
                  <a:cubicBezTo>
                    <a:pt x="122" y="215"/>
                    <a:pt x="119" y="215"/>
                    <a:pt x="117" y="215"/>
                  </a:cubicBezTo>
                  <a:cubicBezTo>
                    <a:pt x="117" y="236"/>
                    <a:pt x="117" y="236"/>
                    <a:pt x="117" y="236"/>
                  </a:cubicBezTo>
                  <a:cubicBezTo>
                    <a:pt x="117" y="240"/>
                    <a:pt x="120" y="243"/>
                    <a:pt x="124" y="243"/>
                  </a:cubicBezTo>
                  <a:cubicBezTo>
                    <a:pt x="124" y="243"/>
                    <a:pt x="124" y="243"/>
                    <a:pt x="124" y="243"/>
                  </a:cubicBezTo>
                  <a:cubicBezTo>
                    <a:pt x="128" y="243"/>
                    <a:pt x="131" y="240"/>
                    <a:pt x="131" y="236"/>
                  </a:cubicBezTo>
                  <a:cubicBezTo>
                    <a:pt x="131" y="215"/>
                    <a:pt x="131" y="215"/>
                    <a:pt x="131" y="215"/>
                  </a:cubicBezTo>
                  <a:cubicBezTo>
                    <a:pt x="129" y="215"/>
                    <a:pt x="126" y="215"/>
                    <a:pt x="124" y="215"/>
                  </a:cubicBezTo>
                  <a:close/>
                  <a:moveTo>
                    <a:pt x="55" y="184"/>
                  </a:moveTo>
                  <a:cubicBezTo>
                    <a:pt x="41" y="199"/>
                    <a:pt x="41" y="199"/>
                    <a:pt x="41" y="199"/>
                  </a:cubicBezTo>
                  <a:cubicBezTo>
                    <a:pt x="38" y="201"/>
                    <a:pt x="38" y="206"/>
                    <a:pt x="41" y="208"/>
                  </a:cubicBezTo>
                  <a:cubicBezTo>
                    <a:pt x="42" y="210"/>
                    <a:pt x="44" y="210"/>
                    <a:pt x="46" y="210"/>
                  </a:cubicBezTo>
                  <a:cubicBezTo>
                    <a:pt x="48" y="210"/>
                    <a:pt x="49" y="210"/>
                    <a:pt x="51" y="208"/>
                  </a:cubicBezTo>
                  <a:cubicBezTo>
                    <a:pt x="65" y="194"/>
                    <a:pt x="65" y="194"/>
                    <a:pt x="65" y="194"/>
                  </a:cubicBezTo>
                  <a:cubicBezTo>
                    <a:pt x="63" y="192"/>
                    <a:pt x="61" y="190"/>
                    <a:pt x="59" y="188"/>
                  </a:cubicBezTo>
                  <a:cubicBezTo>
                    <a:pt x="58" y="187"/>
                    <a:pt x="57" y="186"/>
                    <a:pt x="55" y="184"/>
                  </a:cubicBezTo>
                  <a:close/>
                  <a:moveTo>
                    <a:pt x="124" y="75"/>
                  </a:moveTo>
                  <a:cubicBezTo>
                    <a:pt x="98" y="75"/>
                    <a:pt x="76" y="97"/>
                    <a:pt x="76" y="124"/>
                  </a:cubicBezTo>
                  <a:cubicBezTo>
                    <a:pt x="76" y="150"/>
                    <a:pt x="98" y="172"/>
                    <a:pt x="124" y="172"/>
                  </a:cubicBezTo>
                  <a:cubicBezTo>
                    <a:pt x="151" y="172"/>
                    <a:pt x="173" y="150"/>
                    <a:pt x="173" y="124"/>
                  </a:cubicBezTo>
                  <a:cubicBezTo>
                    <a:pt x="173" y="97"/>
                    <a:pt x="151" y="75"/>
                    <a:pt x="124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23" tIns="45711" rIns="91423" bIns="45711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60" name="Freeform 135"/>
            <p:cNvSpPr>
              <a:spLocks noEditPoints="1"/>
            </p:cNvSpPr>
            <p:nvPr/>
          </p:nvSpPr>
          <p:spPr bwMode="auto">
            <a:xfrm>
              <a:off x="9305898" y="4231545"/>
              <a:ext cx="274530" cy="274530"/>
            </a:xfrm>
            <a:custGeom>
              <a:avLst/>
              <a:gdLst>
                <a:gd name="T0" fmla="*/ 121 w 260"/>
                <a:gd name="T1" fmla="*/ 109 h 261"/>
                <a:gd name="T2" fmla="*/ 120 w 260"/>
                <a:gd name="T3" fmla="*/ 133 h 261"/>
                <a:gd name="T4" fmla="*/ 107 w 260"/>
                <a:gd name="T5" fmla="*/ 133 h 261"/>
                <a:gd name="T6" fmla="*/ 121 w 260"/>
                <a:gd name="T7" fmla="*/ 109 h 261"/>
                <a:gd name="T8" fmla="*/ 125 w 260"/>
                <a:gd name="T9" fmla="*/ 0 h 261"/>
                <a:gd name="T10" fmla="*/ 51 w 260"/>
                <a:gd name="T11" fmla="*/ 44 h 261"/>
                <a:gd name="T12" fmla="*/ 41 w 260"/>
                <a:gd name="T13" fmla="*/ 226 h 261"/>
                <a:gd name="T14" fmla="*/ 125 w 260"/>
                <a:gd name="T15" fmla="*/ 248 h 261"/>
                <a:gd name="T16" fmla="*/ 41 w 260"/>
                <a:gd name="T17" fmla="*/ 226 h 261"/>
                <a:gd name="T18" fmla="*/ 0 w 260"/>
                <a:gd name="T19" fmla="*/ 136 h 261"/>
                <a:gd name="T20" fmla="*/ 43 w 260"/>
                <a:gd name="T21" fmla="*/ 210 h 261"/>
                <a:gd name="T22" fmla="*/ 43 w 260"/>
                <a:gd name="T23" fmla="*/ 51 h 261"/>
                <a:gd name="T24" fmla="*/ 0 w 260"/>
                <a:gd name="T25" fmla="*/ 126 h 261"/>
                <a:gd name="T26" fmla="*/ 43 w 260"/>
                <a:gd name="T27" fmla="*/ 51 h 261"/>
                <a:gd name="T28" fmla="*/ 260 w 260"/>
                <a:gd name="T29" fmla="*/ 126 h 261"/>
                <a:gd name="T30" fmla="*/ 217 w 260"/>
                <a:gd name="T31" fmla="*/ 51 h 261"/>
                <a:gd name="T32" fmla="*/ 218 w 260"/>
                <a:gd name="T33" fmla="*/ 35 h 261"/>
                <a:gd name="T34" fmla="*/ 135 w 260"/>
                <a:gd name="T35" fmla="*/ 13 h 261"/>
                <a:gd name="T36" fmla="*/ 218 w 260"/>
                <a:gd name="T37" fmla="*/ 35 h 261"/>
                <a:gd name="T38" fmla="*/ 135 w 260"/>
                <a:gd name="T39" fmla="*/ 261 h 261"/>
                <a:gd name="T40" fmla="*/ 209 w 260"/>
                <a:gd name="T41" fmla="*/ 217 h 261"/>
                <a:gd name="T42" fmla="*/ 130 w 260"/>
                <a:gd name="T43" fmla="*/ 238 h 261"/>
                <a:gd name="T44" fmla="*/ 130 w 260"/>
                <a:gd name="T45" fmla="*/ 23 h 261"/>
                <a:gd name="T46" fmla="*/ 130 w 260"/>
                <a:gd name="T47" fmla="*/ 238 h 261"/>
                <a:gd name="T48" fmla="*/ 65 w 260"/>
                <a:gd name="T49" fmla="*/ 146 h 261"/>
                <a:gd name="T50" fmla="*/ 71 w 260"/>
                <a:gd name="T51" fmla="*/ 141 h 261"/>
                <a:gd name="T52" fmla="*/ 66 w 260"/>
                <a:gd name="T53" fmla="*/ 97 h 261"/>
                <a:gd name="T54" fmla="*/ 50 w 260"/>
                <a:gd name="T55" fmla="*/ 113 h 261"/>
                <a:gd name="T56" fmla="*/ 73 w 260"/>
                <a:gd name="T57" fmla="*/ 117 h 261"/>
                <a:gd name="T58" fmla="*/ 46 w 260"/>
                <a:gd name="T59" fmla="*/ 149 h 261"/>
                <a:gd name="T60" fmla="*/ 88 w 260"/>
                <a:gd name="T61" fmla="*/ 157 h 261"/>
                <a:gd name="T62" fmla="*/ 141 w 260"/>
                <a:gd name="T63" fmla="*/ 133 h 261"/>
                <a:gd name="T64" fmla="*/ 134 w 260"/>
                <a:gd name="T65" fmla="*/ 98 h 261"/>
                <a:gd name="T66" fmla="*/ 94 w 260"/>
                <a:gd name="T67" fmla="*/ 134 h 261"/>
                <a:gd name="T68" fmla="*/ 120 w 260"/>
                <a:gd name="T69" fmla="*/ 143 h 261"/>
                <a:gd name="T70" fmla="*/ 134 w 260"/>
                <a:gd name="T71" fmla="*/ 157 h 261"/>
                <a:gd name="T72" fmla="*/ 141 w 260"/>
                <a:gd name="T73" fmla="*/ 143 h 261"/>
                <a:gd name="T74" fmla="*/ 160 w 260"/>
                <a:gd name="T75" fmla="*/ 89 h 261"/>
                <a:gd name="T76" fmla="*/ 151 w 260"/>
                <a:gd name="T77" fmla="*/ 180 h 261"/>
                <a:gd name="T78" fmla="*/ 160 w 260"/>
                <a:gd name="T79" fmla="*/ 89 h 261"/>
                <a:gd name="T80" fmla="*/ 215 w 260"/>
                <a:gd name="T81" fmla="*/ 107 h 261"/>
                <a:gd name="T82" fmla="*/ 173 w 260"/>
                <a:gd name="T83" fmla="*/ 98 h 261"/>
                <a:gd name="T84" fmla="*/ 200 w 260"/>
                <a:gd name="T85" fmla="*/ 110 h 261"/>
                <a:gd name="T86" fmla="*/ 176 w 260"/>
                <a:gd name="T87" fmla="*/ 157 h 261"/>
                <a:gd name="T88" fmla="*/ 217 w 260"/>
                <a:gd name="T89" fmla="*/ 210 h 261"/>
                <a:gd name="T90" fmla="*/ 260 w 260"/>
                <a:gd name="T91" fmla="*/ 136 h 261"/>
                <a:gd name="T92" fmla="*/ 217 w 260"/>
                <a:gd name="T93" fmla="*/ 21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60" h="261">
                  <a:moveTo>
                    <a:pt x="121" y="109"/>
                  </a:moveTo>
                  <a:cubicBezTo>
                    <a:pt x="121" y="109"/>
                    <a:pt x="121" y="109"/>
                    <a:pt x="121" y="109"/>
                  </a:cubicBezTo>
                  <a:cubicBezTo>
                    <a:pt x="121" y="113"/>
                    <a:pt x="120" y="116"/>
                    <a:pt x="120" y="120"/>
                  </a:cubicBezTo>
                  <a:cubicBezTo>
                    <a:pt x="120" y="133"/>
                    <a:pt x="120" y="133"/>
                    <a:pt x="120" y="133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15" y="120"/>
                    <a:pt x="115" y="120"/>
                    <a:pt x="115" y="120"/>
                  </a:cubicBezTo>
                  <a:cubicBezTo>
                    <a:pt x="117" y="116"/>
                    <a:pt x="119" y="113"/>
                    <a:pt x="121" y="109"/>
                  </a:cubicBezTo>
                  <a:close/>
                  <a:moveTo>
                    <a:pt x="125" y="13"/>
                  </a:moveTo>
                  <a:cubicBezTo>
                    <a:pt x="125" y="0"/>
                    <a:pt x="125" y="0"/>
                    <a:pt x="125" y="0"/>
                  </a:cubicBezTo>
                  <a:cubicBezTo>
                    <a:pt x="93" y="2"/>
                    <a:pt x="64" y="15"/>
                    <a:pt x="41" y="35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70" y="26"/>
                    <a:pt x="96" y="15"/>
                    <a:pt x="125" y="13"/>
                  </a:cubicBezTo>
                  <a:close/>
                  <a:moveTo>
                    <a:pt x="41" y="226"/>
                  </a:moveTo>
                  <a:cubicBezTo>
                    <a:pt x="64" y="247"/>
                    <a:pt x="93" y="260"/>
                    <a:pt x="125" y="261"/>
                  </a:cubicBezTo>
                  <a:cubicBezTo>
                    <a:pt x="125" y="248"/>
                    <a:pt x="125" y="248"/>
                    <a:pt x="125" y="248"/>
                  </a:cubicBezTo>
                  <a:cubicBezTo>
                    <a:pt x="96" y="247"/>
                    <a:pt x="70" y="235"/>
                    <a:pt x="51" y="217"/>
                  </a:cubicBezTo>
                  <a:lnTo>
                    <a:pt x="41" y="226"/>
                  </a:lnTo>
                  <a:close/>
                  <a:moveTo>
                    <a:pt x="13" y="136"/>
                  </a:moveTo>
                  <a:cubicBezTo>
                    <a:pt x="0" y="136"/>
                    <a:pt x="0" y="136"/>
                    <a:pt x="0" y="136"/>
                  </a:cubicBezTo>
                  <a:cubicBezTo>
                    <a:pt x="1" y="168"/>
                    <a:pt x="14" y="197"/>
                    <a:pt x="34" y="219"/>
                  </a:cubicBezTo>
                  <a:cubicBezTo>
                    <a:pt x="43" y="210"/>
                    <a:pt x="43" y="210"/>
                    <a:pt x="43" y="210"/>
                  </a:cubicBezTo>
                  <a:cubicBezTo>
                    <a:pt x="25" y="190"/>
                    <a:pt x="14" y="164"/>
                    <a:pt x="13" y="136"/>
                  </a:cubicBezTo>
                  <a:close/>
                  <a:moveTo>
                    <a:pt x="43" y="51"/>
                  </a:moveTo>
                  <a:cubicBezTo>
                    <a:pt x="34" y="42"/>
                    <a:pt x="34" y="42"/>
                    <a:pt x="34" y="42"/>
                  </a:cubicBezTo>
                  <a:cubicBezTo>
                    <a:pt x="14" y="64"/>
                    <a:pt x="1" y="94"/>
                    <a:pt x="0" y="126"/>
                  </a:cubicBezTo>
                  <a:cubicBezTo>
                    <a:pt x="13" y="126"/>
                    <a:pt x="13" y="126"/>
                    <a:pt x="13" y="126"/>
                  </a:cubicBezTo>
                  <a:cubicBezTo>
                    <a:pt x="14" y="97"/>
                    <a:pt x="25" y="71"/>
                    <a:pt x="43" y="51"/>
                  </a:cubicBezTo>
                  <a:close/>
                  <a:moveTo>
                    <a:pt x="248" y="126"/>
                  </a:moveTo>
                  <a:cubicBezTo>
                    <a:pt x="260" y="126"/>
                    <a:pt x="260" y="126"/>
                    <a:pt x="260" y="126"/>
                  </a:cubicBezTo>
                  <a:cubicBezTo>
                    <a:pt x="259" y="93"/>
                    <a:pt x="246" y="64"/>
                    <a:pt x="226" y="42"/>
                  </a:cubicBezTo>
                  <a:cubicBezTo>
                    <a:pt x="217" y="51"/>
                    <a:pt x="217" y="51"/>
                    <a:pt x="217" y="51"/>
                  </a:cubicBezTo>
                  <a:cubicBezTo>
                    <a:pt x="235" y="71"/>
                    <a:pt x="246" y="97"/>
                    <a:pt x="248" y="126"/>
                  </a:cubicBezTo>
                  <a:close/>
                  <a:moveTo>
                    <a:pt x="218" y="35"/>
                  </a:moveTo>
                  <a:cubicBezTo>
                    <a:pt x="196" y="14"/>
                    <a:pt x="167" y="2"/>
                    <a:pt x="135" y="0"/>
                  </a:cubicBezTo>
                  <a:cubicBezTo>
                    <a:pt x="135" y="13"/>
                    <a:pt x="135" y="13"/>
                    <a:pt x="135" y="13"/>
                  </a:cubicBezTo>
                  <a:cubicBezTo>
                    <a:pt x="164" y="14"/>
                    <a:pt x="190" y="26"/>
                    <a:pt x="209" y="44"/>
                  </a:cubicBezTo>
                  <a:lnTo>
                    <a:pt x="218" y="35"/>
                  </a:lnTo>
                  <a:close/>
                  <a:moveTo>
                    <a:pt x="135" y="248"/>
                  </a:moveTo>
                  <a:cubicBezTo>
                    <a:pt x="135" y="261"/>
                    <a:pt x="135" y="261"/>
                    <a:pt x="135" y="261"/>
                  </a:cubicBezTo>
                  <a:cubicBezTo>
                    <a:pt x="167" y="260"/>
                    <a:pt x="196" y="247"/>
                    <a:pt x="218" y="226"/>
                  </a:cubicBezTo>
                  <a:cubicBezTo>
                    <a:pt x="209" y="217"/>
                    <a:pt x="209" y="217"/>
                    <a:pt x="209" y="217"/>
                  </a:cubicBezTo>
                  <a:cubicBezTo>
                    <a:pt x="190" y="236"/>
                    <a:pt x="164" y="247"/>
                    <a:pt x="135" y="248"/>
                  </a:cubicBezTo>
                  <a:close/>
                  <a:moveTo>
                    <a:pt x="130" y="238"/>
                  </a:moveTo>
                  <a:cubicBezTo>
                    <a:pt x="71" y="238"/>
                    <a:pt x="23" y="190"/>
                    <a:pt x="23" y="131"/>
                  </a:cubicBezTo>
                  <a:cubicBezTo>
                    <a:pt x="23" y="71"/>
                    <a:pt x="71" y="23"/>
                    <a:pt x="130" y="23"/>
                  </a:cubicBezTo>
                  <a:cubicBezTo>
                    <a:pt x="189" y="23"/>
                    <a:pt x="238" y="71"/>
                    <a:pt x="238" y="131"/>
                  </a:cubicBezTo>
                  <a:cubicBezTo>
                    <a:pt x="238" y="190"/>
                    <a:pt x="189" y="238"/>
                    <a:pt x="130" y="238"/>
                  </a:cubicBezTo>
                  <a:close/>
                  <a:moveTo>
                    <a:pt x="88" y="146"/>
                  </a:moveTo>
                  <a:cubicBezTo>
                    <a:pt x="65" y="146"/>
                    <a:pt x="65" y="146"/>
                    <a:pt x="65" y="146"/>
                  </a:cubicBezTo>
                  <a:cubicBezTo>
                    <a:pt x="65" y="146"/>
                    <a:pt x="65" y="146"/>
                    <a:pt x="65" y="146"/>
                  </a:cubicBezTo>
                  <a:cubicBezTo>
                    <a:pt x="71" y="141"/>
                    <a:pt x="71" y="141"/>
                    <a:pt x="71" y="141"/>
                  </a:cubicBezTo>
                  <a:cubicBezTo>
                    <a:pt x="79" y="134"/>
                    <a:pt x="86" y="126"/>
                    <a:pt x="86" y="116"/>
                  </a:cubicBezTo>
                  <a:cubicBezTo>
                    <a:pt x="86" y="105"/>
                    <a:pt x="79" y="97"/>
                    <a:pt x="66" y="97"/>
                  </a:cubicBezTo>
                  <a:cubicBezTo>
                    <a:pt x="58" y="97"/>
                    <a:pt x="51" y="100"/>
                    <a:pt x="46" y="103"/>
                  </a:cubicBezTo>
                  <a:cubicBezTo>
                    <a:pt x="50" y="113"/>
                    <a:pt x="50" y="113"/>
                    <a:pt x="50" y="113"/>
                  </a:cubicBezTo>
                  <a:cubicBezTo>
                    <a:pt x="53" y="111"/>
                    <a:pt x="58" y="108"/>
                    <a:pt x="63" y="108"/>
                  </a:cubicBezTo>
                  <a:cubicBezTo>
                    <a:pt x="70" y="108"/>
                    <a:pt x="73" y="112"/>
                    <a:pt x="73" y="117"/>
                  </a:cubicBezTo>
                  <a:cubicBezTo>
                    <a:pt x="72" y="124"/>
                    <a:pt x="66" y="131"/>
                    <a:pt x="53" y="142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88" y="157"/>
                    <a:pt x="88" y="157"/>
                    <a:pt x="88" y="157"/>
                  </a:cubicBezTo>
                  <a:lnTo>
                    <a:pt x="88" y="146"/>
                  </a:lnTo>
                  <a:close/>
                  <a:moveTo>
                    <a:pt x="141" y="133"/>
                  </a:moveTo>
                  <a:cubicBezTo>
                    <a:pt x="134" y="133"/>
                    <a:pt x="134" y="133"/>
                    <a:pt x="134" y="133"/>
                  </a:cubicBezTo>
                  <a:cubicBezTo>
                    <a:pt x="134" y="98"/>
                    <a:pt x="134" y="98"/>
                    <a:pt x="134" y="98"/>
                  </a:cubicBezTo>
                  <a:cubicBezTo>
                    <a:pt x="117" y="98"/>
                    <a:pt x="117" y="98"/>
                    <a:pt x="117" y="98"/>
                  </a:cubicBezTo>
                  <a:cubicBezTo>
                    <a:pt x="94" y="134"/>
                    <a:pt x="94" y="134"/>
                    <a:pt x="94" y="134"/>
                  </a:cubicBezTo>
                  <a:cubicBezTo>
                    <a:pt x="94" y="143"/>
                    <a:pt x="94" y="143"/>
                    <a:pt x="94" y="143"/>
                  </a:cubicBezTo>
                  <a:cubicBezTo>
                    <a:pt x="120" y="143"/>
                    <a:pt x="120" y="143"/>
                    <a:pt x="120" y="143"/>
                  </a:cubicBezTo>
                  <a:cubicBezTo>
                    <a:pt x="120" y="157"/>
                    <a:pt x="120" y="157"/>
                    <a:pt x="120" y="157"/>
                  </a:cubicBezTo>
                  <a:cubicBezTo>
                    <a:pt x="134" y="157"/>
                    <a:pt x="134" y="157"/>
                    <a:pt x="134" y="157"/>
                  </a:cubicBezTo>
                  <a:cubicBezTo>
                    <a:pt x="134" y="143"/>
                    <a:pt x="134" y="143"/>
                    <a:pt x="134" y="143"/>
                  </a:cubicBezTo>
                  <a:cubicBezTo>
                    <a:pt x="141" y="143"/>
                    <a:pt x="141" y="143"/>
                    <a:pt x="141" y="143"/>
                  </a:cubicBezTo>
                  <a:lnTo>
                    <a:pt x="141" y="133"/>
                  </a:lnTo>
                  <a:close/>
                  <a:moveTo>
                    <a:pt x="160" y="89"/>
                  </a:moveTo>
                  <a:cubicBezTo>
                    <a:pt x="151" y="89"/>
                    <a:pt x="151" y="89"/>
                    <a:pt x="151" y="89"/>
                  </a:cubicBezTo>
                  <a:cubicBezTo>
                    <a:pt x="151" y="180"/>
                    <a:pt x="151" y="180"/>
                    <a:pt x="151" y="180"/>
                  </a:cubicBezTo>
                  <a:cubicBezTo>
                    <a:pt x="160" y="180"/>
                    <a:pt x="160" y="180"/>
                    <a:pt x="160" y="180"/>
                  </a:cubicBezTo>
                  <a:lnTo>
                    <a:pt x="160" y="89"/>
                  </a:lnTo>
                  <a:close/>
                  <a:moveTo>
                    <a:pt x="190" y="157"/>
                  </a:moveTo>
                  <a:cubicBezTo>
                    <a:pt x="215" y="107"/>
                    <a:pt x="215" y="107"/>
                    <a:pt x="215" y="107"/>
                  </a:cubicBezTo>
                  <a:cubicBezTo>
                    <a:pt x="215" y="98"/>
                    <a:pt x="215" y="98"/>
                    <a:pt x="215" y="98"/>
                  </a:cubicBezTo>
                  <a:cubicBezTo>
                    <a:pt x="173" y="98"/>
                    <a:pt x="173" y="98"/>
                    <a:pt x="173" y="98"/>
                  </a:cubicBezTo>
                  <a:cubicBezTo>
                    <a:pt x="173" y="110"/>
                    <a:pt x="173" y="110"/>
                    <a:pt x="173" y="110"/>
                  </a:cubicBezTo>
                  <a:cubicBezTo>
                    <a:pt x="200" y="110"/>
                    <a:pt x="200" y="110"/>
                    <a:pt x="200" y="110"/>
                  </a:cubicBezTo>
                  <a:cubicBezTo>
                    <a:pt x="200" y="110"/>
                    <a:pt x="200" y="110"/>
                    <a:pt x="200" y="110"/>
                  </a:cubicBezTo>
                  <a:cubicBezTo>
                    <a:pt x="176" y="157"/>
                    <a:pt x="176" y="157"/>
                    <a:pt x="176" y="157"/>
                  </a:cubicBezTo>
                  <a:lnTo>
                    <a:pt x="190" y="157"/>
                  </a:lnTo>
                  <a:close/>
                  <a:moveTo>
                    <a:pt x="217" y="210"/>
                  </a:moveTo>
                  <a:cubicBezTo>
                    <a:pt x="226" y="219"/>
                    <a:pt x="226" y="219"/>
                    <a:pt x="226" y="219"/>
                  </a:cubicBezTo>
                  <a:cubicBezTo>
                    <a:pt x="246" y="197"/>
                    <a:pt x="259" y="168"/>
                    <a:pt x="260" y="136"/>
                  </a:cubicBezTo>
                  <a:cubicBezTo>
                    <a:pt x="248" y="136"/>
                    <a:pt x="248" y="136"/>
                    <a:pt x="248" y="136"/>
                  </a:cubicBezTo>
                  <a:cubicBezTo>
                    <a:pt x="246" y="164"/>
                    <a:pt x="235" y="190"/>
                    <a:pt x="217" y="2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23" tIns="45711" rIns="91423" bIns="45711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61" name="椭圆 60"/>
          <p:cNvSpPr/>
          <p:nvPr/>
        </p:nvSpPr>
        <p:spPr>
          <a:xfrm>
            <a:off x="9360217" y="2218769"/>
            <a:ext cx="179967" cy="179967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62" name="椭圆 61"/>
          <p:cNvSpPr/>
          <p:nvPr/>
        </p:nvSpPr>
        <p:spPr>
          <a:xfrm>
            <a:off x="9484610" y="3737441"/>
            <a:ext cx="179967" cy="179967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4797606" y="2035923"/>
            <a:ext cx="179967" cy="179967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4831244" y="3783153"/>
            <a:ext cx="179967" cy="179967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4638745" y="2338688"/>
            <a:ext cx="2065176" cy="914707"/>
            <a:chOff x="929105" y="4234076"/>
            <a:chExt cx="2065558" cy="914876"/>
          </a:xfrm>
        </p:grpSpPr>
        <p:sp>
          <p:nvSpPr>
            <p:cNvPr id="66" name="文本框 5"/>
            <p:cNvSpPr txBox="1"/>
            <p:nvPr/>
          </p:nvSpPr>
          <p:spPr>
            <a:xfrm>
              <a:off x="929105" y="4234076"/>
              <a:ext cx="1512640" cy="5836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方正黑体简体" panose="02010601030101010101" pitchFamily="2" charset="-122"/>
                  <a:ea typeface="方正黑体简体" panose="02010601030101010101" pitchFamily="2" charset="-122"/>
                  <a:cs typeface="+mn-ea"/>
                  <a:sym typeface="+mn-lt"/>
                </a:rPr>
                <a:t>远见力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67" name="TextBox 42"/>
            <p:cNvSpPr txBox="1"/>
            <p:nvPr/>
          </p:nvSpPr>
          <p:spPr>
            <a:xfrm>
              <a:off x="1016735" y="4734855"/>
              <a:ext cx="1977928" cy="4140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方正黑体简体" panose="02010601030101010101" pitchFamily="2" charset="-122"/>
                  <a:sym typeface="+mn-lt"/>
                </a:rPr>
                <a:t>完成年底计划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方正黑体简体" panose="02010601030101010101" pitchFamily="2" charset="-122"/>
                  <a:sym typeface="+mn-lt"/>
                </a:rPr>
                <a:t>65%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+mn-lt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9268794" y="2449541"/>
            <a:ext cx="1731233" cy="860839"/>
            <a:chOff x="3580735" y="3336836"/>
            <a:chExt cx="1731554" cy="860998"/>
          </a:xfrm>
        </p:grpSpPr>
        <p:sp>
          <p:nvSpPr>
            <p:cNvPr id="69" name="文本框 5"/>
            <p:cNvSpPr txBox="1"/>
            <p:nvPr/>
          </p:nvSpPr>
          <p:spPr>
            <a:xfrm>
              <a:off x="3580735" y="3336836"/>
              <a:ext cx="1598204" cy="5836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0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 algn="l"/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+mn-ea"/>
                  <a:sym typeface="+mn-lt"/>
                </a:rPr>
                <a:t>决策力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70" name="TextBox 45"/>
            <p:cNvSpPr txBox="1"/>
            <p:nvPr/>
          </p:nvSpPr>
          <p:spPr>
            <a:xfrm>
              <a:off x="3605021" y="3783737"/>
              <a:ext cx="1707268" cy="4140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r>
                <a:rPr lang="zh-CN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方正黑体简体" panose="02010601030101010101" pitchFamily="2" charset="-122"/>
                  <a:sym typeface="+mn-lt"/>
                </a:rPr>
                <a:t>销售额突破</a:t>
              </a: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方正黑体简体" panose="02010601030101010101" pitchFamily="2" charset="-122"/>
                  <a:sym typeface="+mn-lt"/>
                </a:rPr>
                <a:t>500</a:t>
              </a:r>
              <a:r>
                <a:rPr lang="zh-CN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方正黑体简体" panose="02010601030101010101" pitchFamily="2" charset="-122"/>
                  <a:sym typeface="+mn-lt"/>
                </a:rPr>
                <a:t>万 </a:t>
              </a:r>
              <a:endParaRPr lang="zh-CN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+mn-lt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4501845" y="4052679"/>
            <a:ext cx="1790672" cy="805217"/>
            <a:chOff x="5302543" y="5102364"/>
            <a:chExt cx="1791004" cy="805366"/>
          </a:xfrm>
        </p:grpSpPr>
        <p:sp>
          <p:nvSpPr>
            <p:cNvPr id="72" name="文本框 5"/>
            <p:cNvSpPr txBox="1"/>
            <p:nvPr/>
          </p:nvSpPr>
          <p:spPr>
            <a:xfrm>
              <a:off x="5515903" y="5102364"/>
              <a:ext cx="1417156" cy="5836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0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 algn="l"/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+mn-ea"/>
                  <a:sym typeface="+mn-lt"/>
                </a:rPr>
                <a:t>执行力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73" name="TextBox 48"/>
            <p:cNvSpPr txBox="1"/>
            <p:nvPr/>
          </p:nvSpPr>
          <p:spPr>
            <a:xfrm>
              <a:off x="5302543" y="5600968"/>
              <a:ext cx="1791004" cy="3067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方正黑体简体" panose="02010601030101010101" pitchFamily="2" charset="-122"/>
                  <a:sym typeface="+mn-lt"/>
                </a:rPr>
                <a:t>完成了</a:t>
              </a: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方正黑体简体" panose="02010601030101010101" pitchFamily="2" charset="-122"/>
                  <a:sym typeface="+mn-lt"/>
                </a:rPr>
                <a:t>3</a:t>
              </a:r>
              <a:r>
                <a:rPr lang="zh-CN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方正黑体简体" panose="02010601030101010101" pitchFamily="2" charset="-122"/>
                  <a:sym typeface="+mn-lt"/>
                </a:rPr>
                <a:t>件大事</a:t>
              </a:r>
              <a:endParaRPr lang="zh-CN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+mn-lt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9345910" y="3943212"/>
            <a:ext cx="1749350" cy="871126"/>
            <a:chOff x="7296289" y="4666124"/>
            <a:chExt cx="1749674" cy="871287"/>
          </a:xfrm>
        </p:grpSpPr>
        <p:sp>
          <p:nvSpPr>
            <p:cNvPr id="75" name="文本框 5"/>
            <p:cNvSpPr txBox="1"/>
            <p:nvPr/>
          </p:nvSpPr>
          <p:spPr>
            <a:xfrm>
              <a:off x="7296289" y="4666124"/>
              <a:ext cx="1749674" cy="5836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0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 algn="l"/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+mn-ea"/>
                  <a:sym typeface="+mn-lt"/>
                </a:rPr>
                <a:t>创新力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76" name="TextBox 51"/>
            <p:cNvSpPr txBox="1"/>
            <p:nvPr/>
          </p:nvSpPr>
          <p:spPr>
            <a:xfrm>
              <a:off x="7325623" y="5123314"/>
              <a:ext cx="1625090" cy="4140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r>
                <a:rPr lang="zh-CN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+mn-ea"/>
                  <a:sym typeface="+mn-lt"/>
                </a:rPr>
                <a:t>首次获得某某奖</a:t>
              </a:r>
              <a:endParaRPr lang="zh-CN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77" name="TextBox 54"/>
          <p:cNvSpPr txBox="1"/>
          <p:nvPr/>
        </p:nvSpPr>
        <p:spPr>
          <a:xfrm>
            <a:off x="1052842" y="2116502"/>
            <a:ext cx="2836707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企业理念</a:t>
            </a:r>
            <a:r>
              <a:rPr lang="zh-CN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概述</a:t>
            </a:r>
            <a:endParaRPr lang="zh-CN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78" name="TextBox 55"/>
          <p:cNvSpPr txBox="1"/>
          <p:nvPr/>
        </p:nvSpPr>
        <p:spPr>
          <a:xfrm>
            <a:off x="1064219" y="2772307"/>
            <a:ext cx="2925538" cy="2399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lnSpc>
                <a:spcPts val="3000"/>
              </a:lnSpc>
            </a:pP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方正黑体简体" panose="02010601030101010101" pitchFamily="2" charset="-122"/>
                <a:sym typeface="+mn-lt"/>
              </a:rPr>
              <a:t>公司自成立以来，以“策略先行，经营致胜，管理为本”的商业推广理念，一步一个脚印发展成为东莞同类企业中经营范围最广、在行业内颇具影响力的企业。</a:t>
            </a:r>
            <a:endParaRPr lang="zh-CN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方正黑体简体" panose="02010601030101010101" pitchFamily="2" charset="-122"/>
              <a:sym typeface="+mn-lt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5075300" y="2984946"/>
            <a:ext cx="30988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4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19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4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8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3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179"/>
                            </p:stCondLst>
                            <p:childTnLst>
                              <p:par>
                                <p:cTn id="4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179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679"/>
                            </p:stCondLst>
                            <p:childTnLst>
                              <p:par>
                                <p:cTn id="5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179"/>
                            </p:stCondLst>
                            <p:childTnLst>
                              <p:par>
                                <p:cTn id="6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 tmFilter="0, 0; .2, .5; .8, .5; 1, 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250" autoRev="1" fill="hold"/>
                                        <p:tgtEl>
                                          <p:spTgt spid="6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679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179"/>
                            </p:stCondLst>
                            <p:childTnLst>
                              <p:par>
                                <p:cTn id="7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679"/>
                            </p:stCondLst>
                            <p:childTnLst>
                              <p:par>
                                <p:cTn id="7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 tmFilter="0, 0; .2, .5; .8, .5; 1, 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250" autoRev="1" fill="hold"/>
                                        <p:tgtEl>
                                          <p:spTgt spid="6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1179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1679"/>
                            </p:stCondLst>
                            <p:childTnLst>
                              <p:par>
                                <p:cTn id="8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2179"/>
                            </p:stCondLst>
                            <p:childTnLst>
                              <p:par>
                                <p:cTn id="9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 tmFilter="0, 0; .2, .5; .8, .5; 1, 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5" dur="250" autoRev="1" fill="hold"/>
                                        <p:tgtEl>
                                          <p:spTgt spid="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2679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3179"/>
                            </p:stCondLst>
                            <p:childTnLst>
                              <p:par>
                                <p:cTn id="10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3679"/>
                            </p:stCondLst>
                            <p:childTnLst>
                              <p:par>
                                <p:cTn id="10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 tmFilter="0, 0; .2, .5; .8, .5; 1, 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0" dur="250" autoRev="1" fill="hold"/>
                                        <p:tgtEl>
                                          <p:spTgt spid="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5" grpId="0" bldLvl="0" animBg="1"/>
      <p:bldP spid="21" grpId="0"/>
      <p:bldP spid="22" grpId="0"/>
      <p:bldP spid="61" grpId="0" bldLvl="0" animBg="1"/>
      <p:bldP spid="62" grpId="0" bldLvl="0" animBg="1"/>
      <p:bldP spid="63" grpId="0" bldLvl="0" animBg="1"/>
      <p:bldP spid="64" grpId="0" bldLvl="0" animBg="1"/>
      <p:bldP spid="77" grpId="0"/>
      <p:bldP spid="7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229097" y="2182445"/>
            <a:ext cx="3733800" cy="19380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zh-CN" sz="1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02</a:t>
            </a:r>
            <a:endParaRPr lang="en-US" altLang="zh-CN" sz="12000" b="1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409947" y="3857729"/>
            <a:ext cx="5372101" cy="64516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>
              <a:spcBef>
                <a:spcPct val="0"/>
              </a:spcBef>
            </a:pPr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项目介绍</a:t>
            </a:r>
            <a:endParaRPr lang="zh-CN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>
            <a:off x="3081020" y="827405"/>
            <a:ext cx="6029960" cy="4951730"/>
          </a:xfrm>
          <a:prstGeom prst="triangle">
            <a:avLst/>
          </a:prstGeom>
          <a:noFill/>
          <a:ln w="76200">
            <a:solidFill>
              <a:srgbClr val="5B727D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0975254" y="-240722"/>
            <a:ext cx="1497960" cy="1497960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9412928" y="1257238"/>
            <a:ext cx="575692" cy="575692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718400" y="1982501"/>
            <a:ext cx="256854" cy="256854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-45472" y="3996944"/>
            <a:ext cx="1333500" cy="1333500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808634" y="3996813"/>
            <a:ext cx="366960" cy="366960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2106618" y="601283"/>
            <a:ext cx="575692" cy="575692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412090" y="1326546"/>
            <a:ext cx="256854" cy="256854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0184552" y="5078611"/>
            <a:ext cx="2807161" cy="2807161"/>
          </a:xfrm>
          <a:prstGeom prst="ellipse">
            <a:avLst/>
          </a:prstGeom>
          <a:blipFill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4" name="TextBox 99"/>
          <p:cNvSpPr txBox="1"/>
          <p:nvPr/>
        </p:nvSpPr>
        <p:spPr>
          <a:xfrm>
            <a:off x="3820368" y="4710889"/>
            <a:ext cx="165582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zh-CN" sz="1400" dirty="0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项目来源</a:t>
            </a:r>
            <a:endParaRPr lang="zh-CN" altLang="zh-CN" sz="1400" dirty="0"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5" name="TextBox 15"/>
          <p:cNvSpPr txBox="1"/>
          <p:nvPr/>
        </p:nvSpPr>
        <p:spPr>
          <a:xfrm>
            <a:off x="7053788" y="4711328"/>
            <a:ext cx="16558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zh-CN" sz="1400" dirty="0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需求分析</a:t>
            </a:r>
            <a:endParaRPr lang="zh-CN" altLang="en-US" sz="1400" dirty="0"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zh-CN" altLang="en-US" sz="1400" dirty="0"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6" name="TextBox 16"/>
          <p:cNvSpPr txBox="1"/>
          <p:nvPr/>
        </p:nvSpPr>
        <p:spPr>
          <a:xfrm>
            <a:off x="3820368" y="5023684"/>
            <a:ext cx="209397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zh-CN" sz="1400" dirty="0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需要解决问题</a:t>
            </a:r>
            <a:endParaRPr lang="zh-CN" altLang="zh-CN" sz="1400" dirty="0"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7" name="TextBox 17"/>
          <p:cNvSpPr txBox="1"/>
          <p:nvPr/>
        </p:nvSpPr>
        <p:spPr>
          <a:xfrm>
            <a:off x="7053788" y="5078733"/>
            <a:ext cx="165582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zh-CN" sz="1400" dirty="0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行业前景</a:t>
            </a:r>
            <a:endParaRPr lang="zh-CN" altLang="zh-CN" sz="1400" dirty="0"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8" name="TextBox 18"/>
          <p:cNvSpPr txBox="1"/>
          <p:nvPr/>
        </p:nvSpPr>
        <p:spPr>
          <a:xfrm>
            <a:off x="5293568" y="4710889"/>
            <a:ext cx="2388519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zh-CN" sz="1400" dirty="0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竞争对手分析</a:t>
            </a:r>
            <a:endParaRPr lang="zh-CN" altLang="zh-CN" sz="1400" dirty="0"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9" name="TextBox 19"/>
          <p:cNvSpPr txBox="1"/>
          <p:nvPr/>
        </p:nvSpPr>
        <p:spPr>
          <a:xfrm>
            <a:off x="5579318" y="5023748"/>
            <a:ext cx="189585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zh-CN" sz="1400" dirty="0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我们的优势</a:t>
            </a:r>
            <a:endParaRPr lang="zh-CN" altLang="zh-CN" sz="1400" dirty="0"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30" name="TextBox 20"/>
          <p:cNvSpPr txBox="1"/>
          <p:nvPr/>
        </p:nvSpPr>
        <p:spPr>
          <a:xfrm>
            <a:off x="3820368" y="5330389"/>
            <a:ext cx="2388519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zh-CN" sz="1400" dirty="0"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可行性分析</a:t>
            </a:r>
            <a:endParaRPr lang="zh-CN" altLang="zh-CN" sz="1400" dirty="0"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99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99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99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299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799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299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799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299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799"/>
                            </p:stCondLst>
                            <p:childTnLst>
                              <p:par>
                                <p:cTn id="5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5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125"/>
                            </p:stCondLst>
                            <p:childTnLst>
                              <p:par>
                                <p:cTn id="6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25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449"/>
                            </p:stCondLst>
                            <p:childTnLst>
                              <p:par>
                                <p:cTn id="7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25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824"/>
                            </p:stCondLst>
                            <p:childTnLst>
                              <p:par>
                                <p:cTn id="8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25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149"/>
                            </p:stCondLst>
                            <p:childTnLst>
                              <p:par>
                                <p:cTn id="8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25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525"/>
                            </p:stCondLst>
                            <p:childTnLst>
                              <p:par>
                                <p:cTn id="9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25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875"/>
                            </p:stCondLst>
                            <p:childTnLst>
                              <p:par>
                                <p:cTn id="10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25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2" grpId="0" bldLvl="0" animBg="1"/>
      <p:bldP spid="13" grpId="0" bldLvl="0" animBg="1"/>
      <p:bldP spid="3" grpId="0" bldLvl="0" animBg="1"/>
      <p:bldP spid="12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8" grpId="0" bldLvl="0" animBg="1"/>
      <p:bldP spid="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tags/tag1.xml><?xml version="1.0" encoding="utf-8"?>
<p:tagLst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p="http://schemas.openxmlformats.org/presentationml/2006/main">
  <p:tag name="PA" val="v4.0.0"/>
</p:tagLst>
</file>

<file path=ppt/tags/tag4.xml><?xml version="1.0" encoding="utf-8"?>
<p:tagLst xmlns:p="http://schemas.openxmlformats.org/presentationml/2006/main">
  <p:tag name="PA" val="v4.0.0"/>
</p:tagLst>
</file>

<file path=ppt/tags/tag5.xml><?xml version="1.0" encoding="utf-8"?>
<p:tagLst xmlns:p="http://schemas.openxmlformats.org/presentationml/2006/main">
  <p:tag name="PA" val="v4.0.0"/>
</p:tagLst>
</file>

<file path=ppt/tags/tag6.xml><?xml version="1.0" encoding="utf-8"?>
<p:tagLst xmlns:p="http://schemas.openxmlformats.org/presentationml/2006/main">
  <p:tag name="PA" val="v4.0.0"/>
</p:tagLst>
</file>

<file path=ppt/tags/tag7.xml><?xml version="1.0" encoding="utf-8"?>
<p:tagLst xmlns:p="http://schemas.openxmlformats.org/presentationml/2006/main">
  <p:tag name="ISLIDE.DIAGRAM" val="63fc4cda-4868-445b-9df9-5ac8f294e4bb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4672</Words>
  <Application>WPS 演示</Application>
  <PresentationFormat>宽屏</PresentationFormat>
  <Paragraphs>728</Paragraphs>
  <Slides>28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47" baseType="lpstr">
      <vt:lpstr>Arial</vt:lpstr>
      <vt:lpstr>宋体</vt:lpstr>
      <vt:lpstr>Wingdings</vt:lpstr>
      <vt:lpstr>方正黑体简体</vt:lpstr>
      <vt:lpstr>微软雅黑</vt:lpstr>
      <vt:lpstr>Calibri</vt:lpstr>
      <vt:lpstr>Open Sans</vt:lpstr>
      <vt:lpstr>Arial Unicode MS</vt:lpstr>
      <vt:lpstr>等线 Light</vt:lpstr>
      <vt:lpstr>等线</vt:lpstr>
      <vt:lpstr>Arial Unicode MS</vt:lpstr>
      <vt:lpstr>Elephant</vt:lpstr>
      <vt:lpstr>Meiryo</vt:lpstr>
      <vt:lpstr>Yu Gothic UI</vt:lpstr>
      <vt:lpstr>Arial Narrow</vt:lpstr>
      <vt:lpstr>Segoe Print</vt:lpstr>
      <vt:lpstr>Calibri Light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creator>优品PPT</dc:creator>
  <dc:subject>https://www.ypppt.com/</dc:subject>
  <cp:lastModifiedBy>铭</cp:lastModifiedBy>
  <cp:revision>22</cp:revision>
  <dcterms:created xsi:type="dcterms:W3CDTF">2019-04-01T08:23:00Z</dcterms:created>
  <dcterms:modified xsi:type="dcterms:W3CDTF">2022-01-21T02:29:34Z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ICV">
    <vt:lpwstr>9393F98638E348F5B880979C07C25F4B</vt:lpwstr>
  </property>
</Properties>
</file>