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93" r:id="rId4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7" r:id="rId25"/>
    <p:sldId id="276" r:id="rId26"/>
    <p:sldId id="29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274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FD282-774A-4137-8C47-D9F1E0DB35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E08D7-ED16-4FE8-993C-CD2E10D43D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E08D7-ED16-4FE8-993C-CD2E10D43D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E08D7-ED16-4FE8-993C-CD2E10D43D33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98104" y="674033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76B96-5E78-444B-AACA-8549F55D1D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3DB26-BECE-475A-A12A-A67780219B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849662" y="5108619"/>
            <a:ext cx="382616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雨水，是二十四节气之中的第</a:t>
            </a:r>
            <a:r>
              <a:rPr lang="en-US" altLang="zh-CN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个节气，位于每年正月十五前后（公路</a:t>
            </a:r>
            <a:r>
              <a:rPr lang="en-US" altLang="zh-CN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18-20</a:t>
            </a:r>
            <a:r>
              <a:rPr lang="zh-CN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日），太阳到达黄经</a:t>
            </a:r>
            <a:r>
              <a:rPr lang="en-US" altLang="zh-CN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330</a:t>
            </a:r>
            <a:r>
              <a:rPr lang="zh-CN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。</a:t>
            </a:r>
            <a:endParaRPr lang="zh-CN" altLang="en-US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8382882" y="5861547"/>
            <a:ext cx="141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021409" y="5538336"/>
            <a:ext cx="183238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 t="-1410"/>
          <a:stretch>
            <a:fillRect/>
          </a:stretch>
        </p:blipFill>
        <p:spPr>
          <a:xfrm>
            <a:off x="-8634" y="-272742"/>
            <a:ext cx="4684457" cy="6503621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6093025" y="119624"/>
            <a:ext cx="5479473" cy="5479473"/>
            <a:chOff x="2182088" y="245916"/>
            <a:chExt cx="5479473" cy="547947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82088" y="245916"/>
              <a:ext cx="5479473" cy="5479473"/>
            </a:xfrm>
            <a:prstGeom prst="rect">
              <a:avLst/>
            </a:prstGeom>
          </p:spPr>
        </p:pic>
        <p:grpSp>
          <p:nvGrpSpPr>
            <p:cNvPr id="30" name="组合 29"/>
            <p:cNvGrpSpPr/>
            <p:nvPr/>
          </p:nvGrpSpPr>
          <p:grpSpPr>
            <a:xfrm>
              <a:off x="5087274" y="2643227"/>
              <a:ext cx="1479682" cy="1478237"/>
              <a:chOff x="1942" y="3002394"/>
              <a:chExt cx="1479682" cy="1478237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1942" y="3002394"/>
                <a:ext cx="1479682" cy="1478237"/>
              </a:xfrm>
              <a:prstGeom prst="rect">
                <a:avLst/>
              </a:prstGeom>
            </p:spPr>
          </p:pic>
          <p:sp>
            <p:nvSpPr>
              <p:cNvPr id="29" name="文本框 28"/>
              <p:cNvSpPr txBox="1"/>
              <p:nvPr/>
            </p:nvSpPr>
            <p:spPr>
              <a:xfrm>
                <a:off x="510950" y="3298166"/>
                <a:ext cx="461665" cy="88669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24</a:t>
                </a:r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节气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7390750" y="1439246"/>
            <a:ext cx="2043728" cy="27469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84275" y="2477654"/>
            <a:ext cx="683491" cy="1902690"/>
            <a:chOff x="1484275" y="2514599"/>
            <a:chExt cx="683491" cy="1902690"/>
          </a:xfrm>
        </p:grpSpPr>
        <p:sp>
          <p:nvSpPr>
            <p:cNvPr id="12" name="矩形 11"/>
            <p:cNvSpPr/>
            <p:nvPr/>
          </p:nvSpPr>
          <p:spPr>
            <a:xfrm>
              <a:off x="1484275" y="2514599"/>
              <a:ext cx="683491" cy="1902690"/>
            </a:xfrm>
            <a:prstGeom prst="rect">
              <a:avLst/>
            </a:prstGeom>
            <a:solidFill>
              <a:srgbClr val="38A0A4"/>
            </a:solidFill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579802" y="2514599"/>
              <a:ext cx="492443" cy="1902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雨水的民间习俗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737017" y="2250665"/>
            <a:ext cx="87259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雨水节回娘屋是流行于川西一带的另一项风俗。民间到了雨水节，出嫁的女儿纷纷带上礼物回娘家拜望父母。生育了孩子的妇女，须带上罐罐肉、椅子等礼物，感谢父母的养育之恩。久不怀孕的妇女，则由母亲为其缝制一条红裤子，穿到贴身处，据说，这样可使其尽快怀孕生子。此项风俗现仍在农村流行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84275" y="2477654"/>
            <a:ext cx="683491" cy="1902690"/>
            <a:chOff x="1484275" y="2514599"/>
            <a:chExt cx="683491" cy="1902690"/>
          </a:xfrm>
        </p:grpSpPr>
        <p:sp>
          <p:nvSpPr>
            <p:cNvPr id="12" name="矩形 11"/>
            <p:cNvSpPr/>
            <p:nvPr/>
          </p:nvSpPr>
          <p:spPr>
            <a:xfrm>
              <a:off x="1484275" y="2514599"/>
              <a:ext cx="683491" cy="1902690"/>
            </a:xfrm>
            <a:prstGeom prst="rect">
              <a:avLst/>
            </a:prstGeom>
            <a:solidFill>
              <a:srgbClr val="38A0A4"/>
            </a:solidFill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579802" y="2514599"/>
              <a:ext cx="492443" cy="1902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雨水的民间习俗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152654" y="1558166"/>
            <a:ext cx="78946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雨水节的另一个主要习俗则是女婿，女儿去给岳父岳母送节。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送节的礼品则通常是两把藤椅，上面缠着一丈二尺长的红带，这称为“接寿”，意思是祝岳父岳母长命百岁。送节的另外一个典型礼品就是“罐罐肉”：用沙锅炖了猪脚和雪山大豆，海带，再用红纸，红绳封了罐口，给岳父岳母送去。这是对辛辛苦苦将女儿养育成人的岳父岳母表示感谢和敬意。如果是新婚女婿送节，岳父岳母还要回赠雨伞，让女婿出门奔波，能遮风挡雨，也有祝愿女婿人生旅途顺利平安的意思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84275" y="2477654"/>
            <a:ext cx="683491" cy="1902690"/>
            <a:chOff x="1484275" y="2514599"/>
            <a:chExt cx="683491" cy="1902690"/>
          </a:xfrm>
        </p:grpSpPr>
        <p:sp>
          <p:nvSpPr>
            <p:cNvPr id="12" name="矩形 11"/>
            <p:cNvSpPr/>
            <p:nvPr/>
          </p:nvSpPr>
          <p:spPr>
            <a:xfrm>
              <a:off x="1484275" y="2514599"/>
              <a:ext cx="683491" cy="1902690"/>
            </a:xfrm>
            <a:prstGeom prst="rect">
              <a:avLst/>
            </a:prstGeom>
            <a:solidFill>
              <a:srgbClr val="38A0A4"/>
            </a:solidFill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579802" y="2514599"/>
              <a:ext cx="492443" cy="1902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雨水的民间习俗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152654" y="1558166"/>
            <a:ext cx="78946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雨水节的另一个主要习俗则是女婿，女儿去给岳父岳母送节。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 送节的礼品则通常是两把藤椅，上面缠着一丈二尺长的红带，这称为“接寿”，意思是祝岳父岳母长命百岁。送节的另外一个典型礼品就是“罐罐肉”：用沙锅炖了猪脚和雪山大豆，海带，再用红纸，红绳封了罐口，给岳父岳母送去。这是对辛辛苦苦将女儿养育成人的岳父岳母表示感谢和敬意。如果是新婚女婿送节，岳父岳母还要回赠雨伞，让女婿出门奔波，能遮风挡雨，也有祝愿女婿人生旅途顺利平安的意思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35" y="992688"/>
            <a:ext cx="4991492" cy="6389109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5376000" y="3841927"/>
            <a:ext cx="1440000" cy="1440000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376000" y="1307469"/>
            <a:ext cx="1440000" cy="1440000"/>
            <a:chOff x="5376000" y="1307469"/>
            <a:chExt cx="1440000" cy="1440000"/>
          </a:xfrm>
        </p:grpSpPr>
        <p:sp>
          <p:nvSpPr>
            <p:cNvPr id="15" name="椭圆 14"/>
            <p:cNvSpPr/>
            <p:nvPr/>
          </p:nvSpPr>
          <p:spPr>
            <a:xfrm>
              <a:off x="5376000" y="1307469"/>
              <a:ext cx="1440000" cy="1440000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439410" y="1642748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节气</a:t>
              </a:r>
              <a:endParaRPr lang="zh-CN" altLang="en-US" sz="4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439410" y="4187242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节气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79614" y="992688"/>
            <a:ext cx="428897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79179" y="3519526"/>
            <a:ext cx="428897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35050" y="822035"/>
            <a:ext cx="3910445" cy="5213927"/>
            <a:chOff x="1035050" y="822035"/>
            <a:chExt cx="3910445" cy="521392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035050" y="822035"/>
              <a:ext cx="3910445" cy="521392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2467592" y="1265382"/>
              <a:ext cx="1060608" cy="1967345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5376000" y="928778"/>
            <a:ext cx="1440000" cy="1440000"/>
            <a:chOff x="5376000" y="1307469"/>
            <a:chExt cx="1440000" cy="1440000"/>
          </a:xfrm>
        </p:grpSpPr>
        <p:sp>
          <p:nvSpPr>
            <p:cNvPr id="21" name="椭圆 20"/>
            <p:cNvSpPr/>
            <p:nvPr/>
          </p:nvSpPr>
          <p:spPr>
            <a:xfrm>
              <a:off x="5376000" y="1307469"/>
              <a:ext cx="1440000" cy="1440000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439410" y="1642748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节气</a:t>
              </a:r>
              <a:endParaRPr lang="zh-CN" altLang="en-US" sz="4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147436" y="2725669"/>
            <a:ext cx="4682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4176" y="4382683"/>
            <a:ext cx="1282693" cy="59479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1194175" y="5267569"/>
            <a:ext cx="1282693" cy="59479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94174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雨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5229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水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4689" y="4540115"/>
            <a:ext cx="461665" cy="12003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rainwater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87561" y="784406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487562" y="8010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章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87561" y="1443333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78913" y="14433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节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487561" y="2087712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488251" y="20803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叁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96000" y="3044280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雨水的习俗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0800000">
            <a:off x="-2373" y="-222979"/>
            <a:ext cx="3714753" cy="49696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376000" y="697869"/>
            <a:ext cx="1440000" cy="1440000"/>
            <a:chOff x="5376000" y="1307469"/>
            <a:chExt cx="1440000" cy="1440000"/>
          </a:xfrm>
        </p:grpSpPr>
        <p:sp>
          <p:nvSpPr>
            <p:cNvPr id="21" name="椭圆 20"/>
            <p:cNvSpPr/>
            <p:nvPr/>
          </p:nvSpPr>
          <p:spPr>
            <a:xfrm>
              <a:off x="5376000" y="1307469"/>
              <a:ext cx="1440000" cy="1440000"/>
            </a:xfrm>
            <a:prstGeom prst="ellipse">
              <a:avLst/>
            </a:prstGeom>
            <a:noFill/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439410" y="1642748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rgbClr val="38A0A4"/>
                  </a:solidFill>
                  <a:cs typeface="+mn-ea"/>
                  <a:sym typeface="+mn-lt"/>
                </a:rPr>
                <a:t>一候</a:t>
              </a:r>
              <a:endParaRPr lang="zh-CN" altLang="en-US" sz="4400" b="1" dirty="0">
                <a:solidFill>
                  <a:srgbClr val="38A0A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147862" y="3136613"/>
            <a:ext cx="1415772" cy="584775"/>
          </a:xfrm>
          <a:prstGeom prst="rect">
            <a:avLst/>
          </a:prstGeom>
          <a:ln>
            <a:solidFill>
              <a:srgbClr val="38A0A4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獭祭鱼</a:t>
            </a:r>
            <a:endParaRPr lang="zh-CN" altLang="en-US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22025" y="2707424"/>
            <a:ext cx="68611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028397"/>
            <a:ext cx="12192000" cy="2347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376000" y="697869"/>
            <a:ext cx="1440000" cy="1440000"/>
            <a:chOff x="5376000" y="1307469"/>
            <a:chExt cx="1440000" cy="1440000"/>
          </a:xfrm>
        </p:grpSpPr>
        <p:sp>
          <p:nvSpPr>
            <p:cNvPr id="21" name="椭圆 20"/>
            <p:cNvSpPr/>
            <p:nvPr/>
          </p:nvSpPr>
          <p:spPr>
            <a:xfrm>
              <a:off x="5376000" y="1307469"/>
              <a:ext cx="1440000" cy="1440000"/>
            </a:xfrm>
            <a:prstGeom prst="ellipse">
              <a:avLst/>
            </a:prstGeom>
            <a:noFill/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439410" y="1642748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rgbClr val="38A0A4"/>
                  </a:solidFill>
                  <a:cs typeface="+mn-ea"/>
                  <a:sym typeface="+mn-lt"/>
                </a:rPr>
                <a:t>二候</a:t>
              </a:r>
              <a:endParaRPr lang="zh-CN" altLang="en-US" sz="4400" b="1" dirty="0">
                <a:solidFill>
                  <a:srgbClr val="38A0A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147862" y="3136613"/>
            <a:ext cx="1415772" cy="584775"/>
          </a:xfrm>
          <a:prstGeom prst="rect">
            <a:avLst/>
          </a:prstGeom>
          <a:ln>
            <a:solidFill>
              <a:srgbClr val="38A0A4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鸿雁来</a:t>
            </a:r>
            <a:endParaRPr lang="zh-CN" altLang="en-US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47468" y="2726402"/>
            <a:ext cx="6537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028397"/>
            <a:ext cx="12192000" cy="2347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376000" y="697869"/>
            <a:ext cx="1440000" cy="1440000"/>
            <a:chOff x="5376000" y="1307469"/>
            <a:chExt cx="1440000" cy="1440000"/>
          </a:xfrm>
        </p:grpSpPr>
        <p:sp>
          <p:nvSpPr>
            <p:cNvPr id="21" name="椭圆 20"/>
            <p:cNvSpPr/>
            <p:nvPr/>
          </p:nvSpPr>
          <p:spPr>
            <a:xfrm>
              <a:off x="5376000" y="1307469"/>
              <a:ext cx="1440000" cy="1440000"/>
            </a:xfrm>
            <a:prstGeom prst="ellipse">
              <a:avLst/>
            </a:prstGeom>
            <a:noFill/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439410" y="1642748"/>
              <a:ext cx="13131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rgbClr val="38A0A4"/>
                  </a:solidFill>
                  <a:cs typeface="+mn-ea"/>
                  <a:sym typeface="+mn-lt"/>
                </a:rPr>
                <a:t>三候</a:t>
              </a:r>
              <a:endParaRPr lang="zh-CN" altLang="en-US" sz="4400" b="1" dirty="0">
                <a:solidFill>
                  <a:srgbClr val="38A0A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147862" y="3136613"/>
            <a:ext cx="1826141" cy="584775"/>
          </a:xfrm>
          <a:prstGeom prst="rect">
            <a:avLst/>
          </a:prstGeom>
          <a:ln>
            <a:solidFill>
              <a:srgbClr val="38A0A4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草木萌动</a:t>
            </a:r>
            <a:endParaRPr lang="zh-CN" altLang="en-US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47468" y="2726402"/>
            <a:ext cx="6537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028397"/>
            <a:ext cx="12192000" cy="2347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4176" y="4382683"/>
            <a:ext cx="1282693" cy="59479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1194175" y="5267569"/>
            <a:ext cx="1282693" cy="59479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94174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雨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5229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水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4689" y="4540115"/>
            <a:ext cx="461665" cy="12003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rainwater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87561" y="784406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487562" y="8010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章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87561" y="1443333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78913" y="14433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节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487561" y="2087712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488251" y="20803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肆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96000" y="3044280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雨水的诗词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0800000">
            <a:off x="-2373" y="-222979"/>
            <a:ext cx="3714753" cy="49696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4176" y="4382683"/>
            <a:ext cx="1282693" cy="59479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1194175" y="5267569"/>
            <a:ext cx="1282693" cy="59479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94174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雨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5229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水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4689" y="4540115"/>
            <a:ext cx="461665" cy="12003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rainwater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89516" y="864861"/>
            <a:ext cx="20930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811698" y="1751743"/>
            <a:ext cx="1970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4891597" y="2599070"/>
            <a:ext cx="2902997" cy="570390"/>
          </a:xfrm>
          <a:prstGeom prst="flowChartAlternateProcess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流程图: 可选过程 22"/>
          <p:cNvSpPr/>
          <p:nvPr/>
        </p:nvSpPr>
        <p:spPr>
          <a:xfrm>
            <a:off x="8012098" y="2599070"/>
            <a:ext cx="2902997" cy="570390"/>
          </a:xfrm>
          <a:prstGeom prst="flowChartAlternateProcess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流程图: 可选过程 23"/>
          <p:cNvSpPr/>
          <p:nvPr/>
        </p:nvSpPr>
        <p:spPr>
          <a:xfrm>
            <a:off x="4891597" y="3888006"/>
            <a:ext cx="2902997" cy="570390"/>
          </a:xfrm>
          <a:prstGeom prst="flowChartAlternateProcess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流程图: 可选过程 24"/>
          <p:cNvSpPr/>
          <p:nvPr/>
        </p:nvSpPr>
        <p:spPr>
          <a:xfrm>
            <a:off x="8012098" y="3888006"/>
            <a:ext cx="2902997" cy="570390"/>
          </a:xfrm>
          <a:prstGeom prst="flowChartAlternateProcess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64838" y="2653432"/>
            <a:ext cx="55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壹：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521911" y="2622654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雨水的由来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85646" y="2653920"/>
            <a:ext cx="55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贰：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642719" y="2611689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雨水的物候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64838" y="3942368"/>
            <a:ext cx="55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叁：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524284" y="391159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雨水的习俗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085645" y="3968167"/>
            <a:ext cx="55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肆：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642719" y="391159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雨水的诗词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0800000">
            <a:off x="-2373" y="-222979"/>
            <a:ext cx="3714753" cy="496962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1963" y="2410894"/>
            <a:ext cx="2456873" cy="1493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1F4A4C"/>
                </a:solidFill>
                <a:cs typeface="+mn-ea"/>
                <a:sym typeface="+mn-lt"/>
              </a:rPr>
              <a:t>春夜喜雨</a:t>
            </a:r>
            <a:endParaRPr lang="zh-CN" altLang="en-US" sz="36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杜甫</a:t>
            </a:r>
            <a:r>
              <a:rPr lang="en-US" altLang="zh-CN" sz="2800" dirty="0">
                <a:solidFill>
                  <a:srgbClr val="1F4A4C"/>
                </a:solidFill>
                <a:cs typeface="+mn-ea"/>
                <a:sym typeface="+mn-lt"/>
              </a:rPr>
              <a:t>·</a:t>
            </a: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唐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58836" y="1863207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好雨知时节，当春乃发生。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58836" y="2589544"/>
            <a:ext cx="3877985" cy="581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随风潜入夜，润物细无声。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58836" y="3447776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野径云俱黑，江船火独明。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58836" y="4174112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晓看红湿处，花重锦官城。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910723" y="1341735"/>
            <a:ext cx="4121479" cy="412147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248888" y="1809925"/>
            <a:ext cx="11694223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　世味年来薄似纱，谁令骑马客京华。小楼一夜听春雨，深巷明朝卖杏花。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　矮纸斜行闲作草，晴窗细乳戏分茶。素衣莫起风尘叹，犹及清明可到家。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48000" y="424814"/>
            <a:ext cx="6096000" cy="1401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临安春雨初霁</a:t>
            </a:r>
            <a:endParaRPr lang="zh-CN" altLang="en-US" sz="32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陆游</a:t>
            </a:r>
            <a:r>
              <a:rPr lang="en-US" altLang="zh-CN" sz="2800" dirty="0">
                <a:solidFill>
                  <a:srgbClr val="1F4A4C"/>
                </a:solidFill>
                <a:cs typeface="+mn-ea"/>
                <a:sym typeface="+mn-lt"/>
              </a:rPr>
              <a:t>·</a:t>
            </a: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宋</a:t>
            </a:r>
            <a:endParaRPr lang="zh-CN" altLang="en-US" sz="28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3985443" y="3327399"/>
            <a:ext cx="3994775" cy="0"/>
          </a:xfrm>
          <a:prstGeom prst="line">
            <a:avLst/>
          </a:prstGeom>
          <a:ln w="12700">
            <a:solidFill>
              <a:srgbClr val="38A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048000" y="3252928"/>
            <a:ext cx="6096000" cy="1401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春雨</a:t>
            </a:r>
            <a:endParaRPr lang="zh-CN" altLang="en-US" sz="32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李商隐</a:t>
            </a:r>
            <a:r>
              <a:rPr lang="en-US" altLang="zh-CN" sz="2800" dirty="0">
                <a:solidFill>
                  <a:srgbClr val="1F4A4C"/>
                </a:solidFill>
                <a:cs typeface="+mn-ea"/>
                <a:sym typeface="+mn-lt"/>
              </a:rPr>
              <a:t>·</a:t>
            </a: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唐</a:t>
            </a:r>
            <a:endParaRPr lang="zh-CN" altLang="en-US" sz="28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81086" y="4752185"/>
            <a:ext cx="9829825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怅卧新春白袷衣，白门寥落意多违。红楼隔雨相望冷，珠箔飘灯独自归。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远路应悲春婉晚，残霄犹得梦依稀。玉铛缄札何由达，万里云罗一雁飞。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0364" y="1305342"/>
            <a:ext cx="2456873" cy="1401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3200" dirty="0">
                <a:solidFill>
                  <a:srgbClr val="1F4A4C"/>
                </a:solidFill>
                <a:cs typeface="+mn-ea"/>
                <a:sym typeface="+mn-lt"/>
              </a:rPr>
              <a:t>初春小雨</a:t>
            </a:r>
            <a:endParaRPr lang="zh-CN" altLang="en-US" sz="32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韩愈</a:t>
            </a:r>
            <a:r>
              <a:rPr lang="en-US" altLang="zh-CN" sz="2800" dirty="0">
                <a:solidFill>
                  <a:srgbClr val="1F4A4C"/>
                </a:solidFill>
                <a:cs typeface="+mn-ea"/>
                <a:sym typeface="+mn-lt"/>
              </a:rPr>
              <a:t>·</a:t>
            </a:r>
            <a:r>
              <a:rPr lang="zh-CN" altLang="en-US" sz="2800" dirty="0">
                <a:solidFill>
                  <a:srgbClr val="1F4A4C"/>
                </a:solidFill>
                <a:cs typeface="+mn-ea"/>
                <a:sym typeface="+mn-lt"/>
              </a:rPr>
              <a:t>唐</a:t>
            </a:r>
            <a:endParaRPr lang="zh-CN" altLang="en-US" sz="28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28800" y="2855221"/>
            <a:ext cx="6096000" cy="11350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天街小雨润如酥，草色遥看近却无。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1F4A4C"/>
                </a:solidFill>
                <a:cs typeface="+mn-ea"/>
                <a:sym typeface="+mn-lt"/>
              </a:rPr>
              <a:t>最是一年春好处，绝胜烟柳满皇都。</a:t>
            </a:r>
            <a:endParaRPr lang="zh-CN" altLang="en-US" sz="2400" dirty="0">
              <a:solidFill>
                <a:srgbClr val="1F4A4C"/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1507" y="739090"/>
            <a:ext cx="5480392" cy="563729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849662" y="5108619"/>
            <a:ext cx="382616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雨水，是二十四节气之中的第</a:t>
            </a:r>
            <a:r>
              <a:rPr lang="en-US" altLang="zh-CN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个节气，位于每年正月十五前后（公路</a:t>
            </a:r>
            <a:r>
              <a:rPr lang="en-US" altLang="zh-CN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18-20</a:t>
            </a:r>
            <a:r>
              <a:rPr lang="zh-CN" altLang="en-US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日），太阳到达黄经</a:t>
            </a:r>
            <a:r>
              <a:rPr lang="en-US" altLang="zh-CN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330</a:t>
            </a:r>
            <a:r>
              <a:rPr lang="zh-CN" altLang="en-US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。</a:t>
            </a:r>
            <a:endParaRPr lang="zh-CN" altLang="en-US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8382882" y="5861547"/>
            <a:ext cx="141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cs typeface="+mn-ea"/>
                <a:sym typeface="+mn-lt"/>
              </a:rPr>
              <a:t>20XX</a:t>
            </a:r>
            <a:r>
              <a:rPr lang="zh-CN" altLang="en-US" dirty="0" smtClean="0">
                <a:solidFill>
                  <a:prstClr val="white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月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021409" y="5538336"/>
            <a:ext cx="183238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cs typeface="+mn-ea"/>
                <a:sym typeface="+mn-lt"/>
              </a:rPr>
              <a:t>XXX</a:t>
            </a: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 t="-1410"/>
          <a:stretch>
            <a:fillRect/>
          </a:stretch>
        </p:blipFill>
        <p:spPr>
          <a:xfrm>
            <a:off x="-8634" y="-272742"/>
            <a:ext cx="4684457" cy="6503621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6093025" y="119624"/>
            <a:ext cx="5479473" cy="5479473"/>
            <a:chOff x="2182088" y="245916"/>
            <a:chExt cx="5479473" cy="547947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82088" y="245916"/>
              <a:ext cx="5479473" cy="5479473"/>
            </a:xfrm>
            <a:prstGeom prst="rect">
              <a:avLst/>
            </a:prstGeom>
          </p:spPr>
        </p:pic>
        <p:grpSp>
          <p:nvGrpSpPr>
            <p:cNvPr id="30" name="组合 29"/>
            <p:cNvGrpSpPr/>
            <p:nvPr/>
          </p:nvGrpSpPr>
          <p:grpSpPr>
            <a:xfrm>
              <a:off x="5087274" y="2643227"/>
              <a:ext cx="1479682" cy="1478237"/>
              <a:chOff x="1942" y="3002394"/>
              <a:chExt cx="1479682" cy="1478237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1942" y="3002394"/>
                <a:ext cx="1479682" cy="1478237"/>
              </a:xfrm>
              <a:prstGeom prst="rect">
                <a:avLst/>
              </a:prstGeom>
            </p:spPr>
          </p:pic>
          <p:sp>
            <p:nvSpPr>
              <p:cNvPr id="29" name="文本框 28"/>
              <p:cNvSpPr txBox="1"/>
              <p:nvPr/>
            </p:nvSpPr>
            <p:spPr>
              <a:xfrm>
                <a:off x="510950" y="3298166"/>
                <a:ext cx="461665" cy="88669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dirty="0">
                    <a:solidFill>
                      <a:prstClr val="white"/>
                    </a:solidFill>
                    <a:cs typeface="+mn-ea"/>
                    <a:sym typeface="+mn-lt"/>
                  </a:rPr>
                  <a:t>24</a:t>
                </a:r>
                <a:r>
                  <a:rPr lang="zh-CN" altLang="en-US" dirty="0">
                    <a:solidFill>
                      <a:prstClr val="white"/>
                    </a:solidFill>
                    <a:cs typeface="+mn-ea"/>
                    <a:sym typeface="+mn-lt"/>
                  </a:rPr>
                  <a:t>节气</a:t>
                </a:r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7390750" y="1439246"/>
            <a:ext cx="2043728" cy="27469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4176" y="4382683"/>
            <a:ext cx="1282693" cy="59479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1194175" y="5267569"/>
            <a:ext cx="1282693" cy="59479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94174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雨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5229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水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4689" y="4540115"/>
            <a:ext cx="461665" cy="12003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rainwater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87561" y="784406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487562" y="8010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章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87561" y="1443333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78913" y="14433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节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487561" y="2087712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488251" y="20803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壹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96000" y="3044280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雨水的由来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0800000">
            <a:off x="-2373" y="-222979"/>
            <a:ext cx="3714753" cy="49696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1140050" y="1109427"/>
            <a:ext cx="4955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8072" y="3466098"/>
            <a:ext cx="6205180" cy="2923720"/>
          </a:xfrm>
          <a:prstGeom prst="rect">
            <a:avLst/>
          </a:prstGeom>
        </p:spPr>
      </p:pic>
      <p:sp>
        <p:nvSpPr>
          <p:cNvPr id="22" name="TextBox 23"/>
          <p:cNvSpPr txBox="1"/>
          <p:nvPr/>
        </p:nvSpPr>
        <p:spPr>
          <a:xfrm>
            <a:off x="7289689" y="2019831"/>
            <a:ext cx="3925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91962" y="1276989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</a:t>
            </a:r>
            <a:endParaRPr lang="zh-CN" altLang="en-US" sz="4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28552" y="941709"/>
            <a:ext cx="1440000" cy="1440000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1895484" y="2586282"/>
            <a:ext cx="64152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月令七十二候集解》：“正月中，天一生水。春始属木，然生木者必水也，故立春后继之雨水。且东风既解冻，则散而为雨矣。”意思是说，雨水节气前后，万物开始萌动，春天就要到了。如在《逸周书》中就有雨水节后“鸿雁来”“草木萌动”等物候记载。</a:t>
            </a:r>
            <a:endParaRPr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66028" y="1633512"/>
            <a:ext cx="4610864" cy="4742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097232" y="1015384"/>
            <a:ext cx="7997536" cy="2284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矩形 11"/>
          <p:cNvSpPr/>
          <p:nvPr/>
        </p:nvSpPr>
        <p:spPr>
          <a:xfrm>
            <a:off x="2097232" y="3557647"/>
            <a:ext cx="7997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雨水，是二十四节气之中的第2个节气，位于每年正月十五前后（公历2月18-20日），太阳到达黄经330°。雨水和谷雨、小雪、大雪一样，都是反映降水现象的节气。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4176" y="4382683"/>
            <a:ext cx="1282693" cy="59479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1194175" y="5267569"/>
            <a:ext cx="1282693" cy="59479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94174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雨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5229" y="4891691"/>
            <a:ext cx="46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水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4689" y="4540115"/>
            <a:ext cx="461665" cy="12003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rainwater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87561" y="784406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487562" y="8010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章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487561" y="1443333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78913" y="144333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节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487561" y="2087712"/>
            <a:ext cx="595035" cy="584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488251" y="20803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38A0A4"/>
                </a:solidFill>
                <a:cs typeface="+mn-ea"/>
                <a:sym typeface="+mn-lt"/>
              </a:rPr>
              <a:t>贰</a:t>
            </a:r>
            <a:endParaRPr lang="zh-CN" altLang="en-US" sz="3200" dirty="0">
              <a:solidFill>
                <a:srgbClr val="38A0A4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96000" y="3044280"/>
            <a:ext cx="3005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雨水的物候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0800000">
            <a:off x="-2373" y="-222979"/>
            <a:ext cx="3714753" cy="49696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1635" y="664322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84275" y="2477654"/>
            <a:ext cx="683491" cy="1902690"/>
            <a:chOff x="1484275" y="2514599"/>
            <a:chExt cx="683491" cy="1902690"/>
          </a:xfrm>
        </p:grpSpPr>
        <p:sp>
          <p:nvSpPr>
            <p:cNvPr id="2" name="矩形 1"/>
            <p:cNvSpPr/>
            <p:nvPr/>
          </p:nvSpPr>
          <p:spPr>
            <a:xfrm>
              <a:off x="1484275" y="2514599"/>
              <a:ext cx="683491" cy="1902690"/>
            </a:xfrm>
            <a:prstGeom prst="rect">
              <a:avLst/>
            </a:prstGeom>
            <a:solidFill>
              <a:srgbClr val="38A0A4"/>
            </a:solidFill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579802" y="2514599"/>
              <a:ext cx="492443" cy="1902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雨水的民间习俗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623128" y="2019832"/>
            <a:ext cx="87930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雨水这天在民间有一项特具风趣的活动叫“拉保保”。(保保则是干爹)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以前人们都有一个为自己儿女求神问卦的习惯，看看自己儿女命相如何，需不需要找个干爹。而找干爹的目的，则是为了让儿子或女儿顺利，健康的成长。(这可能也与以前的医疗条件有关，因为医疗条件不好，好多孩子生病根本无法医治。所以需要借助干爹的福气将孩子带大)于是便有了雨水节拉保保的活动。此举一年复一年，久而成为一方之俗。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277091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6580909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: 圆角 2"/>
          <p:cNvSpPr/>
          <p:nvPr/>
        </p:nvSpPr>
        <p:spPr>
          <a:xfrm>
            <a:off x="171635" y="481615"/>
            <a:ext cx="11860567" cy="5894770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84275" y="2477654"/>
            <a:ext cx="683491" cy="1902690"/>
            <a:chOff x="1484275" y="2514599"/>
            <a:chExt cx="683491" cy="1902690"/>
          </a:xfrm>
        </p:grpSpPr>
        <p:sp>
          <p:nvSpPr>
            <p:cNvPr id="12" name="矩形 11"/>
            <p:cNvSpPr/>
            <p:nvPr/>
          </p:nvSpPr>
          <p:spPr>
            <a:xfrm>
              <a:off x="1484275" y="2514599"/>
              <a:ext cx="683491" cy="1902690"/>
            </a:xfrm>
            <a:prstGeom prst="rect">
              <a:avLst/>
            </a:prstGeom>
            <a:solidFill>
              <a:srgbClr val="38A0A4"/>
            </a:solidFill>
            <a:ln>
              <a:solidFill>
                <a:srgbClr val="38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579802" y="2514599"/>
              <a:ext cx="492443" cy="1902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雨水的民间习俗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633515" y="1532872"/>
            <a:ext cx="893293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而雨水节拉干爹，意取“雨露滋润易生长”之意。川西民间这天有个特定的拉干爹的场所。这天不管天晴下雨，要拉干爹的父母手提装好酒菜香蜡纸钱的篼篼、带着孩子在人群中穿来穿去找准干爹对象。如果希望孩子长大有知识就拉一个文人做干爹;如果孩子身体瘦弱就拉一个身材高大强壮的人作干爹。一旦有人被拉着当“干爹”，有的能挣掉就跑了，有的扯也扯不脱身，大多都会爽快的答应，也就认为这是别人信任自己，因而自己的命运也会好起来的。拉到后拉者连声叫道：“打个干亲家”，就摆好带来的下酒菜、焚香点蜡，叫孩子“快拜干爹，叩头”;“请干爹喝酒吃菜”，“请干亲家给娃娃取个名字”，拉保保就算成功了。分手后也有常年走动的称为“常年干亲家”，也有分手后就没有来往的叫“过路干亲家”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zptdg5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2519</Words>
  <Application>WPS 演示</Application>
  <PresentationFormat>自定义</PresentationFormat>
  <Paragraphs>192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Arial Unicode MS</vt:lpstr>
      <vt:lpstr>等线</vt:lpstr>
      <vt:lpstr>Calibri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雨水节气</dc:title>
  <dc:creator>第一PPT</dc:creator>
  <cp:keywords>www.1ppt.com</cp:keywords>
  <dc:description>www.1ppt.com</dc:description>
  <cp:lastModifiedBy>铭</cp:lastModifiedBy>
  <cp:revision>30</cp:revision>
  <dcterms:created xsi:type="dcterms:W3CDTF">2020-01-08T13:06:00Z</dcterms:created>
  <dcterms:modified xsi:type="dcterms:W3CDTF">2022-02-19T02:07:10Z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C1DDC5EDB6C241309558EDD67C8CA4AE</vt:lpwstr>
  </property>
  <property fmtid="{D5CDD505-2E9C-101B-9397-08002B2CF9AE}" pid="3" name="KSOProductBuildVer">
    <vt:lpwstr>2052-11.1.0.11194</vt:lpwstr>
  </property>
</Properties>
</file>