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5" r:id="rId6"/>
    <p:sldId id="267" r:id="rId8"/>
    <p:sldId id="263" r:id="rId9"/>
    <p:sldId id="264" r:id="rId10"/>
    <p:sldId id="266" r:id="rId11"/>
    <p:sldId id="268" r:id="rId12"/>
    <p:sldId id="259" r:id="rId13"/>
    <p:sldId id="270" r:id="rId14"/>
    <p:sldId id="271" r:id="rId15"/>
    <p:sldId id="272" r:id="rId16"/>
    <p:sldId id="273" r:id="rId17"/>
    <p:sldId id="274" r:id="rId18"/>
    <p:sldId id="275" r:id="rId19"/>
    <p:sldId id="260" r:id="rId20"/>
    <p:sldId id="277" r:id="rId21"/>
    <p:sldId id="278" r:id="rId22"/>
    <p:sldId id="279" r:id="rId23"/>
    <p:sldId id="280" r:id="rId24"/>
    <p:sldId id="281" r:id="rId25"/>
    <p:sldId id="282" r:id="rId26"/>
    <p:sldId id="261" r:id="rId27"/>
    <p:sldId id="284" r:id="rId28"/>
    <p:sldId id="285" r:id="rId29"/>
    <p:sldId id="286" r:id="rId30"/>
    <p:sldId id="287" r:id="rId31"/>
    <p:sldId id="288" r:id="rId32"/>
    <p:sldId id="29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5E62"/>
    <a:srgbClr val="83CAC7"/>
    <a:srgbClr val="3790CE"/>
    <a:srgbClr val="E0F3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p:scale>
          <a:sx n="66" d="100"/>
          <a:sy n="66" d="100"/>
        </p:scale>
        <p:origin x="2274" y="972"/>
      </p:cViewPr>
      <p:guideLst>
        <p:guide orient="horz" pos="2160"/>
        <p:guide pos="3840"/>
      </p:guideLst>
    </p:cSldViewPr>
  </p:slideViewPr>
  <p:notesTextViewPr>
    <p:cViewPr>
      <p:scale>
        <a:sx n="1" d="1"/>
        <a:sy n="1" d="1"/>
      </p:scale>
      <p:origin x="0" y="0"/>
    </p:cViewPr>
  </p:notesTextViewPr>
  <p:sorterViewPr>
    <p:cViewPr>
      <p:scale>
        <a:sx n="176" d="100"/>
        <a:sy n="176" d="100"/>
      </p:scale>
      <p:origin x="0" y="-1283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areaChart>
        <c:grouping val="standard"/>
        <c:varyColors val="0"/>
        <c:ser>
          <c:idx val="0"/>
          <c:order val="0"/>
          <c:tx>
            <c:strRef>
              <c:f>Sheet1!$B$1</c:f>
              <c:strCache>
                <c:ptCount val="1"/>
                <c:pt idx="0">
                  <c:v>Series 1</c:v>
                </c:pt>
              </c:strCache>
            </c:strRef>
          </c:tx>
          <c:spPr>
            <a:gradFill flip="none" rotWithShape="1">
              <a:gsLst>
                <a:gs pos="0">
                  <a:srgbClr val="3B8C9D">
                    <a:alpha val="59000"/>
                  </a:srgbClr>
                </a:gs>
                <a:gs pos="100000">
                  <a:srgbClr val="53B7D4">
                    <a:alpha val="42000"/>
                  </a:srgbClr>
                </a:gs>
              </a:gsLst>
              <a:lin ang="5400000" scaled="1"/>
              <a:tileRect/>
            </a:gradFill>
            <a:ln w="19050">
              <a:solidFill>
                <a:schemeClr val="bg1"/>
              </a:solidFill>
            </a:ln>
          </c:spPr>
          <c:dLbls>
            <c:delete val="1"/>
          </c:dLbls>
          <c:cat>
            <c:strRef>
              <c:f>Sheet1!$A$2:$A$13</c:f>
              <c:strCache>
                <c:ptCount val="12"/>
                <c:pt idx="0">
                  <c:v>Jan</c:v>
                </c:pt>
                <c:pt idx="1">
                  <c:v>Feb</c:v>
                </c:pt>
                <c:pt idx="2">
                  <c:v>Mar</c:v>
                </c:pt>
                <c:pt idx="3">
                  <c:v>Abr</c:v>
                </c:pt>
                <c:pt idx="4">
                  <c:v>May</c:v>
                </c:pt>
                <c:pt idx="5">
                  <c:v>Jun</c:v>
                </c:pt>
                <c:pt idx="6">
                  <c:v>Jul</c:v>
                </c:pt>
                <c:pt idx="7">
                  <c:v>Aug</c:v>
                </c:pt>
                <c:pt idx="8">
                  <c:v>Sep</c:v>
                </c:pt>
                <c:pt idx="9">
                  <c:v>Act</c:v>
                </c:pt>
                <c:pt idx="10">
                  <c:v>Nov</c:v>
                </c:pt>
                <c:pt idx="11">
                  <c:v>Dec</c:v>
                </c:pt>
              </c:strCache>
            </c:strRef>
          </c:cat>
          <c:val>
            <c:numRef>
              <c:f>Sheet1!$B$2:$B$13</c:f>
              <c:numCache>
                <c:formatCode>General</c:formatCode>
                <c:ptCount val="12"/>
                <c:pt idx="0">
                  <c:v>5</c:v>
                </c:pt>
                <c:pt idx="1">
                  <c:v>10</c:v>
                </c:pt>
                <c:pt idx="2">
                  <c:v>15</c:v>
                </c:pt>
                <c:pt idx="3">
                  <c:v>18</c:v>
                </c:pt>
                <c:pt idx="4">
                  <c:v>20</c:v>
                </c:pt>
                <c:pt idx="5">
                  <c:v>25</c:v>
                </c:pt>
                <c:pt idx="6">
                  <c:v>20</c:v>
                </c:pt>
                <c:pt idx="7">
                  <c:v>25</c:v>
                </c:pt>
                <c:pt idx="8">
                  <c:v>28</c:v>
                </c:pt>
                <c:pt idx="9">
                  <c:v>30</c:v>
                </c:pt>
                <c:pt idx="10">
                  <c:v>35</c:v>
                </c:pt>
                <c:pt idx="11">
                  <c:v>30</c:v>
                </c:pt>
              </c:numCache>
            </c:numRef>
          </c:val>
        </c:ser>
        <c:dLbls>
          <c:showLegendKey val="0"/>
          <c:showVal val="0"/>
          <c:showCatName val="0"/>
          <c:showSerName val="0"/>
          <c:showPercent val="0"/>
          <c:showBubbleSize val="0"/>
        </c:dLbls>
        <c:axId val="651800224"/>
        <c:axId val="738244024"/>
      </c:areaChart>
      <c:catAx>
        <c:axId val="651800224"/>
        <c:scaling>
          <c:orientation val="minMax"/>
        </c:scaling>
        <c:delete val="0"/>
        <c:axPos val="b"/>
        <c:numFmt formatCode="General" sourceLinked="1"/>
        <c:majorTickMark val="out"/>
        <c:minorTickMark val="none"/>
        <c:tickLblPos val="nextTo"/>
        <c:spPr>
          <a:ln w="6350"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bg1">
                    <a:lumMod val="65000"/>
                  </a:schemeClr>
                </a:solidFill>
                <a:latin typeface="字魂105号-简雅黑" panose="00000500000000000000" pitchFamily="2" charset="-122"/>
                <a:ea typeface="字魂105号-简雅黑" panose="00000500000000000000" pitchFamily="2" charset="-122"/>
                <a:cs typeface="+mn-cs"/>
              </a:defRPr>
            </a:pPr>
          </a:p>
        </c:txPr>
        <c:crossAx val="738244024"/>
        <c:crosses val="autoZero"/>
        <c:auto val="1"/>
        <c:lblAlgn val="ctr"/>
        <c:lblOffset val="100"/>
        <c:noMultiLvlLbl val="0"/>
      </c:catAx>
      <c:valAx>
        <c:axId val="738244024"/>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bg1">
                    <a:lumMod val="65000"/>
                  </a:schemeClr>
                </a:solidFill>
                <a:latin typeface="HelveticaNeue light" panose="00000400000000000000" pitchFamily="2" charset="0"/>
                <a:ea typeface="+mn-ea"/>
                <a:cs typeface="+mn-cs"/>
              </a:defRPr>
            </a:pPr>
          </a:p>
        </c:txPr>
        <c:crossAx val="651800224"/>
        <c:crosses val="autoZero"/>
        <c:crossBetween val="midCat"/>
      </c:valAx>
      <c:spPr>
        <a:noFill/>
        <a:ln w="25400">
          <a:noFill/>
        </a:ln>
      </c:spPr>
    </c:plotArea>
    <c:plotVisOnly val="1"/>
    <c:dispBlanksAs val="gap"/>
    <c:showDLblsOverMax val="0"/>
  </c:chart>
  <c:txPr>
    <a:bodyPr/>
    <a:lstStyle/>
    <a:p>
      <a:pPr>
        <a:defRPr lang="zh-CN" sz="1200" b="0" i="0">
          <a:solidFill>
            <a:schemeClr val="bg1">
              <a:lumMod val="65000"/>
            </a:schemeClr>
          </a:solidFill>
          <a:latin typeface="HelveticaNeue light" panose="00000400000000000000" pitchFamily="2" charset="0"/>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FF7C4-8F93-4C41-90FE-AA98CC5C66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3EB4CE-50D3-49DC-B081-05A0CD50F36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A66DE-A9BF-4553-B074-A17DB1ED23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2" name="组合 1"/>
          <p:cNvGrpSpPr/>
          <p:nvPr userDrawn="1"/>
        </p:nvGrpSpPr>
        <p:grpSpPr>
          <a:xfrm flipV="1">
            <a:off x="-189567" y="-769788"/>
            <a:ext cx="1103967" cy="1438986"/>
            <a:chOff x="-526947" y="3645243"/>
            <a:chExt cx="5245623" cy="6837503"/>
          </a:xfrm>
        </p:grpSpPr>
        <p:sp>
          <p:nvSpPr>
            <p:cNvPr id="3" name="任意多边形 2"/>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flipH="1">
            <a:off x="11277503" y="6178988"/>
            <a:ext cx="1103967" cy="1438986"/>
            <a:chOff x="-526947" y="3645243"/>
            <a:chExt cx="5245623" cy="6837503"/>
          </a:xfrm>
        </p:grpSpPr>
        <p:sp>
          <p:nvSpPr>
            <p:cNvPr id="6" name="任意多边形 5"/>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9232" y="1162594"/>
            <a:ext cx="10443202" cy="4540566"/>
          </a:xfrm>
          <a:prstGeom prst="rect">
            <a:avLst/>
          </a:prstGeom>
          <a:gradFill>
            <a:gsLst>
              <a:gs pos="9000">
                <a:srgbClr val="3790CE"/>
              </a:gs>
              <a:gs pos="87000">
                <a:srgbClr val="83CAC7"/>
              </a:gs>
            </a:gsLst>
            <a:lin ang="2700000" scaled="0"/>
          </a:gra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11937" y="5041163"/>
            <a:ext cx="4105598" cy="4726005"/>
            <a:chOff x="-526948" y="5069162"/>
            <a:chExt cx="5408913" cy="6226271"/>
          </a:xfrm>
        </p:grpSpPr>
        <p:sp>
          <p:nvSpPr>
            <p:cNvPr id="9" name="任意多边形 8"/>
            <p:cNvSpPr/>
            <p:nvPr/>
          </p:nvSpPr>
          <p:spPr>
            <a:xfrm rot="2700000">
              <a:off x="-363658" y="5069162"/>
              <a:ext cx="5245624"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100000">
                  <a:srgbClr val="3790CE"/>
                </a:gs>
                <a:gs pos="0">
                  <a:srgbClr val="83CAC7"/>
                </a:gs>
              </a:gsLst>
              <a:lin ang="2700000" scaled="0"/>
            </a:gradFill>
            <a:ln>
              <a:noFill/>
            </a:ln>
            <a:effectLst>
              <a:outerShdw blurRad="1905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700000">
              <a:off x="-526948" y="6049810"/>
              <a:ext cx="5245623"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9313588" y="-2349996"/>
            <a:ext cx="3049099" cy="3916285"/>
            <a:chOff x="9419006" y="-1620325"/>
            <a:chExt cx="2138766" cy="2689708"/>
          </a:xfrm>
        </p:grpSpPr>
        <p:sp>
          <p:nvSpPr>
            <p:cNvPr id="12" name="矩形 11"/>
            <p:cNvSpPr/>
            <p:nvPr/>
          </p:nvSpPr>
          <p:spPr>
            <a:xfrm rot="2700000">
              <a:off x="9419006" y="-1069383"/>
              <a:ext cx="2138766" cy="2138766"/>
            </a:xfrm>
            <a:prstGeom prst="rect">
              <a:avLst/>
            </a:prstGeom>
            <a:gradFill>
              <a:gsLst>
                <a:gs pos="100000">
                  <a:srgbClr val="3790CE"/>
                </a:gs>
                <a:gs pos="0">
                  <a:srgbClr val="83CAC7"/>
                </a:gs>
              </a:gsLst>
              <a:lin ang="18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9419006" y="-1620325"/>
              <a:ext cx="2138766" cy="2138766"/>
            </a:xfrm>
            <a:prstGeom prst="rect">
              <a:avLst/>
            </a:prstGeom>
            <a:gradFill>
              <a:gsLst>
                <a:gs pos="100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2057947" y="2484848"/>
            <a:ext cx="8107884" cy="1200329"/>
          </a:xfrm>
          <a:prstGeom prst="rect">
            <a:avLst/>
          </a:prstGeom>
          <a:noFill/>
        </p:spPr>
        <p:txBody>
          <a:bodyPr wrap="square" rtlCol="0">
            <a:spAutoFit/>
          </a:bodyPr>
          <a:lstStyle/>
          <a:p>
            <a:pPr algn="ctr"/>
            <a:r>
              <a:rPr lang="zh-CN" altLang="en-US" sz="7200" dirty="0" smtClean="0">
                <a:solidFill>
                  <a:schemeClr val="bg1"/>
                </a:solidFill>
                <a:effectLst>
                  <a:outerShdw blurRad="25400" dist="25400" dir="2700000" algn="tl">
                    <a:srgbClr val="000000">
                      <a:alpha val="20000"/>
                    </a:srgbClr>
                  </a:outerShdw>
                </a:effectLst>
                <a:latin typeface="字魂105号-简雅黑" panose="00000500000000000000" pitchFamily="2" charset="-122"/>
                <a:ea typeface="字魂105号-简雅黑" panose="00000500000000000000" pitchFamily="2" charset="-122"/>
              </a:rPr>
              <a:t>年终总结工作汇报</a:t>
            </a:r>
            <a:endParaRPr lang="zh-CN" altLang="en-US" sz="7200" dirty="0">
              <a:solidFill>
                <a:schemeClr val="bg1"/>
              </a:solidFill>
              <a:effectLst>
                <a:outerShdw blurRad="25400" dist="25400" dir="2700000" algn="tl">
                  <a:srgbClr val="000000">
                    <a:alpha val="20000"/>
                  </a:srgbClr>
                </a:outerShdw>
              </a:effectLst>
              <a:latin typeface="字魂105号-简雅黑" panose="00000500000000000000" pitchFamily="2" charset="-122"/>
              <a:ea typeface="字魂105号-简雅黑" panose="00000500000000000000" pitchFamily="2" charset="-122"/>
            </a:endParaRPr>
          </a:p>
        </p:txBody>
      </p:sp>
      <p:sp>
        <p:nvSpPr>
          <p:cNvPr id="16" name="圆角矩形 15"/>
          <p:cNvSpPr/>
          <p:nvPr/>
        </p:nvSpPr>
        <p:spPr>
          <a:xfrm>
            <a:off x="4359432" y="4653101"/>
            <a:ext cx="1195651" cy="226853"/>
          </a:xfrm>
          <a:prstGeom prst="roundRect">
            <a:avLst>
              <a:gd name="adj" fmla="val 19650"/>
            </a:avLst>
          </a:prstGeom>
          <a:solidFill>
            <a:schemeClr val="bg1"/>
          </a:solidFill>
          <a:ln w="76200" cap="flat" cmpd="sng" algn="ctr">
            <a:noFill/>
            <a:prstDash val="solid"/>
            <a:miter lim="800000"/>
          </a:ln>
          <a:effectLst>
            <a:glow rad="63500">
              <a:srgbClr val="596481">
                <a:alpha val="10000"/>
              </a:srgbClr>
            </a:glow>
            <a:outerShdw blurRad="127000" dist="63500" dir="2700000" algn="tl" rotWithShape="0">
              <a:prstClr val="black">
                <a:alpha val="2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部门：</a:t>
            </a:r>
            <a:r>
              <a:rPr kumimoji="0" lang="en-US" altLang="zh-CN"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xx</a:t>
            </a: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部</a:t>
            </a:r>
            <a:endPar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sp>
        <p:nvSpPr>
          <p:cNvPr id="17" name="PA_文本框 57"/>
          <p:cNvSpPr txBox="1"/>
          <p:nvPr>
            <p:custDataLst>
              <p:tags r:id="rId1"/>
            </p:custDataLst>
          </p:nvPr>
        </p:nvSpPr>
        <p:spPr>
          <a:xfrm>
            <a:off x="2403122" y="3688607"/>
            <a:ext cx="7417534" cy="646331"/>
          </a:xfrm>
          <a:prstGeom prst="rect">
            <a:avLst/>
          </a:prstGeom>
          <a:noFill/>
        </p:spPr>
        <p:txBody>
          <a:bodyPr wrap="square" rtlCol="0">
            <a:spAutoFit/>
          </a:bodyPr>
          <a:lstStyle/>
          <a:p>
            <a:pPr algn="ctr">
              <a:lnSpc>
                <a:spcPct val="150000"/>
              </a:lnSpc>
            </a:pPr>
            <a:r>
              <a:rPr lang="en-US" altLang="zh-CN" sz="800" dirty="0">
                <a:solidFill>
                  <a:schemeClr val="bg1"/>
                </a:solidFill>
                <a:latin typeface="字魂105号-简雅黑" panose="00000500000000000000" pitchFamily="2" charset="-122"/>
                <a:ea typeface="字魂105号-简雅黑" panose="00000500000000000000" pitchFamily="2" charset="-122"/>
              </a:rPr>
              <a:t>A dream need to work out a summary </a:t>
            </a:r>
            <a:r>
              <a:rPr lang="en-US" altLang="zh-CN" sz="800" dirty="0" smtClean="0">
                <a:solidFill>
                  <a:schemeClr val="bg1"/>
                </a:solidFill>
                <a:latin typeface="字魂105号-简雅黑" panose="00000500000000000000" pitchFamily="2" charset="-122"/>
                <a:ea typeface="字魂105号-简雅黑" panose="00000500000000000000" pitchFamily="2" charset="-122"/>
              </a:rPr>
              <a:t>report dream </a:t>
            </a:r>
            <a:r>
              <a:rPr lang="en-US" altLang="zh-CN" sz="800" dirty="0">
                <a:solidFill>
                  <a:schemeClr val="bg1"/>
                </a:solidFill>
                <a:latin typeface="字魂105号-简雅黑" panose="00000500000000000000" pitchFamily="2" charset="-122"/>
                <a:ea typeface="字魂105号-简雅黑" panose="00000500000000000000" pitchFamily="2" charset="-122"/>
              </a:rPr>
              <a:t>need to work out a </a:t>
            </a:r>
            <a:r>
              <a:rPr lang="en-US" altLang="zh-CN" sz="800" dirty="0" smtClean="0">
                <a:solidFill>
                  <a:schemeClr val="bg1"/>
                </a:solidFill>
                <a:latin typeface="字魂105号-简雅黑" panose="00000500000000000000" pitchFamily="2" charset="-122"/>
                <a:ea typeface="字魂105号-简雅黑" panose="00000500000000000000" pitchFamily="2" charset="-122"/>
              </a:rPr>
              <a:t>need out a summary report </a:t>
            </a:r>
            <a:r>
              <a:rPr lang="en-US" altLang="zh-CN" sz="800" dirty="0" err="1">
                <a:solidFill>
                  <a:schemeClr val="bg1"/>
                </a:solidFill>
                <a:latin typeface="字魂105号-简雅黑" panose="00000500000000000000" pitchFamily="2" charset="-122"/>
                <a:ea typeface="字魂105号-简雅黑" panose="00000500000000000000" pitchFamily="2" charset="-122"/>
              </a:rPr>
              <a:t>summaryA</a:t>
            </a:r>
            <a:r>
              <a:rPr lang="en-US" altLang="zh-CN" sz="800" dirty="0">
                <a:solidFill>
                  <a:schemeClr val="bg1"/>
                </a:solidFill>
                <a:latin typeface="字魂105号-简雅黑" panose="00000500000000000000" pitchFamily="2" charset="-122"/>
                <a:ea typeface="字魂105号-简雅黑" panose="00000500000000000000" pitchFamily="2" charset="-122"/>
              </a:rPr>
              <a:t> dream need </a:t>
            </a:r>
            <a:r>
              <a:rPr lang="en-US" altLang="zh-CN" sz="800" dirty="0" smtClean="0">
                <a:solidFill>
                  <a:schemeClr val="bg1"/>
                </a:solidFill>
                <a:latin typeface="字魂105号-简雅黑" panose="00000500000000000000" pitchFamily="2" charset="-122"/>
                <a:ea typeface="字魂105号-简雅黑" panose="00000500000000000000" pitchFamily="2" charset="-122"/>
              </a:rPr>
              <a:t>to </a:t>
            </a:r>
            <a:r>
              <a:rPr lang="en-US" altLang="zh-CN" sz="800" dirty="0" err="1" smtClean="0">
                <a:solidFill>
                  <a:schemeClr val="bg1"/>
                </a:solidFill>
                <a:latin typeface="字魂105号-简雅黑" panose="00000500000000000000" pitchFamily="2" charset="-122"/>
                <a:ea typeface="字魂105号-简雅黑" panose="00000500000000000000" pitchFamily="2" charset="-122"/>
              </a:rPr>
              <a:t>workA</a:t>
            </a:r>
            <a:r>
              <a:rPr lang="en-US" altLang="zh-CN" sz="800" dirty="0" smtClean="0">
                <a:solidFill>
                  <a:schemeClr val="bg1"/>
                </a:solidFill>
                <a:latin typeface="字魂105号-简雅黑" panose="00000500000000000000" pitchFamily="2" charset="-122"/>
                <a:ea typeface="字魂105号-简雅黑" panose="00000500000000000000" pitchFamily="2" charset="-122"/>
              </a:rPr>
              <a:t> dream need to work out a summary out a need out a summary report </a:t>
            </a:r>
            <a:r>
              <a:rPr lang="en-US" altLang="zh-CN" sz="800" dirty="0" err="1" smtClean="0">
                <a:solidFill>
                  <a:schemeClr val="bg1"/>
                </a:solidFill>
                <a:latin typeface="字魂105号-简雅黑" panose="00000500000000000000" pitchFamily="2" charset="-122"/>
                <a:ea typeface="字魂105号-简雅黑" panose="00000500000000000000" pitchFamily="2" charset="-122"/>
              </a:rPr>
              <a:t>summaryA</a:t>
            </a:r>
            <a:r>
              <a:rPr lang="en-US" altLang="zh-CN" sz="800" dirty="0" smtClean="0">
                <a:solidFill>
                  <a:schemeClr val="bg1"/>
                </a:solidFill>
                <a:latin typeface="字魂105号-简雅黑" panose="00000500000000000000" pitchFamily="2" charset="-122"/>
                <a:ea typeface="字魂105号-简雅黑" panose="00000500000000000000" pitchFamily="2" charset="-122"/>
              </a:rPr>
              <a:t> dream need to work</a:t>
            </a:r>
            <a:endParaRPr lang="zh-CN" altLang="en-US" sz="800" dirty="0" smtClean="0">
              <a:solidFill>
                <a:schemeClr val="bg1"/>
              </a:solidFill>
              <a:latin typeface="字魂105号-简雅黑" panose="00000500000000000000" pitchFamily="2" charset="-122"/>
              <a:ea typeface="字魂105号-简雅黑" panose="00000500000000000000" pitchFamily="2" charset="-122"/>
            </a:endParaRPr>
          </a:p>
          <a:p>
            <a:pPr algn="ctr">
              <a:lnSpc>
                <a:spcPct val="150000"/>
              </a:lnSpc>
            </a:pPr>
            <a:endParaRPr lang="zh-CN" altLang="en-US" sz="800" dirty="0">
              <a:solidFill>
                <a:schemeClr val="bg1"/>
              </a:solidFill>
              <a:latin typeface="字魂105号-简雅黑" panose="00000500000000000000" pitchFamily="2" charset="-122"/>
              <a:ea typeface="字魂105号-简雅黑" panose="00000500000000000000" pitchFamily="2" charset="-122"/>
            </a:endParaRPr>
          </a:p>
        </p:txBody>
      </p:sp>
      <p:sp>
        <p:nvSpPr>
          <p:cNvPr id="18" name="圆角矩形 17"/>
          <p:cNvSpPr/>
          <p:nvPr/>
        </p:nvSpPr>
        <p:spPr>
          <a:xfrm>
            <a:off x="6744328" y="4653101"/>
            <a:ext cx="1195651" cy="226853"/>
          </a:xfrm>
          <a:prstGeom prst="roundRect">
            <a:avLst>
              <a:gd name="adj" fmla="val 19650"/>
            </a:avLst>
          </a:prstGeom>
          <a:solidFill>
            <a:schemeClr val="bg1"/>
          </a:solidFill>
          <a:ln w="12700" cap="flat" cmpd="sng" algn="ctr">
            <a:noFill/>
            <a:prstDash val="solid"/>
            <a:miter lim="800000"/>
          </a:ln>
          <a:effectLst>
            <a:glow rad="63500">
              <a:srgbClr val="596481">
                <a:alpha val="10000"/>
              </a:srgbClr>
            </a:glow>
            <a:outerShdw blurRad="127000" dist="63500" dir="2700000" algn="tl" rotWithShape="0">
              <a:prstClr val="black">
                <a:alpha val="2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kumimoji="0" lang="zh-CN" altLang="en-US"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汇报人：</a:t>
            </a:r>
            <a:r>
              <a:rPr kumimoji="0" lang="en-US" altLang="zh-CN"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xxx</a:t>
            </a:r>
            <a:endParaRPr kumimoji="0" lang="en-US" altLang="zh-CN" sz="10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3139737" y="1993679"/>
            <a:ext cx="5944304" cy="584775"/>
          </a:xfrm>
          <a:prstGeom prst="rect">
            <a:avLst/>
          </a:prstGeom>
          <a:noFill/>
        </p:spPr>
        <p:txBody>
          <a:bodyPr wrap="square" rtlCol="0">
            <a:spAutoFit/>
          </a:bodyPr>
          <a:lstStyle/>
          <a:p>
            <a:pPr algn="ctr"/>
            <a:r>
              <a:rPr lang="en-US" altLang="zh-CN" sz="3200" dirty="0" smtClean="0">
                <a:solidFill>
                  <a:schemeClr val="bg1"/>
                </a:solidFill>
                <a:latin typeface="字魂105号-简雅黑" panose="00000500000000000000" pitchFamily="2" charset="-122"/>
                <a:ea typeface="字魂105号-简雅黑" panose="00000500000000000000" pitchFamily="2" charset="-122"/>
              </a:rPr>
              <a:t>2022-WORK REPORT</a:t>
            </a:r>
            <a:endParaRPr lang="zh-CN" altLang="en-US" sz="3200" dirty="0">
              <a:solidFill>
                <a:schemeClr val="bg1"/>
              </a:solidFill>
              <a:latin typeface="字魂105号-简雅黑" panose="00000500000000000000" pitchFamily="2" charset="-122"/>
              <a:ea typeface="字魂105号-简雅黑" panose="00000500000000000000" pitchFamily="2" charset="-122"/>
            </a:endParaRPr>
          </a:p>
        </p:txBody>
      </p:sp>
      <p:grpSp>
        <p:nvGrpSpPr>
          <p:cNvPr id="22" name="组合 21"/>
          <p:cNvGrpSpPr/>
          <p:nvPr/>
        </p:nvGrpSpPr>
        <p:grpSpPr>
          <a:xfrm>
            <a:off x="447766" y="409714"/>
            <a:ext cx="1617979" cy="461665"/>
            <a:chOff x="888801" y="614771"/>
            <a:chExt cx="1617979" cy="461665"/>
          </a:xfrm>
        </p:grpSpPr>
        <p:sp>
          <p:nvSpPr>
            <p:cNvPr id="23" name="矩形 22"/>
            <p:cNvSpPr/>
            <p:nvPr/>
          </p:nvSpPr>
          <p:spPr>
            <a:xfrm>
              <a:off x="888801" y="614771"/>
              <a:ext cx="761747" cy="461665"/>
            </a:xfrm>
            <a:prstGeom prst="rect">
              <a:avLst/>
            </a:prstGeom>
          </p:spPr>
          <p:txBody>
            <a:bodyPr wrap="none">
              <a:spAutoFit/>
            </a:bodyPr>
            <a:lstStyle/>
            <a:p>
              <a:pPr algn="ctr"/>
              <a:r>
                <a:rPr lang="en-US" altLang="zh-CN" sz="2400" spc="-300" dirty="0" smtClean="0">
                  <a:gradFill>
                    <a:gsLst>
                      <a:gs pos="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LOGO</a:t>
              </a:r>
              <a:endParaRPr lang="zh-CN" altLang="en-US" sz="2400" spc="-300" dirty="0">
                <a:gradFill>
                  <a:gsLst>
                    <a:gs pos="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24" name="矩形 23"/>
            <p:cNvSpPr/>
            <p:nvPr/>
          </p:nvSpPr>
          <p:spPr>
            <a:xfrm>
              <a:off x="1552673" y="670691"/>
              <a:ext cx="954107" cy="369332"/>
            </a:xfrm>
            <a:prstGeom prst="rect">
              <a:avLst/>
            </a:prstGeom>
          </p:spPr>
          <p:txBody>
            <a:bodyPr wrap="none">
              <a:spAutoFit/>
            </a:bodyPr>
            <a:lstStyle/>
            <a:p>
              <a:pPr algn="ctr"/>
              <a:r>
                <a:rPr lang="zh-CN" altLang="en-US" spc="-300" dirty="0" smtClean="0">
                  <a:gradFill>
                    <a:gsLst>
                      <a:gs pos="0">
                        <a:srgbClr val="83CAC7"/>
                      </a:gs>
                      <a:gs pos="100000">
                        <a:srgbClr val="3790CE"/>
                      </a:gs>
                    </a:gsLst>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公司名称</a:t>
              </a:r>
              <a:endParaRPr lang="zh-CN" altLang="en-US" spc="-300" dirty="0">
                <a:gradFill>
                  <a:gsLst>
                    <a:gs pos="0">
                      <a:srgbClr val="83CAC7"/>
                    </a:gs>
                    <a:gs pos="100000">
                      <a:srgbClr val="3790CE"/>
                    </a:gs>
                  </a:gsLst>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25" name="组合 24"/>
          <p:cNvGrpSpPr/>
          <p:nvPr/>
        </p:nvGrpSpPr>
        <p:grpSpPr>
          <a:xfrm>
            <a:off x="9995816" y="6162821"/>
            <a:ext cx="283662" cy="283662"/>
            <a:chOff x="7943378" y="5792598"/>
            <a:chExt cx="380080" cy="380080"/>
          </a:xfrm>
          <a:solidFill>
            <a:schemeClr val="bg1"/>
          </a:solidFill>
          <a:effectLst>
            <a:outerShdw blurRad="25400" dist="25400" dir="2700000" algn="tl" rotWithShape="0">
              <a:prstClr val="black">
                <a:alpha val="25000"/>
              </a:prstClr>
            </a:outerShdw>
          </a:effectLst>
        </p:grpSpPr>
        <p:sp>
          <p:nvSpPr>
            <p:cNvPr id="26" name="椭圆 25"/>
            <p:cNvSpPr/>
            <p:nvPr/>
          </p:nvSpPr>
          <p:spPr>
            <a:xfrm>
              <a:off x="794337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panose="020F0502020204030204"/>
                <a:ea typeface="微软雅黑" panose="020B0503020204020204" pitchFamily="34" charset="-122"/>
              </a:endParaRPr>
            </a:p>
          </p:txBody>
        </p:sp>
      </p:grpSp>
      <p:grpSp>
        <p:nvGrpSpPr>
          <p:cNvPr id="28" name="组合 27"/>
          <p:cNvGrpSpPr/>
          <p:nvPr/>
        </p:nvGrpSpPr>
        <p:grpSpPr>
          <a:xfrm>
            <a:off x="10441155" y="6172078"/>
            <a:ext cx="265148" cy="265148"/>
            <a:chOff x="8401608" y="5792598"/>
            <a:chExt cx="380080" cy="380080"/>
          </a:xfrm>
          <a:solidFill>
            <a:schemeClr val="bg1"/>
          </a:solidFill>
          <a:effectLst>
            <a:outerShdw blurRad="25400" dist="25400" dir="2700000" algn="tl" rotWithShape="0">
              <a:prstClr val="black">
                <a:alpha val="25000"/>
              </a:prstClr>
            </a:outerShdw>
          </a:effectLst>
        </p:grpSpPr>
        <p:sp>
          <p:nvSpPr>
            <p:cNvPr id="29" name="椭圆 28"/>
            <p:cNvSpPr/>
            <p:nvPr/>
          </p:nvSpPr>
          <p:spPr>
            <a:xfrm>
              <a:off x="840160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Shape"/>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panose="020F0502020204030204"/>
                <a:ea typeface="微软雅黑" panose="020B0503020204020204" pitchFamily="34" charset="-122"/>
              </a:endParaRPr>
            </a:p>
          </p:txBody>
        </p:sp>
      </p:grpSp>
      <p:grpSp>
        <p:nvGrpSpPr>
          <p:cNvPr id="31" name="组合 30"/>
          <p:cNvGrpSpPr/>
          <p:nvPr/>
        </p:nvGrpSpPr>
        <p:grpSpPr>
          <a:xfrm>
            <a:off x="10867980" y="6172078"/>
            <a:ext cx="265148" cy="265148"/>
            <a:chOff x="8859838" y="5792598"/>
            <a:chExt cx="380080" cy="380080"/>
          </a:xfrm>
          <a:solidFill>
            <a:schemeClr val="bg1"/>
          </a:solidFill>
          <a:effectLst>
            <a:outerShdw blurRad="25400" dist="25400" dir="2700000" algn="tl" rotWithShape="0">
              <a:prstClr val="black">
                <a:alpha val="25000"/>
              </a:prstClr>
            </a:outerShdw>
          </a:effectLst>
        </p:grpSpPr>
        <p:sp>
          <p:nvSpPr>
            <p:cNvPr id="32" name="椭圆 31"/>
            <p:cNvSpPr/>
            <p:nvPr/>
          </p:nvSpPr>
          <p:spPr>
            <a:xfrm>
              <a:off x="885983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nvGrpSpPr>
          <p:cNvPr id="34" name="组合 33"/>
          <p:cNvGrpSpPr/>
          <p:nvPr/>
        </p:nvGrpSpPr>
        <p:grpSpPr>
          <a:xfrm>
            <a:off x="11294804" y="6172078"/>
            <a:ext cx="265148" cy="265148"/>
            <a:chOff x="9318068" y="5792598"/>
            <a:chExt cx="380080" cy="380080"/>
          </a:xfrm>
          <a:solidFill>
            <a:schemeClr val="bg1"/>
          </a:solidFill>
          <a:effectLst>
            <a:outerShdw blurRad="25400" dist="25400" dir="2700000" algn="tl" rotWithShape="0">
              <a:prstClr val="black">
                <a:alpha val="25000"/>
              </a:prstClr>
            </a:outerShdw>
          </a:effectLst>
        </p:grpSpPr>
        <p:sp>
          <p:nvSpPr>
            <p:cNvPr id="35" name="椭圆 34"/>
            <p:cNvSpPr/>
            <p:nvPr/>
          </p:nvSpPr>
          <p:spPr>
            <a:xfrm>
              <a:off x="931806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cxnSp>
        <p:nvCxnSpPr>
          <p:cNvPr id="40" name="直接连接符 39"/>
          <p:cNvCxnSpPr/>
          <p:nvPr/>
        </p:nvCxnSpPr>
        <p:spPr>
          <a:xfrm>
            <a:off x="2321219" y="684739"/>
            <a:ext cx="1843468" cy="0"/>
          </a:xfrm>
          <a:prstGeom prst="line">
            <a:avLst/>
          </a:prstGeom>
          <a:ln w="25400">
            <a:gradFill>
              <a:gsLst>
                <a:gs pos="0">
                  <a:srgbClr val="83CAC7"/>
                </a:gs>
                <a:gs pos="100000">
                  <a:srgbClr val="3790CE"/>
                </a:gs>
              </a:gsLst>
              <a:lin ang="0" scaled="0"/>
            </a:gradFil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87579" y="6311196"/>
            <a:ext cx="1843468" cy="0"/>
          </a:xfrm>
          <a:prstGeom prst="line">
            <a:avLst/>
          </a:prstGeom>
          <a:ln w="25400">
            <a:gradFill>
              <a:gsLst>
                <a:gs pos="0">
                  <a:srgbClr val="3790CE"/>
                </a:gs>
                <a:gs pos="100000">
                  <a:srgbClr val="83CAC7"/>
                </a:gs>
              </a:gsLst>
              <a:lin ang="0" scaled="0"/>
            </a:gradFil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pic>
        <p:nvPicPr>
          <p:cNvPr id="2" name="焕然一新">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054632" y="-120401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4"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 calcmode="lin" valueType="num">
                                      <p:cBhvr additive="base">
                                        <p:cTn id="9" dur="500" fill="hold"/>
                                        <p:tgtEl>
                                          <p:spTgt spid="21"/>
                                        </p:tgtEl>
                                        <p:attrNameLst>
                                          <p:attrName>ppt_x</p:attrName>
                                        </p:attrNameLst>
                                      </p:cBhvr>
                                      <p:tavLst>
                                        <p:tav tm="0">
                                          <p:val>
                                            <p:strVal val="#ppt_x"/>
                                          </p:val>
                                        </p:tav>
                                        <p:tav tm="100000">
                                          <p:val>
                                            <p:strVal val="#ppt_x"/>
                                          </p:val>
                                        </p:tav>
                                      </p:tavLst>
                                    </p:anim>
                                    <p:anim calcmode="lin" valueType="num">
                                      <p:cBhvr additive="base">
                                        <p:cTn id="10" dur="500" fill="hold"/>
                                        <p:tgtEl>
                                          <p:spTgt spid="21"/>
                                        </p:tgtEl>
                                        <p:attrNameLst>
                                          <p:attrName>ppt_y</p:attrName>
                                        </p:attrNameLst>
                                      </p:cBhvr>
                                      <p:tavLst>
                                        <p:tav tm="0">
                                          <p:val>
                                            <p:strVal val="1+#ppt_h/2"/>
                                          </p:val>
                                        </p:tav>
                                        <p:tav tm="100000">
                                          <p:val>
                                            <p:strVal val="#ppt_y"/>
                                          </p:val>
                                        </p:tav>
                                      </p:tavLst>
                                    </p:anim>
                                  </p:childTnLst>
                                </p:cTn>
                              </p:par>
                              <p:par>
                                <p:cTn id="11" presetID="2" presetClass="entr" presetSubtype="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par>
                                <p:cTn id="15" presetID="18" presetClass="entr" presetSubtype="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Right)">
                                      <p:cBhvr>
                                        <p:cTn id="17" dur="500"/>
                                        <p:tgtEl>
                                          <p:spTgt spid="5"/>
                                        </p:tgtEl>
                                      </p:cBhvr>
                                    </p:animEffect>
                                  </p:childTnLst>
                                </p:cTn>
                              </p:par>
                              <p:par>
                                <p:cTn id="18" presetID="2" presetClass="entr" presetSubtype="2"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1+#ppt_w/2"/>
                                          </p:val>
                                        </p:tav>
                                        <p:tav tm="100000">
                                          <p:val>
                                            <p:strVal val="#ppt_x"/>
                                          </p:val>
                                        </p:tav>
                                      </p:tavLst>
                                    </p:anim>
                                    <p:anim calcmode="lin" valueType="num">
                                      <p:cBhvr additive="base">
                                        <p:cTn id="21" dur="50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0-#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 fill="hold"/>
                                        <p:tgtEl>
                                          <p:spTgt spid="40"/>
                                        </p:tgtEl>
                                        <p:attrNameLst>
                                          <p:attrName>ppt_x</p:attrName>
                                        </p:attrNameLst>
                                      </p:cBhvr>
                                      <p:tavLst>
                                        <p:tav tm="0">
                                          <p:val>
                                            <p:strVal val="1+#ppt_w/2"/>
                                          </p:val>
                                        </p:tav>
                                        <p:tav tm="100000">
                                          <p:val>
                                            <p:strVal val="#ppt_x"/>
                                          </p:val>
                                        </p:tav>
                                      </p:tavLst>
                                    </p:anim>
                                    <p:anim calcmode="lin" valueType="num">
                                      <p:cBhvr additive="base">
                                        <p:cTn id="41" dur="500" fill="hold"/>
                                        <p:tgtEl>
                                          <p:spTgt spid="4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0-#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par>
                                <p:cTn id="46" presetID="41" presetClass="entr" presetSubtype="0" fill="hold" grpId="0" nodeType="withEffect">
                                  <p:stCondLst>
                                    <p:cond delay="250"/>
                                  </p:stCondLst>
                                  <p:iterate type="lt">
                                    <p:tmPct val="10000"/>
                                  </p:iterate>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5"/>
                                        </p:tgtEl>
                                        <p:attrNameLst>
                                          <p:attrName>ppt_y</p:attrName>
                                        </p:attrNameLst>
                                      </p:cBhvr>
                                      <p:tavLst>
                                        <p:tav tm="0">
                                          <p:val>
                                            <p:strVal val="#ppt_y"/>
                                          </p:val>
                                        </p:tav>
                                        <p:tav tm="100000">
                                          <p:val>
                                            <p:strVal val="#ppt_y"/>
                                          </p:val>
                                        </p:tav>
                                      </p:tavLst>
                                    </p:anim>
                                    <p:anim calcmode="lin" valueType="num">
                                      <p:cBhvr>
                                        <p:cTn id="5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5"/>
                                        </p:tgtEl>
                                      </p:cBhvr>
                                    </p:animEffect>
                                  </p:childTnLst>
                                </p:cTn>
                              </p:par>
                              <p:par>
                                <p:cTn id="53" presetID="41" presetClass="entr" presetSubtype="0" fill="hold" grpId="0" nodeType="withEffect">
                                  <p:stCondLst>
                                    <p:cond delay="750"/>
                                  </p:stCondLst>
                                  <p:iterate type="lt">
                                    <p:tmPct val="10000"/>
                                  </p:iterate>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9"/>
                                        </p:tgtEl>
                                        <p:attrNameLst>
                                          <p:attrName>ppt_y</p:attrName>
                                        </p:attrNameLst>
                                      </p:cBhvr>
                                      <p:tavLst>
                                        <p:tav tm="0">
                                          <p:val>
                                            <p:strVal val="#ppt_y"/>
                                          </p:val>
                                        </p:tav>
                                        <p:tav tm="100000">
                                          <p:val>
                                            <p:strVal val="#ppt_y"/>
                                          </p:val>
                                        </p:tav>
                                      </p:tavLst>
                                    </p:anim>
                                    <p:anim calcmode="lin" valueType="num">
                                      <p:cBhvr>
                                        <p:cTn id="5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9"/>
                                        </p:tgtEl>
                                      </p:cBhvr>
                                    </p:animEffect>
                                  </p:childTnLst>
                                </p:cTn>
                              </p:par>
                              <p:par>
                                <p:cTn id="60" presetID="42" presetClass="entr" presetSubtype="0" fill="hold" grpId="0" nodeType="withEffect">
                                  <p:stCondLst>
                                    <p:cond delay="10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37" presetClass="entr" presetSubtype="0" fill="hold" grpId="0" nodeType="withEffect">
                                  <p:stCondLst>
                                    <p:cond delay="150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900" decel="100000" fill="hold"/>
                                        <p:tgtEl>
                                          <p:spTgt spid="16"/>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20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900" decel="100000" fill="hold"/>
                                        <p:tgtEl>
                                          <p:spTgt spid="18"/>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remove" display="0">
                  <p:stCondLst>
                    <p:cond delay="indefinite"/>
                  </p:stCondLst>
                  <p:endCondLst>
                    <p:cond evt="onStopAudio" delay="0">
                      <p:tgtEl>
                        <p:sldTgt/>
                      </p:tgtEl>
                    </p:cond>
                  </p:endCondLst>
                </p:cTn>
                <p:tgtEl>
                  <p:spTgt spid="2"/>
                </p:tgtEl>
              </p:cMediaNode>
            </p:audio>
          </p:childTnLst>
        </p:cTn>
      </p:par>
    </p:tnLst>
    <p:bldLst>
      <p:bldP spid="5" grpId="0" animBg="1"/>
      <p:bldP spid="15" grpId="0"/>
      <p:bldP spid="16" grpId="0" animBg="1"/>
      <p:bldP spid="17" grpId="0"/>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1"/>
          <p:cNvGrpSpPr/>
          <p:nvPr/>
        </p:nvGrpSpPr>
        <p:grpSpPr bwMode="auto">
          <a:xfrm>
            <a:off x="1887517" y="3873515"/>
            <a:ext cx="5563307" cy="1725564"/>
            <a:chOff x="724429" y="4531373"/>
            <a:chExt cx="5564275" cy="1726860"/>
          </a:xfrm>
        </p:grpSpPr>
        <p:sp>
          <p:nvSpPr>
            <p:cNvPr id="17" name="矩形 16"/>
            <p:cNvSpPr/>
            <p:nvPr/>
          </p:nvSpPr>
          <p:spPr bwMode="auto">
            <a:xfrm>
              <a:off x="807065" y="5816756"/>
              <a:ext cx="5481639" cy="441477"/>
            </a:xfrm>
            <a:prstGeom prst="rect">
              <a:avLst/>
            </a:prstGeom>
          </p:spPr>
          <p:txBody>
            <a:bodyPr wrap="square">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of business finance insurance bank</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1" name="文本框 20"/>
            <p:cNvSpPr txBox="1"/>
            <p:nvPr/>
          </p:nvSpPr>
          <p:spPr>
            <a:xfrm>
              <a:off x="724429" y="4959084"/>
              <a:ext cx="4875340" cy="83162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defRPr/>
              </a:pPr>
              <a:r>
                <a:rPr lang="zh-CN" altLang="en-US" sz="4800" spc="0" dirty="0" smtClean="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工作完成情况</a:t>
              </a:r>
              <a:endParaRPr lang="zh-CN" altLang="en-US" sz="4800" spc="0" dirty="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26" name="文本框 25"/>
            <p:cNvSpPr txBox="1"/>
            <p:nvPr/>
          </p:nvSpPr>
          <p:spPr>
            <a:xfrm>
              <a:off x="810412" y="4531373"/>
              <a:ext cx="3048530" cy="46201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en-US" altLang="zh-CN" sz="2400" b="0" spc="0" dirty="0">
                  <a:solidFill>
                    <a:srgbClr val="405E62"/>
                  </a:solidFill>
                  <a:latin typeface="字魂105号-简雅黑" panose="00000500000000000000" pitchFamily="2" charset="-122"/>
                  <a:ea typeface="字魂105号-简雅黑" panose="00000500000000000000" pitchFamily="2" charset="-122"/>
                </a:rPr>
                <a:t>PART </a:t>
              </a:r>
              <a:r>
                <a:rPr lang="en-US" altLang="zh-CN" sz="2400" b="0" spc="0" dirty="0" smtClean="0">
                  <a:solidFill>
                    <a:srgbClr val="405E62"/>
                  </a:solidFill>
                  <a:latin typeface="字魂105号-简雅黑" panose="00000500000000000000" pitchFamily="2" charset="-122"/>
                  <a:ea typeface="字魂105号-简雅黑" panose="00000500000000000000" pitchFamily="2" charset="-122"/>
                </a:rPr>
                <a:t>TWO</a:t>
              </a:r>
              <a:endParaRPr lang="zh-CN" altLang="en-US" sz="2400" b="0" spc="0" dirty="0">
                <a:solidFill>
                  <a:srgbClr val="405E62"/>
                </a:solidFill>
                <a:latin typeface="字魂105号-简雅黑" panose="00000500000000000000" pitchFamily="2" charset="-122"/>
                <a:ea typeface="字魂105号-简雅黑" panose="00000500000000000000" pitchFamily="2" charset="-122"/>
              </a:endParaRPr>
            </a:p>
          </p:txBody>
        </p:sp>
      </p:grpSp>
      <p:sp>
        <p:nvSpPr>
          <p:cNvPr id="28" name="文本框 27"/>
          <p:cNvSpPr txBox="1"/>
          <p:nvPr/>
        </p:nvSpPr>
        <p:spPr>
          <a:xfrm>
            <a:off x="1147533" y="1376303"/>
            <a:ext cx="3098878" cy="2215991"/>
          </a:xfrm>
          <a:prstGeom prst="rect">
            <a:avLst/>
          </a:prstGeom>
          <a:noFill/>
        </p:spPr>
        <p:txBody>
          <a:bodyPr wrap="square" rtlCol="0">
            <a:spAutoFit/>
          </a:bodyPr>
          <a:lstStyle/>
          <a:p>
            <a:pPr algn="ctr"/>
            <a:r>
              <a:rPr lang="en-US" altLang="zh-CN" sz="13800" dirty="0" smtClean="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02</a:t>
            </a:r>
            <a:endParaRPr lang="zh-CN" altLang="en-US" sz="13800" dirty="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nvGrpSpPr>
          <p:cNvPr id="30" name="组合 29"/>
          <p:cNvGrpSpPr/>
          <p:nvPr/>
        </p:nvGrpSpPr>
        <p:grpSpPr>
          <a:xfrm flipH="1" flipV="1">
            <a:off x="8020050" y="-3437090"/>
            <a:ext cx="5016628" cy="6539015"/>
            <a:chOff x="-526947" y="3645243"/>
            <a:chExt cx="5245623" cy="6837503"/>
          </a:xfrm>
        </p:grpSpPr>
        <p:sp>
          <p:nvSpPr>
            <p:cNvPr id="31" name="任意多边形 30"/>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00795" y="6033498"/>
            <a:ext cx="1669413" cy="2210496"/>
            <a:chOff x="9419006" y="-2262453"/>
            <a:chExt cx="2138766" cy="2831974"/>
          </a:xfrm>
        </p:grpSpPr>
        <p:sp>
          <p:nvSpPr>
            <p:cNvPr id="34" name="矩形 33"/>
            <p:cNvSpPr/>
            <p:nvPr/>
          </p:nvSpPr>
          <p:spPr>
            <a:xfrm rot="2700000">
              <a:off x="9419006" y="-2262453"/>
              <a:ext cx="2138766" cy="2138766"/>
            </a:xfrm>
            <a:prstGeom prst="rect">
              <a:avLst/>
            </a:prstGeom>
            <a:gradFill>
              <a:gsLst>
                <a:gs pos="100000">
                  <a:srgbClr val="3790CE"/>
                </a:gs>
                <a:gs pos="0">
                  <a:srgbClr val="83CAC7"/>
                </a:gs>
              </a:gsLst>
              <a:lin ang="1800000" scaled="0"/>
            </a:gradFill>
            <a:ln>
              <a:no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419006" y="-1569245"/>
              <a:ext cx="2138766" cy="2138766"/>
            </a:xfrm>
            <a:prstGeom prst="rect">
              <a:avLst/>
            </a:prstGeom>
            <a:gradFill>
              <a:gsLst>
                <a:gs pos="72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rot="2700000">
            <a:off x="11121926" y="4047057"/>
            <a:ext cx="228161" cy="228161"/>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10632103" y="5875799"/>
            <a:ext cx="366636" cy="366636"/>
          </a:xfrm>
          <a:prstGeom prst="rect">
            <a:avLst/>
          </a:prstGeom>
          <a:noFill/>
          <a:ln>
            <a:gradFill>
              <a:gsLst>
                <a:gs pos="0">
                  <a:srgbClr val="83CAC7"/>
                </a:gs>
                <a:gs pos="100000">
                  <a:srgbClr val="3790CE"/>
                </a:gs>
              </a:gsLst>
              <a:lin ang="5400000" scaled="1"/>
            </a:grad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3654952" y="2756305"/>
            <a:ext cx="1542691" cy="0"/>
          </a:xfrm>
          <a:prstGeom prst="line">
            <a:avLst/>
          </a:prstGeom>
          <a:ln w="25400">
            <a:gradFill>
              <a:gsLst>
                <a:gs pos="0">
                  <a:srgbClr val="83CAC7"/>
                </a:gs>
                <a:gs pos="100000">
                  <a:srgbClr val="3790CE"/>
                </a:gs>
              </a:gsLst>
              <a:lin ang="0" scaled="0"/>
            </a:gradFill>
            <a:headEnd type="ova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rot="2700000">
            <a:off x="1189951" y="1307271"/>
            <a:ext cx="321005" cy="321005"/>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12" presetClass="entr" presetSubtype="8"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750"/>
                                        <p:tgtEl>
                                          <p:spTgt spid="16"/>
                                        </p:tgtEl>
                                        <p:attrNameLst>
                                          <p:attrName>ppt_x</p:attrName>
                                        </p:attrNameLst>
                                      </p:cBhvr>
                                      <p:tavLst>
                                        <p:tav tm="0">
                                          <p:val>
                                            <p:strVal val="#ppt_x-#ppt_w*1.125000"/>
                                          </p:val>
                                        </p:tav>
                                        <p:tav tm="100000">
                                          <p:val>
                                            <p:strVal val="#ppt_x"/>
                                          </p:val>
                                        </p:tav>
                                      </p:tavLst>
                                    </p:anim>
                                    <p:animEffect transition="in" filter="wipe(right)">
                                      <p:cBhvr>
                                        <p:cTn id="31" dur="750"/>
                                        <p:tgtEl>
                                          <p:spTgt spid="16"/>
                                        </p:tgtEl>
                                      </p:cBhvr>
                                    </p:animEffect>
                                  </p:childTnLst>
                                </p:cTn>
                              </p:par>
                              <p:par>
                                <p:cTn id="32" presetID="2" presetClass="entr" presetSubtype="2"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animBg="1"/>
      <p:bldP spid="37"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72482" y="2555913"/>
            <a:ext cx="2974554" cy="1545116"/>
          </a:xfrm>
          <a:prstGeom prst="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 name="矩形 2"/>
          <p:cNvSpPr/>
          <p:nvPr/>
        </p:nvSpPr>
        <p:spPr>
          <a:xfrm>
            <a:off x="0" y="2555913"/>
            <a:ext cx="2974554" cy="1545116"/>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5" name="矩形 4"/>
          <p:cNvSpPr/>
          <p:nvPr/>
        </p:nvSpPr>
        <p:spPr>
          <a:xfrm>
            <a:off x="6144964" y="2555913"/>
            <a:ext cx="2974554" cy="1545116"/>
          </a:xfrm>
          <a:prstGeom prst="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矩形 5"/>
          <p:cNvSpPr/>
          <p:nvPr/>
        </p:nvSpPr>
        <p:spPr>
          <a:xfrm>
            <a:off x="9217446" y="2555913"/>
            <a:ext cx="2974554" cy="1545116"/>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grpSp>
        <p:nvGrpSpPr>
          <p:cNvPr id="7" name="Group 81"/>
          <p:cNvGrpSpPr/>
          <p:nvPr/>
        </p:nvGrpSpPr>
        <p:grpSpPr>
          <a:xfrm>
            <a:off x="6366859" y="3145904"/>
            <a:ext cx="308147" cy="307150"/>
            <a:chOff x="9053513" y="484188"/>
            <a:chExt cx="490538" cy="488950"/>
          </a:xfrm>
          <a:solidFill>
            <a:schemeClr val="bg1"/>
          </a:solidFill>
        </p:grpSpPr>
        <p:sp>
          <p:nvSpPr>
            <p:cNvPr id="8" name="Freeform 5"/>
            <p:cNvSpPr>
              <a:spLocks noEditPoints="1"/>
            </p:cNvSpPr>
            <p:nvPr/>
          </p:nvSpPr>
          <p:spPr bwMode="auto">
            <a:xfrm>
              <a:off x="9053513" y="484188"/>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9" name="Freeform 6"/>
            <p:cNvSpPr>
              <a:spLocks noEditPoints="1"/>
            </p:cNvSpPr>
            <p:nvPr/>
          </p:nvSpPr>
          <p:spPr bwMode="auto">
            <a:xfrm>
              <a:off x="9390063" y="484188"/>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0" name="Freeform 7"/>
            <p:cNvSpPr>
              <a:spLocks noEditPoints="1"/>
            </p:cNvSpPr>
            <p:nvPr/>
          </p:nvSpPr>
          <p:spPr bwMode="auto">
            <a:xfrm>
              <a:off x="9221788" y="484188"/>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11" name="Group 90"/>
          <p:cNvGrpSpPr/>
          <p:nvPr/>
        </p:nvGrpSpPr>
        <p:grpSpPr>
          <a:xfrm>
            <a:off x="305031" y="3137083"/>
            <a:ext cx="339443" cy="382776"/>
            <a:chOff x="9001126" y="2228850"/>
            <a:chExt cx="298450" cy="336550"/>
          </a:xfrm>
          <a:solidFill>
            <a:schemeClr val="tx1">
              <a:lumMod val="75000"/>
              <a:lumOff val="25000"/>
            </a:schemeClr>
          </a:solidFill>
        </p:grpSpPr>
        <p:sp>
          <p:nvSpPr>
            <p:cNvPr id="12" name="Freeform 81"/>
            <p:cNvSpPr>
              <a:spLocks noEditPoints="1"/>
            </p:cNvSpPr>
            <p:nvPr/>
          </p:nvSpPr>
          <p:spPr bwMode="auto">
            <a:xfrm>
              <a:off x="9021764" y="2228850"/>
              <a:ext cx="255588" cy="257175"/>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8 h 96"/>
                <a:gd name="T12" fmla="*/ 13 w 96"/>
                <a:gd name="T13" fmla="*/ 67 h 96"/>
                <a:gd name="T14" fmla="*/ 13 w 96"/>
                <a:gd name="T15" fmla="*/ 67 h 96"/>
                <a:gd name="T16" fmla="*/ 17 w 96"/>
                <a:gd name="T17" fmla="*/ 64 h 96"/>
                <a:gd name="T18" fmla="*/ 19 w 96"/>
                <a:gd name="T19" fmla="*/ 57 h 96"/>
                <a:gd name="T20" fmla="*/ 55 w 96"/>
                <a:gd name="T21" fmla="*/ 70 h 96"/>
                <a:gd name="T22" fmla="*/ 58 w 96"/>
                <a:gd name="T23" fmla="*/ 70 h 96"/>
                <a:gd name="T24" fmla="*/ 84 w 96"/>
                <a:gd name="T25" fmla="*/ 65 h 96"/>
                <a:gd name="T26" fmla="*/ 48 w 96"/>
                <a:gd name="T27" fmla="*/ 88 h 96"/>
                <a:gd name="T28" fmla="*/ 48 w 96"/>
                <a:gd name="T29" fmla="*/ 8 h 96"/>
                <a:gd name="T30" fmla="*/ 88 w 96"/>
                <a:gd name="T31" fmla="*/ 48 h 96"/>
                <a:gd name="T32" fmla="*/ 86 w 96"/>
                <a:gd name="T33" fmla="*/ 61 h 96"/>
                <a:gd name="T34" fmla="*/ 56 w 96"/>
                <a:gd name="T35" fmla="*/ 66 h 96"/>
                <a:gd name="T36" fmla="*/ 19 w 96"/>
                <a:gd name="T37" fmla="*/ 51 h 96"/>
                <a:gd name="T38" fmla="*/ 17 w 96"/>
                <a:gd name="T39" fmla="*/ 50 h 96"/>
                <a:gd name="T40" fmla="*/ 16 w 96"/>
                <a:gd name="T41" fmla="*/ 52 h 96"/>
                <a:gd name="T42" fmla="*/ 13 w 96"/>
                <a:gd name="T43" fmla="*/ 62 h 96"/>
                <a:gd name="T44" fmla="*/ 12 w 96"/>
                <a:gd name="T45" fmla="*/ 63 h 96"/>
                <a:gd name="T46" fmla="*/ 11 w 96"/>
                <a:gd name="T47" fmla="*/ 63 h 96"/>
                <a:gd name="T48" fmla="*/ 8 w 96"/>
                <a:gd name="T49" fmla="*/ 48 h 96"/>
                <a:gd name="T50" fmla="*/ 48 w 96"/>
                <a:gd name="T5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6">
                  <a:moveTo>
                    <a:pt x="48" y="96"/>
                  </a:moveTo>
                  <a:cubicBezTo>
                    <a:pt x="74" y="96"/>
                    <a:pt x="96" y="74"/>
                    <a:pt x="96" y="48"/>
                  </a:cubicBezTo>
                  <a:cubicBezTo>
                    <a:pt x="96" y="21"/>
                    <a:pt x="74" y="0"/>
                    <a:pt x="48" y="0"/>
                  </a:cubicBezTo>
                  <a:cubicBezTo>
                    <a:pt x="22" y="0"/>
                    <a:pt x="0" y="21"/>
                    <a:pt x="0" y="48"/>
                  </a:cubicBezTo>
                  <a:cubicBezTo>
                    <a:pt x="0" y="74"/>
                    <a:pt x="22" y="96"/>
                    <a:pt x="48" y="96"/>
                  </a:cubicBezTo>
                  <a:close/>
                  <a:moveTo>
                    <a:pt x="48" y="88"/>
                  </a:moveTo>
                  <a:cubicBezTo>
                    <a:pt x="33" y="88"/>
                    <a:pt x="20" y="79"/>
                    <a:pt x="13" y="67"/>
                  </a:cubicBezTo>
                  <a:cubicBezTo>
                    <a:pt x="13" y="67"/>
                    <a:pt x="13" y="67"/>
                    <a:pt x="13" y="67"/>
                  </a:cubicBezTo>
                  <a:cubicBezTo>
                    <a:pt x="14" y="67"/>
                    <a:pt x="16" y="66"/>
                    <a:pt x="17" y="64"/>
                  </a:cubicBezTo>
                  <a:cubicBezTo>
                    <a:pt x="18" y="62"/>
                    <a:pt x="18" y="59"/>
                    <a:pt x="19" y="57"/>
                  </a:cubicBezTo>
                  <a:cubicBezTo>
                    <a:pt x="24" y="61"/>
                    <a:pt x="35" y="68"/>
                    <a:pt x="55" y="70"/>
                  </a:cubicBezTo>
                  <a:cubicBezTo>
                    <a:pt x="56" y="70"/>
                    <a:pt x="57" y="70"/>
                    <a:pt x="58" y="70"/>
                  </a:cubicBezTo>
                  <a:cubicBezTo>
                    <a:pt x="67" y="70"/>
                    <a:pt x="77" y="67"/>
                    <a:pt x="84" y="65"/>
                  </a:cubicBezTo>
                  <a:cubicBezTo>
                    <a:pt x="77" y="79"/>
                    <a:pt x="64" y="88"/>
                    <a:pt x="48" y="88"/>
                  </a:cubicBezTo>
                  <a:close/>
                  <a:moveTo>
                    <a:pt x="48" y="8"/>
                  </a:moveTo>
                  <a:cubicBezTo>
                    <a:pt x="70" y="8"/>
                    <a:pt x="88" y="26"/>
                    <a:pt x="88" y="48"/>
                  </a:cubicBezTo>
                  <a:cubicBezTo>
                    <a:pt x="88" y="52"/>
                    <a:pt x="87" y="57"/>
                    <a:pt x="86" y="61"/>
                  </a:cubicBezTo>
                  <a:cubicBezTo>
                    <a:pt x="80" y="63"/>
                    <a:pt x="66" y="66"/>
                    <a:pt x="56" y="66"/>
                  </a:cubicBezTo>
                  <a:cubicBezTo>
                    <a:pt x="29" y="64"/>
                    <a:pt x="20" y="51"/>
                    <a:pt x="19" y="51"/>
                  </a:cubicBezTo>
                  <a:cubicBezTo>
                    <a:pt x="19" y="51"/>
                    <a:pt x="18" y="50"/>
                    <a:pt x="17" y="50"/>
                  </a:cubicBezTo>
                  <a:cubicBezTo>
                    <a:pt x="17" y="51"/>
                    <a:pt x="16" y="51"/>
                    <a:pt x="16" y="52"/>
                  </a:cubicBezTo>
                  <a:cubicBezTo>
                    <a:pt x="16" y="52"/>
                    <a:pt x="15" y="58"/>
                    <a:pt x="13" y="62"/>
                  </a:cubicBezTo>
                  <a:cubicBezTo>
                    <a:pt x="13" y="63"/>
                    <a:pt x="12" y="63"/>
                    <a:pt x="12" y="63"/>
                  </a:cubicBezTo>
                  <a:cubicBezTo>
                    <a:pt x="12" y="63"/>
                    <a:pt x="11" y="63"/>
                    <a:pt x="11" y="63"/>
                  </a:cubicBezTo>
                  <a:cubicBezTo>
                    <a:pt x="9" y="58"/>
                    <a:pt x="8" y="53"/>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3" name="Freeform 82"/>
            <p:cNvSpPr/>
            <p:nvPr/>
          </p:nvSpPr>
          <p:spPr bwMode="auto">
            <a:xfrm>
              <a:off x="9001126" y="2447925"/>
              <a:ext cx="298450" cy="117475"/>
            </a:xfrm>
            <a:custGeom>
              <a:avLst/>
              <a:gdLst>
                <a:gd name="T0" fmla="*/ 98 w 112"/>
                <a:gd name="T1" fmla="*/ 1 h 44"/>
                <a:gd name="T2" fmla="*/ 93 w 112"/>
                <a:gd name="T3" fmla="*/ 2 h 44"/>
                <a:gd name="T4" fmla="*/ 94 w 112"/>
                <a:gd name="T5" fmla="*/ 7 h 44"/>
                <a:gd name="T6" fmla="*/ 104 w 112"/>
                <a:gd name="T7" fmla="*/ 20 h 44"/>
                <a:gd name="T8" fmla="*/ 56 w 112"/>
                <a:gd name="T9" fmla="*/ 36 h 44"/>
                <a:gd name="T10" fmla="*/ 8 w 112"/>
                <a:gd name="T11" fmla="*/ 20 h 44"/>
                <a:gd name="T12" fmla="*/ 18 w 112"/>
                <a:gd name="T13" fmla="*/ 7 h 44"/>
                <a:gd name="T14" fmla="*/ 19 w 112"/>
                <a:gd name="T15" fmla="*/ 2 h 44"/>
                <a:gd name="T16" fmla="*/ 14 w 112"/>
                <a:gd name="T17" fmla="*/ 1 h 44"/>
                <a:gd name="T18" fmla="*/ 0 w 112"/>
                <a:gd name="T19" fmla="*/ 20 h 44"/>
                <a:gd name="T20" fmla="*/ 56 w 112"/>
                <a:gd name="T21" fmla="*/ 44 h 44"/>
                <a:gd name="T22" fmla="*/ 112 w 112"/>
                <a:gd name="T23" fmla="*/ 20 h 44"/>
                <a:gd name="T24" fmla="*/ 98 w 112"/>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44">
                  <a:moveTo>
                    <a:pt x="98" y="1"/>
                  </a:moveTo>
                  <a:cubicBezTo>
                    <a:pt x="97" y="0"/>
                    <a:pt x="94" y="0"/>
                    <a:pt x="93" y="2"/>
                  </a:cubicBezTo>
                  <a:cubicBezTo>
                    <a:pt x="91" y="4"/>
                    <a:pt x="92" y="6"/>
                    <a:pt x="94" y="7"/>
                  </a:cubicBezTo>
                  <a:cubicBezTo>
                    <a:pt x="101" y="13"/>
                    <a:pt x="104" y="16"/>
                    <a:pt x="104" y="20"/>
                  </a:cubicBezTo>
                  <a:cubicBezTo>
                    <a:pt x="104" y="32"/>
                    <a:pt x="91" y="36"/>
                    <a:pt x="56" y="36"/>
                  </a:cubicBezTo>
                  <a:cubicBezTo>
                    <a:pt x="21" y="36"/>
                    <a:pt x="8" y="32"/>
                    <a:pt x="8" y="20"/>
                  </a:cubicBezTo>
                  <a:cubicBezTo>
                    <a:pt x="8" y="16"/>
                    <a:pt x="11" y="13"/>
                    <a:pt x="18" y="7"/>
                  </a:cubicBezTo>
                  <a:cubicBezTo>
                    <a:pt x="20" y="6"/>
                    <a:pt x="21" y="4"/>
                    <a:pt x="19" y="2"/>
                  </a:cubicBezTo>
                  <a:cubicBezTo>
                    <a:pt x="18" y="0"/>
                    <a:pt x="15" y="0"/>
                    <a:pt x="14" y="1"/>
                  </a:cubicBezTo>
                  <a:cubicBezTo>
                    <a:pt x="7" y="6"/>
                    <a:pt x="0" y="11"/>
                    <a:pt x="0" y="20"/>
                  </a:cubicBezTo>
                  <a:cubicBezTo>
                    <a:pt x="0" y="42"/>
                    <a:pt x="29" y="44"/>
                    <a:pt x="56" y="44"/>
                  </a:cubicBezTo>
                  <a:cubicBezTo>
                    <a:pt x="83" y="44"/>
                    <a:pt x="112" y="42"/>
                    <a:pt x="112" y="20"/>
                  </a:cubicBezTo>
                  <a:cubicBezTo>
                    <a:pt x="112" y="11"/>
                    <a:pt x="105" y="6"/>
                    <a:pt x="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14" name="Freeform 9"/>
          <p:cNvSpPr>
            <a:spLocks noEditPoints="1"/>
          </p:cNvSpPr>
          <p:nvPr/>
        </p:nvSpPr>
        <p:spPr bwMode="auto">
          <a:xfrm>
            <a:off x="3392305" y="3032696"/>
            <a:ext cx="197127" cy="482258"/>
          </a:xfrm>
          <a:custGeom>
            <a:avLst/>
            <a:gdLst>
              <a:gd name="T0" fmla="*/ 229 w 280"/>
              <a:gd name="T1" fmla="*/ 44 h 685"/>
              <a:gd name="T2" fmla="*/ 206 w 280"/>
              <a:gd name="T3" fmla="*/ 0 h 685"/>
              <a:gd name="T4" fmla="*/ 75 w 280"/>
              <a:gd name="T5" fmla="*/ 0 h 685"/>
              <a:gd name="T6" fmla="*/ 49 w 280"/>
              <a:gd name="T7" fmla="*/ 42 h 685"/>
              <a:gd name="T8" fmla="*/ 79 w 280"/>
              <a:gd name="T9" fmla="*/ 140 h 685"/>
              <a:gd name="T10" fmla="*/ 0 w 280"/>
              <a:gd name="T11" fmla="*/ 534 h 685"/>
              <a:gd name="T12" fmla="*/ 140 w 280"/>
              <a:gd name="T13" fmla="*/ 685 h 685"/>
              <a:gd name="T14" fmla="*/ 280 w 280"/>
              <a:gd name="T15" fmla="*/ 534 h 685"/>
              <a:gd name="T16" fmla="*/ 199 w 280"/>
              <a:gd name="T17" fmla="*/ 139 h 685"/>
              <a:gd name="T18" fmla="*/ 229 w 280"/>
              <a:gd name="T19" fmla="*/ 44 h 685"/>
              <a:gd name="T20" fmla="*/ 95 w 280"/>
              <a:gd name="T21" fmla="*/ 35 h 685"/>
              <a:gd name="T22" fmla="*/ 185 w 280"/>
              <a:gd name="T23" fmla="*/ 35 h 685"/>
              <a:gd name="T24" fmla="*/ 192 w 280"/>
              <a:gd name="T25" fmla="*/ 47 h 685"/>
              <a:gd name="T26" fmla="*/ 168 w 280"/>
              <a:gd name="T27" fmla="*/ 122 h 685"/>
              <a:gd name="T28" fmla="*/ 110 w 280"/>
              <a:gd name="T29" fmla="*/ 122 h 685"/>
              <a:gd name="T30" fmla="*/ 86 w 280"/>
              <a:gd name="T31" fmla="*/ 47 h 685"/>
              <a:gd name="T32" fmla="*/ 95 w 280"/>
              <a:gd name="T33" fmla="*/ 35 h 685"/>
              <a:gd name="T34" fmla="*/ 61 w 280"/>
              <a:gd name="T35" fmla="*/ 406 h 685"/>
              <a:gd name="T36" fmla="*/ 209 w 280"/>
              <a:gd name="T37" fmla="*/ 559 h 685"/>
              <a:gd name="T38" fmla="*/ 181 w 280"/>
              <a:gd name="T39" fmla="*/ 589 h 685"/>
              <a:gd name="T40" fmla="*/ 50 w 280"/>
              <a:gd name="T41" fmla="*/ 459 h 685"/>
              <a:gd name="T42" fmla="*/ 61 w 280"/>
              <a:gd name="T43" fmla="*/ 406 h 685"/>
              <a:gd name="T44" fmla="*/ 65 w 280"/>
              <a:gd name="T45" fmla="*/ 386 h 685"/>
              <a:gd name="T46" fmla="*/ 76 w 280"/>
              <a:gd name="T47" fmla="*/ 331 h 685"/>
              <a:gd name="T48" fmla="*/ 238 w 280"/>
              <a:gd name="T49" fmla="*/ 500 h 685"/>
              <a:gd name="T50" fmla="*/ 242 w 280"/>
              <a:gd name="T51" fmla="*/ 523 h 685"/>
              <a:gd name="T52" fmla="*/ 221 w 280"/>
              <a:gd name="T53" fmla="*/ 546 h 685"/>
              <a:gd name="T54" fmla="*/ 65 w 280"/>
              <a:gd name="T55" fmla="*/ 386 h 685"/>
              <a:gd name="T56" fmla="*/ 80 w 280"/>
              <a:gd name="T57" fmla="*/ 311 h 685"/>
              <a:gd name="T58" fmla="*/ 90 w 280"/>
              <a:gd name="T59" fmla="*/ 262 h 685"/>
              <a:gd name="T60" fmla="*/ 214 w 280"/>
              <a:gd name="T61" fmla="*/ 385 h 685"/>
              <a:gd name="T62" fmla="*/ 231 w 280"/>
              <a:gd name="T63" fmla="*/ 468 h 685"/>
              <a:gd name="T64" fmla="*/ 80 w 280"/>
              <a:gd name="T65" fmla="*/ 311 h 685"/>
              <a:gd name="T66" fmla="*/ 94 w 280"/>
              <a:gd name="T67" fmla="*/ 242 h 685"/>
              <a:gd name="T68" fmla="*/ 105 w 280"/>
              <a:gd name="T69" fmla="*/ 187 h 685"/>
              <a:gd name="T70" fmla="*/ 192 w 280"/>
              <a:gd name="T71" fmla="*/ 278 h 685"/>
              <a:gd name="T72" fmla="*/ 208 w 280"/>
              <a:gd name="T73" fmla="*/ 355 h 685"/>
              <a:gd name="T74" fmla="*/ 94 w 280"/>
              <a:gd name="T75" fmla="*/ 242 h 685"/>
              <a:gd name="T76" fmla="*/ 46 w 280"/>
              <a:gd name="T77" fmla="*/ 479 h 685"/>
              <a:gd name="T78" fmla="*/ 169 w 280"/>
              <a:gd name="T79" fmla="*/ 602 h 685"/>
              <a:gd name="T80" fmla="*/ 140 w 280"/>
              <a:gd name="T81" fmla="*/ 634 h 685"/>
              <a:gd name="T82" fmla="*/ 37 w 280"/>
              <a:gd name="T83" fmla="*/ 523 h 685"/>
              <a:gd name="T84" fmla="*/ 46 w 280"/>
              <a:gd name="T85" fmla="*/ 479 h 685"/>
              <a:gd name="T86" fmla="*/ 168 w 280"/>
              <a:gd name="T87" fmla="*/ 156 h 685"/>
              <a:gd name="T88" fmla="*/ 185 w 280"/>
              <a:gd name="T89" fmla="*/ 246 h 685"/>
              <a:gd name="T90" fmla="*/ 109 w 280"/>
              <a:gd name="T91" fmla="*/ 166 h 685"/>
              <a:gd name="T92" fmla="*/ 111 w 280"/>
              <a:gd name="T93" fmla="*/ 156 h 685"/>
              <a:gd name="T94" fmla="*/ 168 w 280"/>
              <a:gd name="T95" fmla="*/ 156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0" h="685">
                <a:moveTo>
                  <a:pt x="229" y="44"/>
                </a:moveTo>
                <a:lnTo>
                  <a:pt x="206" y="0"/>
                </a:lnTo>
                <a:lnTo>
                  <a:pt x="75" y="0"/>
                </a:lnTo>
                <a:lnTo>
                  <a:pt x="49" y="42"/>
                </a:lnTo>
                <a:lnTo>
                  <a:pt x="79" y="140"/>
                </a:lnTo>
                <a:lnTo>
                  <a:pt x="0" y="534"/>
                </a:lnTo>
                <a:lnTo>
                  <a:pt x="140" y="685"/>
                </a:lnTo>
                <a:lnTo>
                  <a:pt x="280" y="534"/>
                </a:lnTo>
                <a:lnTo>
                  <a:pt x="199" y="139"/>
                </a:lnTo>
                <a:lnTo>
                  <a:pt x="229" y="44"/>
                </a:lnTo>
                <a:close/>
                <a:moveTo>
                  <a:pt x="95" y="35"/>
                </a:moveTo>
                <a:lnTo>
                  <a:pt x="185" y="35"/>
                </a:lnTo>
                <a:lnTo>
                  <a:pt x="192" y="47"/>
                </a:lnTo>
                <a:lnTo>
                  <a:pt x="168" y="122"/>
                </a:lnTo>
                <a:lnTo>
                  <a:pt x="110" y="122"/>
                </a:lnTo>
                <a:lnTo>
                  <a:pt x="86" y="47"/>
                </a:lnTo>
                <a:lnTo>
                  <a:pt x="95" y="35"/>
                </a:lnTo>
                <a:close/>
                <a:moveTo>
                  <a:pt x="61" y="406"/>
                </a:moveTo>
                <a:lnTo>
                  <a:pt x="209" y="559"/>
                </a:lnTo>
                <a:lnTo>
                  <a:pt x="181" y="589"/>
                </a:lnTo>
                <a:lnTo>
                  <a:pt x="50" y="459"/>
                </a:lnTo>
                <a:lnTo>
                  <a:pt x="61" y="406"/>
                </a:lnTo>
                <a:close/>
                <a:moveTo>
                  <a:pt x="65" y="386"/>
                </a:moveTo>
                <a:lnTo>
                  <a:pt x="76" y="331"/>
                </a:lnTo>
                <a:lnTo>
                  <a:pt x="238" y="500"/>
                </a:lnTo>
                <a:lnTo>
                  <a:pt x="242" y="523"/>
                </a:lnTo>
                <a:lnTo>
                  <a:pt x="221" y="546"/>
                </a:lnTo>
                <a:lnTo>
                  <a:pt x="65" y="386"/>
                </a:lnTo>
                <a:close/>
                <a:moveTo>
                  <a:pt x="80" y="311"/>
                </a:moveTo>
                <a:lnTo>
                  <a:pt x="90" y="262"/>
                </a:lnTo>
                <a:lnTo>
                  <a:pt x="214" y="385"/>
                </a:lnTo>
                <a:lnTo>
                  <a:pt x="231" y="468"/>
                </a:lnTo>
                <a:lnTo>
                  <a:pt x="80" y="311"/>
                </a:lnTo>
                <a:close/>
                <a:moveTo>
                  <a:pt x="94" y="242"/>
                </a:moveTo>
                <a:lnTo>
                  <a:pt x="105" y="187"/>
                </a:lnTo>
                <a:lnTo>
                  <a:pt x="192" y="278"/>
                </a:lnTo>
                <a:lnTo>
                  <a:pt x="208" y="355"/>
                </a:lnTo>
                <a:lnTo>
                  <a:pt x="94" y="242"/>
                </a:lnTo>
                <a:close/>
                <a:moveTo>
                  <a:pt x="46" y="479"/>
                </a:moveTo>
                <a:lnTo>
                  <a:pt x="169" y="602"/>
                </a:lnTo>
                <a:lnTo>
                  <a:pt x="140" y="634"/>
                </a:lnTo>
                <a:lnTo>
                  <a:pt x="37" y="523"/>
                </a:lnTo>
                <a:lnTo>
                  <a:pt x="46" y="479"/>
                </a:lnTo>
                <a:close/>
                <a:moveTo>
                  <a:pt x="168" y="156"/>
                </a:moveTo>
                <a:lnTo>
                  <a:pt x="185" y="246"/>
                </a:lnTo>
                <a:lnTo>
                  <a:pt x="109" y="166"/>
                </a:lnTo>
                <a:lnTo>
                  <a:pt x="111" y="156"/>
                </a:lnTo>
                <a:lnTo>
                  <a:pt x="168" y="156"/>
                </a:lnTo>
                <a:close/>
              </a:path>
            </a:pathLst>
          </a:custGeom>
          <a:solidFill>
            <a:schemeClr val="bg1"/>
          </a:soli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nvGrpSpPr>
          <p:cNvPr id="15" name="Group 314"/>
          <p:cNvGrpSpPr/>
          <p:nvPr/>
        </p:nvGrpSpPr>
        <p:grpSpPr>
          <a:xfrm>
            <a:off x="9451056" y="3145904"/>
            <a:ext cx="332279" cy="302822"/>
            <a:chOff x="8205788" y="-103188"/>
            <a:chExt cx="1343025" cy="1223964"/>
          </a:xfrm>
          <a:solidFill>
            <a:schemeClr val="tx1">
              <a:lumMod val="75000"/>
              <a:lumOff val="25000"/>
            </a:schemeClr>
          </a:solidFill>
        </p:grpSpPr>
        <p:sp>
          <p:nvSpPr>
            <p:cNvPr id="16" name="Rectangle 12"/>
            <p:cNvSpPr>
              <a:spLocks noChangeArrowheads="1"/>
            </p:cNvSpPr>
            <p:nvPr/>
          </p:nvSpPr>
          <p:spPr bwMode="auto">
            <a:xfrm>
              <a:off x="8288338" y="868363"/>
              <a:ext cx="2524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7" name="Rectangle 13"/>
            <p:cNvSpPr>
              <a:spLocks noChangeArrowheads="1"/>
            </p:cNvSpPr>
            <p:nvPr/>
          </p:nvSpPr>
          <p:spPr bwMode="auto">
            <a:xfrm>
              <a:off x="8624888" y="698500"/>
              <a:ext cx="252413"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8" name="Rectangle 14"/>
            <p:cNvSpPr>
              <a:spLocks noChangeArrowheads="1"/>
            </p:cNvSpPr>
            <p:nvPr/>
          </p:nvSpPr>
          <p:spPr bwMode="auto">
            <a:xfrm>
              <a:off x="8961438" y="530225"/>
              <a:ext cx="252413" cy="590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9" name="Rectangle 15"/>
            <p:cNvSpPr>
              <a:spLocks noChangeArrowheads="1"/>
            </p:cNvSpPr>
            <p:nvPr/>
          </p:nvSpPr>
          <p:spPr bwMode="auto">
            <a:xfrm>
              <a:off x="9297988" y="361950"/>
              <a:ext cx="250825" cy="758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0" name="Freeform 16"/>
            <p:cNvSpPr/>
            <p:nvPr/>
          </p:nvSpPr>
          <p:spPr bwMode="auto">
            <a:xfrm>
              <a:off x="8205788" y="-103188"/>
              <a:ext cx="1343025" cy="801688"/>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21" name="矩形 20"/>
          <p:cNvSpPr/>
          <p:nvPr/>
        </p:nvSpPr>
        <p:spPr>
          <a:xfrm>
            <a:off x="749084" y="2846144"/>
            <a:ext cx="1288973" cy="450123"/>
          </a:xfrm>
          <a:prstGeom prst="rect">
            <a:avLst/>
          </a:prstGeom>
        </p:spPr>
        <p:txBody>
          <a:bodyPr wrap="square">
            <a:spAutoFit/>
          </a:bodyPr>
          <a:lstStyle/>
          <a:p>
            <a:pPr>
              <a:lnSpc>
                <a:spcPct val="150000"/>
              </a:lnSpc>
            </a:pP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突破</a:t>
            </a:r>
            <a:r>
              <a:rPr lang="en-US" altLang="zh-CN"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290</a:t>
            </a: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万</a:t>
            </a:r>
            <a:endParaRPr lang="en-US" altLang="zh-CN"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2" name="矩形 21"/>
          <p:cNvSpPr/>
          <p:nvPr/>
        </p:nvSpPr>
        <p:spPr>
          <a:xfrm>
            <a:off x="749084" y="3305052"/>
            <a:ext cx="2248383" cy="543803"/>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3" name="矩形 22"/>
          <p:cNvSpPr/>
          <p:nvPr/>
        </p:nvSpPr>
        <p:spPr>
          <a:xfrm>
            <a:off x="3736299" y="2843709"/>
            <a:ext cx="1288973" cy="450123"/>
          </a:xfrm>
          <a:prstGeom prst="rect">
            <a:avLst/>
          </a:prstGeom>
        </p:spPr>
        <p:txBody>
          <a:bodyPr wrap="square">
            <a:spAutoFit/>
          </a:bodyPr>
          <a:lstStyle/>
          <a:p>
            <a:pPr>
              <a:lnSpc>
                <a:spcPct val="15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突破</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500</a:t>
            </a: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万</a:t>
            </a:r>
            <a:endParaRPr lang="en-US" altLang="zh-CN"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4" name="矩形 23"/>
          <p:cNvSpPr/>
          <p:nvPr/>
        </p:nvSpPr>
        <p:spPr>
          <a:xfrm>
            <a:off x="3736299" y="3302617"/>
            <a:ext cx="2248383" cy="543803"/>
          </a:xfrm>
          <a:prstGeom prst="rect">
            <a:avLst/>
          </a:prstGeom>
        </p:spPr>
        <p:txBody>
          <a:bodyPr wrap="square">
            <a:spAutoFit/>
          </a:bodyPr>
          <a:lstStyle/>
          <a:p>
            <a:pPr>
              <a:lnSpc>
                <a:spcPct val="150000"/>
              </a:lnSpc>
            </a:pPr>
            <a:r>
              <a:rPr lang="en-US" altLang="zh-CN" sz="1050" dirty="0" smtClean="0">
                <a:solidFill>
                  <a:schemeClr val="bg1"/>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schemeClr val="bg1"/>
                </a:solidFill>
                <a:latin typeface="字魂105号-简雅黑" panose="00000500000000000000" pitchFamily="2" charset="-122"/>
                <a:ea typeface="字魂105号-简雅黑" panose="00000500000000000000" pitchFamily="2" charset="-122"/>
                <a:cs typeface="+mn-ea"/>
                <a:sym typeface="+mn-lt"/>
              </a:rPr>
              <a:t>add your text content here, or copy your text, </a:t>
            </a:r>
            <a:endParaRPr lang="en-US" altLang="zh-CN" sz="105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5" name="矩形 24"/>
          <p:cNvSpPr/>
          <p:nvPr/>
        </p:nvSpPr>
        <p:spPr>
          <a:xfrm>
            <a:off x="6764181" y="2841274"/>
            <a:ext cx="1288973" cy="450123"/>
          </a:xfrm>
          <a:prstGeom prst="rect">
            <a:avLst/>
          </a:prstGeom>
        </p:spPr>
        <p:txBody>
          <a:bodyPr wrap="square">
            <a:spAutoFit/>
          </a:bodyPr>
          <a:lstStyle/>
          <a:p>
            <a:pPr>
              <a:lnSpc>
                <a:spcPct val="15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突破</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680</a:t>
            </a: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万</a:t>
            </a:r>
            <a:endParaRPr lang="en-US" altLang="zh-CN"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6" name="矩形 25"/>
          <p:cNvSpPr/>
          <p:nvPr/>
        </p:nvSpPr>
        <p:spPr>
          <a:xfrm>
            <a:off x="6764181" y="3300182"/>
            <a:ext cx="2248383" cy="543803"/>
          </a:xfrm>
          <a:prstGeom prst="rect">
            <a:avLst/>
          </a:prstGeom>
        </p:spPr>
        <p:txBody>
          <a:bodyPr wrap="square">
            <a:spAutoFit/>
          </a:bodyPr>
          <a:lstStyle/>
          <a:p>
            <a:pPr>
              <a:lnSpc>
                <a:spcPct val="150000"/>
              </a:lnSpc>
            </a:pPr>
            <a:r>
              <a:rPr lang="en-US" altLang="zh-CN" sz="1050" dirty="0" smtClean="0">
                <a:solidFill>
                  <a:schemeClr val="bg1"/>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schemeClr val="bg1"/>
                </a:solidFill>
                <a:latin typeface="字魂105号-简雅黑" panose="00000500000000000000" pitchFamily="2" charset="-122"/>
                <a:ea typeface="字魂105号-简雅黑" panose="00000500000000000000" pitchFamily="2" charset="-122"/>
                <a:cs typeface="+mn-ea"/>
                <a:sym typeface="+mn-lt"/>
              </a:rPr>
              <a:t>add your text content here, or copy your text, </a:t>
            </a:r>
            <a:endParaRPr lang="en-US" altLang="zh-CN" sz="105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7" name="矩形 26"/>
          <p:cNvSpPr/>
          <p:nvPr/>
        </p:nvSpPr>
        <p:spPr>
          <a:xfrm>
            <a:off x="9872510" y="2838839"/>
            <a:ext cx="1288973" cy="450123"/>
          </a:xfrm>
          <a:prstGeom prst="rect">
            <a:avLst/>
          </a:prstGeom>
        </p:spPr>
        <p:txBody>
          <a:bodyPr wrap="square">
            <a:spAutoFit/>
          </a:bodyPr>
          <a:lstStyle/>
          <a:p>
            <a:pPr>
              <a:lnSpc>
                <a:spcPct val="150000"/>
              </a:lnSpc>
            </a:pP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突破</a:t>
            </a:r>
            <a:r>
              <a:rPr lang="en-US" altLang="zh-CN"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900</a:t>
            </a: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万</a:t>
            </a:r>
            <a:endParaRPr lang="en-US" altLang="zh-CN"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8" name="矩形 27"/>
          <p:cNvSpPr/>
          <p:nvPr/>
        </p:nvSpPr>
        <p:spPr>
          <a:xfrm>
            <a:off x="9872510" y="3297747"/>
            <a:ext cx="2248383" cy="543803"/>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9" name="Text Placeholder 4"/>
          <p:cNvSpPr txBox="1"/>
          <p:nvPr/>
        </p:nvSpPr>
        <p:spPr>
          <a:xfrm>
            <a:off x="1789377" y="4652329"/>
            <a:ext cx="8613246" cy="934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mcorper nibh euismod tincidunt ut laoreet dolore magna aliquam erat at. Ut wisi enim ad minim veniam, quis nostrud exerci. Ut wisi enim ad minim veniam, quis nostrud exerci tation mcorper nibh euismod tincidunt ut laoreet dolore magna aliquam erat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32" name="文本框 31"/>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smtClean="0">
                <a:solidFill>
                  <a:prstClr val="black">
                    <a:lumMod val="65000"/>
                    <a:lumOff val="35000"/>
                  </a:prstClr>
                </a:solidFill>
                <a:latin typeface="字魂105号-简雅黑" panose="00000500000000000000" pitchFamily="2" charset="-122"/>
                <a:ea typeface="字魂105号-简雅黑" panose="00000500000000000000" pitchFamily="2" charset="-122"/>
              </a:rPr>
              <a:t>工作完成情况</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3" name="文本框 32"/>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2"/>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3"/>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childTnLst>
                                </p:cTn>
                              </p:par>
                              <p:par>
                                <p:cTn id="19" presetID="35" presetClass="path" presetSubtype="0" decel="100000" fill="hold" grpId="1" nodeType="withEffect">
                                  <p:stCondLst>
                                    <p:cond delay="0"/>
                                  </p:stCondLst>
                                  <p:childTnLst>
                                    <p:animMotion origin="layout" path="M 4.375E-6 7.40741E-7 L -0.04011 7.40741E-7 " pathEditMode="relative" rAng="0" ptsTypes="AA">
                                      <p:cBhvr>
                                        <p:cTn id="20" dur="1250" spd="-100000" fill="hold"/>
                                        <p:tgtEl>
                                          <p:spTgt spid="3"/>
                                        </p:tgtEl>
                                        <p:attrNameLst>
                                          <p:attrName>ppt_x</p:attrName>
                                          <p:attrName>ppt_y</p:attrName>
                                        </p:attrNameLst>
                                      </p:cBhvr>
                                      <p:rCtr x="-2005" y="0"/>
                                    </p:animMotion>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par>
                                <p:cTn id="24" presetID="64" presetClass="path" presetSubtype="0" decel="100000" fill="hold" nodeType="withEffect">
                                  <p:stCondLst>
                                    <p:cond delay="0"/>
                                  </p:stCondLst>
                                  <p:childTnLst>
                                    <p:animMotion origin="layout" path="M -2.29167E-6 4.81481E-6 L -2.29167E-6 0.07546 " pathEditMode="relative" rAng="0" ptsTypes="AA">
                                      <p:cBhvr>
                                        <p:cTn id="25" dur="1000" spd="-100000" fill="hold"/>
                                        <p:tgtEl>
                                          <p:spTgt spid="11"/>
                                        </p:tgtEl>
                                        <p:attrNameLst>
                                          <p:attrName>ppt_x</p:attrName>
                                          <p:attrName>ppt_y</p:attrName>
                                        </p:attrNameLst>
                                      </p:cBhvr>
                                      <p:rCtr x="0" y="3773"/>
                                    </p:animMotion>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par>
                                <p:cTn id="29" presetID="64" presetClass="path" presetSubtype="0" decel="100000" fill="hold" grpId="1" nodeType="withEffect">
                                  <p:stCondLst>
                                    <p:cond delay="0"/>
                                  </p:stCondLst>
                                  <p:childTnLst>
                                    <p:animMotion origin="layout" path="M -3.54167E-6 -1.11111E-6 L -3.54167E-6 -0.08657 " pathEditMode="relative" rAng="0" ptsTypes="AA">
                                      <p:cBhvr>
                                        <p:cTn id="30" dur="1000" spd="-100000" fill="hold"/>
                                        <p:tgtEl>
                                          <p:spTgt spid="21"/>
                                        </p:tgtEl>
                                        <p:attrNameLst>
                                          <p:attrName>ppt_x</p:attrName>
                                          <p:attrName>ppt_y</p:attrName>
                                        </p:attrNameLst>
                                      </p:cBhvr>
                                      <p:rCtr x="0" y="-4329"/>
                                    </p:animMotion>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750"/>
                                        <p:tgtEl>
                                          <p:spTgt spid="22"/>
                                        </p:tgtEl>
                                      </p:cBhvr>
                                    </p:animEffect>
                                  </p:childTnLst>
                                </p:cTn>
                              </p:par>
                              <p:par>
                                <p:cTn id="34" presetID="35" presetClass="path" presetSubtype="0" decel="100000" fill="hold" grpId="1" nodeType="withEffect">
                                  <p:stCondLst>
                                    <p:cond delay="0"/>
                                  </p:stCondLst>
                                  <p:childTnLst>
                                    <p:animMotion origin="layout" path="M -4.375E-6 -4.07407E-6 L 0.04493 -4.07407E-6 " pathEditMode="relative" rAng="0" ptsTypes="AA">
                                      <p:cBhvr>
                                        <p:cTn id="35" dur="1250" spd="-100000" fill="hold"/>
                                        <p:tgtEl>
                                          <p:spTgt spid="22"/>
                                        </p:tgtEl>
                                        <p:attrNameLst>
                                          <p:attrName>ppt_x</p:attrName>
                                          <p:attrName>ppt_y</p:attrName>
                                        </p:attrNameLst>
                                      </p:cBhvr>
                                      <p:rCtr x="2240" y="0"/>
                                    </p:animMotion>
                                  </p:childTnLst>
                                </p:cTn>
                              </p:par>
                              <p:par>
                                <p:cTn id="36" presetID="10" presetClass="entr" presetSubtype="0" fill="hold" grpId="0" nodeType="withEffect">
                                  <p:stCondLst>
                                    <p:cond delay="75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750"/>
                                        <p:tgtEl>
                                          <p:spTgt spid="4"/>
                                        </p:tgtEl>
                                      </p:cBhvr>
                                    </p:animEffect>
                                  </p:childTnLst>
                                </p:cTn>
                              </p:par>
                              <p:par>
                                <p:cTn id="39" presetID="35" presetClass="path" presetSubtype="0" decel="100000" fill="hold" grpId="1" nodeType="withEffect">
                                  <p:stCondLst>
                                    <p:cond delay="750"/>
                                  </p:stCondLst>
                                  <p:childTnLst>
                                    <p:animMotion origin="layout" path="M 4.375E-6 7.40741E-7 L -0.04011 7.40741E-7 " pathEditMode="relative" rAng="0" ptsTypes="AA">
                                      <p:cBhvr>
                                        <p:cTn id="40" dur="1250" spd="-100000" fill="hold"/>
                                        <p:tgtEl>
                                          <p:spTgt spid="4"/>
                                        </p:tgtEl>
                                        <p:attrNameLst>
                                          <p:attrName>ppt_x</p:attrName>
                                          <p:attrName>ppt_y</p:attrName>
                                        </p:attrNameLst>
                                      </p:cBhvr>
                                      <p:rCtr x="-2005" y="0"/>
                                    </p:animMotion>
                                  </p:childTnLst>
                                </p:cTn>
                              </p:par>
                              <p:par>
                                <p:cTn id="41" presetID="10" presetClass="entr" presetSubtype="0" fill="hold" grpId="0" nodeType="withEffect">
                                  <p:stCondLst>
                                    <p:cond delay="7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childTnLst>
                                </p:cTn>
                              </p:par>
                              <p:par>
                                <p:cTn id="44" presetID="64" presetClass="path" presetSubtype="0" decel="100000" fill="hold" grpId="1" nodeType="withEffect">
                                  <p:stCondLst>
                                    <p:cond delay="750"/>
                                  </p:stCondLst>
                                  <p:childTnLst>
                                    <p:animMotion origin="layout" path="M -2.29167E-6 4.81481E-6 L -2.29167E-6 0.07546 " pathEditMode="relative" rAng="0" ptsTypes="AA">
                                      <p:cBhvr>
                                        <p:cTn id="45" dur="1000" spd="-100000" fill="hold"/>
                                        <p:tgtEl>
                                          <p:spTgt spid="14"/>
                                        </p:tgtEl>
                                        <p:attrNameLst>
                                          <p:attrName>ppt_x</p:attrName>
                                          <p:attrName>ppt_y</p:attrName>
                                        </p:attrNameLst>
                                      </p:cBhvr>
                                      <p:rCtr x="0" y="3773"/>
                                    </p:animMotion>
                                  </p:childTnLst>
                                </p:cTn>
                              </p:par>
                              <p:par>
                                <p:cTn id="46" presetID="10" presetClass="entr" presetSubtype="0" fill="hold" grpId="0" nodeType="withEffect">
                                  <p:stCondLst>
                                    <p:cond delay="75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childTnLst>
                                </p:cTn>
                              </p:par>
                              <p:par>
                                <p:cTn id="49" presetID="64" presetClass="path" presetSubtype="0" decel="100000" fill="hold" grpId="1" nodeType="withEffect">
                                  <p:stCondLst>
                                    <p:cond delay="750"/>
                                  </p:stCondLst>
                                  <p:childTnLst>
                                    <p:animMotion origin="layout" path="M -3.54167E-6 -1.11111E-6 L -3.54167E-6 -0.08657 " pathEditMode="relative" rAng="0" ptsTypes="AA">
                                      <p:cBhvr>
                                        <p:cTn id="50" dur="1000" spd="-100000" fill="hold"/>
                                        <p:tgtEl>
                                          <p:spTgt spid="23"/>
                                        </p:tgtEl>
                                        <p:attrNameLst>
                                          <p:attrName>ppt_x</p:attrName>
                                          <p:attrName>ppt_y</p:attrName>
                                        </p:attrNameLst>
                                      </p:cBhvr>
                                      <p:rCtr x="0" y="-4329"/>
                                    </p:animMotion>
                                  </p:childTnLst>
                                </p:cTn>
                              </p:par>
                              <p:par>
                                <p:cTn id="51" presetID="10" presetClass="entr" presetSubtype="0" fill="hold" grpId="0" nodeType="withEffect">
                                  <p:stCondLst>
                                    <p:cond delay="75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750"/>
                                        <p:tgtEl>
                                          <p:spTgt spid="24"/>
                                        </p:tgtEl>
                                      </p:cBhvr>
                                    </p:animEffect>
                                  </p:childTnLst>
                                </p:cTn>
                              </p:par>
                              <p:par>
                                <p:cTn id="54" presetID="35" presetClass="path" presetSubtype="0" decel="100000" fill="hold" grpId="1" nodeType="withEffect">
                                  <p:stCondLst>
                                    <p:cond delay="750"/>
                                  </p:stCondLst>
                                  <p:childTnLst>
                                    <p:animMotion origin="layout" path="M -4.375E-6 -4.07407E-6 L 0.04493 -4.07407E-6 " pathEditMode="relative" rAng="0" ptsTypes="AA">
                                      <p:cBhvr>
                                        <p:cTn id="55" dur="1250" spd="-100000" fill="hold"/>
                                        <p:tgtEl>
                                          <p:spTgt spid="24"/>
                                        </p:tgtEl>
                                        <p:attrNameLst>
                                          <p:attrName>ppt_x</p:attrName>
                                          <p:attrName>ppt_y</p:attrName>
                                        </p:attrNameLst>
                                      </p:cBhvr>
                                      <p:rCtr x="2240" y="0"/>
                                    </p:animMotion>
                                  </p:childTnLst>
                                </p:cTn>
                              </p:par>
                              <p:par>
                                <p:cTn id="56" presetID="10" presetClass="entr" presetSubtype="0" fill="hold" grpId="0" nodeType="withEffect">
                                  <p:stCondLst>
                                    <p:cond delay="150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750"/>
                                        <p:tgtEl>
                                          <p:spTgt spid="5"/>
                                        </p:tgtEl>
                                      </p:cBhvr>
                                    </p:animEffect>
                                  </p:childTnLst>
                                </p:cTn>
                              </p:par>
                              <p:par>
                                <p:cTn id="59" presetID="35" presetClass="path" presetSubtype="0" decel="100000" fill="hold" grpId="1" nodeType="withEffect">
                                  <p:stCondLst>
                                    <p:cond delay="1500"/>
                                  </p:stCondLst>
                                  <p:childTnLst>
                                    <p:animMotion origin="layout" path="M 4.375E-6 7.40741E-7 L -0.04011 7.40741E-7 " pathEditMode="relative" rAng="0" ptsTypes="AA">
                                      <p:cBhvr>
                                        <p:cTn id="60" dur="1250" spd="-100000" fill="hold"/>
                                        <p:tgtEl>
                                          <p:spTgt spid="5"/>
                                        </p:tgtEl>
                                        <p:attrNameLst>
                                          <p:attrName>ppt_x</p:attrName>
                                          <p:attrName>ppt_y</p:attrName>
                                        </p:attrNameLst>
                                      </p:cBhvr>
                                      <p:rCtr x="-2005" y="0"/>
                                    </p:animMotion>
                                  </p:childTnLst>
                                </p:cTn>
                              </p:par>
                              <p:par>
                                <p:cTn id="61" presetID="10" presetClass="entr" presetSubtype="0" fill="hold" nodeType="withEffect">
                                  <p:stCondLst>
                                    <p:cond delay="150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childTnLst>
                                </p:cTn>
                              </p:par>
                              <p:par>
                                <p:cTn id="64" presetID="64" presetClass="path" presetSubtype="0" decel="100000" fill="hold" nodeType="withEffect">
                                  <p:stCondLst>
                                    <p:cond delay="1500"/>
                                  </p:stCondLst>
                                  <p:childTnLst>
                                    <p:animMotion origin="layout" path="M -2.29167E-6 4.81481E-6 L -2.29167E-6 0.07546 " pathEditMode="relative" rAng="0" ptsTypes="AA">
                                      <p:cBhvr>
                                        <p:cTn id="65" dur="1000" spd="-100000" fill="hold"/>
                                        <p:tgtEl>
                                          <p:spTgt spid="7"/>
                                        </p:tgtEl>
                                        <p:attrNameLst>
                                          <p:attrName>ppt_x</p:attrName>
                                          <p:attrName>ppt_y</p:attrName>
                                        </p:attrNameLst>
                                      </p:cBhvr>
                                      <p:rCtr x="0" y="3773"/>
                                    </p:animMotion>
                                  </p:childTnLst>
                                </p:cTn>
                              </p:par>
                              <p:par>
                                <p:cTn id="66" presetID="10" presetClass="entr" presetSubtype="0" fill="hold" grpId="0" nodeType="withEffect">
                                  <p:stCondLst>
                                    <p:cond delay="15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childTnLst>
                                </p:cTn>
                              </p:par>
                              <p:par>
                                <p:cTn id="69" presetID="64" presetClass="path" presetSubtype="0" decel="100000" fill="hold" grpId="1" nodeType="withEffect">
                                  <p:stCondLst>
                                    <p:cond delay="1500"/>
                                  </p:stCondLst>
                                  <p:childTnLst>
                                    <p:animMotion origin="layout" path="M -3.54167E-6 -1.11111E-6 L -3.54167E-6 -0.08657 " pathEditMode="relative" rAng="0" ptsTypes="AA">
                                      <p:cBhvr>
                                        <p:cTn id="70" dur="1000" spd="-100000" fill="hold"/>
                                        <p:tgtEl>
                                          <p:spTgt spid="25"/>
                                        </p:tgtEl>
                                        <p:attrNameLst>
                                          <p:attrName>ppt_x</p:attrName>
                                          <p:attrName>ppt_y</p:attrName>
                                        </p:attrNameLst>
                                      </p:cBhvr>
                                      <p:rCtr x="0" y="-4329"/>
                                    </p:animMotion>
                                  </p:childTnLst>
                                </p:cTn>
                              </p:par>
                              <p:par>
                                <p:cTn id="71" presetID="10"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750"/>
                                        <p:tgtEl>
                                          <p:spTgt spid="26"/>
                                        </p:tgtEl>
                                      </p:cBhvr>
                                    </p:animEffect>
                                  </p:childTnLst>
                                </p:cTn>
                              </p:par>
                              <p:par>
                                <p:cTn id="74" presetID="35" presetClass="path" presetSubtype="0" decel="100000" fill="hold" grpId="1" nodeType="withEffect">
                                  <p:stCondLst>
                                    <p:cond delay="1500"/>
                                  </p:stCondLst>
                                  <p:childTnLst>
                                    <p:animMotion origin="layout" path="M -4.375E-6 -4.07407E-6 L 0.04493 -4.07407E-6 " pathEditMode="relative" rAng="0" ptsTypes="AA">
                                      <p:cBhvr>
                                        <p:cTn id="75" dur="1250" spd="-100000" fill="hold"/>
                                        <p:tgtEl>
                                          <p:spTgt spid="26"/>
                                        </p:tgtEl>
                                        <p:attrNameLst>
                                          <p:attrName>ppt_x</p:attrName>
                                          <p:attrName>ppt_y</p:attrName>
                                        </p:attrNameLst>
                                      </p:cBhvr>
                                      <p:rCtr x="2240" y="0"/>
                                    </p:animMotion>
                                  </p:childTnLst>
                                </p:cTn>
                              </p:par>
                              <p:par>
                                <p:cTn id="76" presetID="10" presetClass="entr" presetSubtype="0" fill="hold" grpId="0" nodeType="withEffect">
                                  <p:stCondLst>
                                    <p:cond delay="225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750"/>
                                        <p:tgtEl>
                                          <p:spTgt spid="6"/>
                                        </p:tgtEl>
                                      </p:cBhvr>
                                    </p:animEffect>
                                  </p:childTnLst>
                                </p:cTn>
                              </p:par>
                              <p:par>
                                <p:cTn id="79" presetID="35" presetClass="path" presetSubtype="0" decel="100000" fill="hold" grpId="1" nodeType="withEffect">
                                  <p:stCondLst>
                                    <p:cond delay="2250"/>
                                  </p:stCondLst>
                                  <p:childTnLst>
                                    <p:animMotion origin="layout" path="M 4.375E-6 7.40741E-7 L -0.04011 7.40741E-7 " pathEditMode="relative" rAng="0" ptsTypes="AA">
                                      <p:cBhvr>
                                        <p:cTn id="80" dur="1250" spd="-100000" fill="hold"/>
                                        <p:tgtEl>
                                          <p:spTgt spid="6"/>
                                        </p:tgtEl>
                                        <p:attrNameLst>
                                          <p:attrName>ppt_x</p:attrName>
                                          <p:attrName>ppt_y</p:attrName>
                                        </p:attrNameLst>
                                      </p:cBhvr>
                                      <p:rCtr x="-2005" y="0"/>
                                    </p:animMotion>
                                  </p:childTnLst>
                                </p:cTn>
                              </p:par>
                              <p:par>
                                <p:cTn id="81" presetID="10" presetClass="entr" presetSubtype="0" fill="hold" nodeType="withEffect">
                                  <p:stCondLst>
                                    <p:cond delay="225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childTnLst>
                                </p:cTn>
                              </p:par>
                              <p:par>
                                <p:cTn id="84" presetID="64" presetClass="path" presetSubtype="0" decel="100000" fill="hold" nodeType="withEffect">
                                  <p:stCondLst>
                                    <p:cond delay="2250"/>
                                  </p:stCondLst>
                                  <p:childTnLst>
                                    <p:animMotion origin="layout" path="M -2.29167E-6 4.81481E-6 L -2.29167E-6 0.07546 " pathEditMode="relative" rAng="0" ptsTypes="AA">
                                      <p:cBhvr>
                                        <p:cTn id="85" dur="1000" spd="-100000" fill="hold"/>
                                        <p:tgtEl>
                                          <p:spTgt spid="15"/>
                                        </p:tgtEl>
                                        <p:attrNameLst>
                                          <p:attrName>ppt_x</p:attrName>
                                          <p:attrName>ppt_y</p:attrName>
                                        </p:attrNameLst>
                                      </p:cBhvr>
                                      <p:rCtr x="0" y="3773"/>
                                    </p:animMotion>
                                  </p:childTnLst>
                                </p:cTn>
                              </p:par>
                              <p:par>
                                <p:cTn id="86" presetID="10" presetClass="entr" presetSubtype="0" fill="hold" grpId="0" nodeType="withEffect">
                                  <p:stCondLst>
                                    <p:cond delay="225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childTnLst>
                                </p:cTn>
                              </p:par>
                              <p:par>
                                <p:cTn id="89" presetID="64" presetClass="path" presetSubtype="0" decel="100000" fill="hold" grpId="1" nodeType="withEffect">
                                  <p:stCondLst>
                                    <p:cond delay="2250"/>
                                  </p:stCondLst>
                                  <p:childTnLst>
                                    <p:animMotion origin="layout" path="M -3.54167E-6 -1.11111E-6 L -3.54167E-6 -0.08657 " pathEditMode="relative" rAng="0" ptsTypes="AA">
                                      <p:cBhvr>
                                        <p:cTn id="90" dur="1000" spd="-100000" fill="hold"/>
                                        <p:tgtEl>
                                          <p:spTgt spid="27"/>
                                        </p:tgtEl>
                                        <p:attrNameLst>
                                          <p:attrName>ppt_x</p:attrName>
                                          <p:attrName>ppt_y</p:attrName>
                                        </p:attrNameLst>
                                      </p:cBhvr>
                                      <p:rCtr x="0" y="-4329"/>
                                    </p:animMotion>
                                  </p:childTnLst>
                                </p:cTn>
                              </p:par>
                              <p:par>
                                <p:cTn id="91" presetID="10" presetClass="entr" presetSubtype="0" fill="hold" grpId="0" nodeType="withEffect">
                                  <p:stCondLst>
                                    <p:cond delay="225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750"/>
                                        <p:tgtEl>
                                          <p:spTgt spid="28"/>
                                        </p:tgtEl>
                                      </p:cBhvr>
                                    </p:animEffect>
                                  </p:childTnLst>
                                </p:cTn>
                              </p:par>
                              <p:par>
                                <p:cTn id="94" presetID="35" presetClass="path" presetSubtype="0" decel="100000" fill="hold" grpId="1" nodeType="withEffect">
                                  <p:stCondLst>
                                    <p:cond delay="2250"/>
                                  </p:stCondLst>
                                  <p:childTnLst>
                                    <p:animMotion origin="layout" path="M -4.375E-6 -4.07407E-6 L 0.04493 -4.07407E-6 " pathEditMode="relative" rAng="0" ptsTypes="AA">
                                      <p:cBhvr>
                                        <p:cTn id="95" dur="1250" spd="-100000" fill="hold"/>
                                        <p:tgtEl>
                                          <p:spTgt spid="28"/>
                                        </p:tgtEl>
                                        <p:attrNameLst>
                                          <p:attrName>ppt_x</p:attrName>
                                          <p:attrName>ppt_y</p:attrName>
                                        </p:attrNameLst>
                                      </p:cBhvr>
                                      <p:rCtr x="2240" y="0"/>
                                    </p:animMotion>
                                  </p:childTnLst>
                                </p:cTn>
                              </p:par>
                              <p:par>
                                <p:cTn id="96" presetID="10" presetClass="entr" presetSubtype="0" fill="hold" grpId="0" nodeType="withEffect">
                                  <p:stCondLst>
                                    <p:cond delay="300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childTnLst>
                                </p:cTn>
                              </p:par>
                              <p:par>
                                <p:cTn id="99" presetID="64" presetClass="path" presetSubtype="0" decel="100000" fill="hold" grpId="1" nodeType="withEffect">
                                  <p:stCondLst>
                                    <p:cond delay="3000"/>
                                  </p:stCondLst>
                                  <p:childTnLst>
                                    <p:animMotion origin="layout" path="M -3.54167E-6 -1.11111E-6 L -3.54167E-6 -0.08657 " pathEditMode="relative" rAng="0" ptsTypes="AA">
                                      <p:cBhvr>
                                        <p:cTn id="100" dur="1000" spd="-100000" fill="hold"/>
                                        <p:tgtEl>
                                          <p:spTgt spid="29"/>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3" grpId="0" animBg="1"/>
      <p:bldP spid="3" grpId="1" animBg="1"/>
      <p:bldP spid="5" grpId="0" animBg="1"/>
      <p:bldP spid="5" grpId="1" animBg="1"/>
      <p:bldP spid="6" grpId="0" animBg="1"/>
      <p:bldP spid="6" grpId="1" animBg="1"/>
      <p:bldP spid="14" grpId="0" animBg="1"/>
      <p:bldP spid="14" grpId="1" animBg="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2" grpId="0"/>
      <p:bldP spid="32" grpId="1"/>
      <p:bldP spid="33" grpId="0"/>
      <p:bldP spid="3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2049503" y="3852517"/>
            <a:ext cx="1433691" cy="1663082"/>
            <a:chOff x="2049503" y="3852517"/>
            <a:chExt cx="1433691" cy="1663082"/>
          </a:xfrm>
        </p:grpSpPr>
        <p:grpSp>
          <p:nvGrpSpPr>
            <p:cNvPr id="8" name="组合 7"/>
            <p:cNvGrpSpPr/>
            <p:nvPr/>
          </p:nvGrpSpPr>
          <p:grpSpPr>
            <a:xfrm>
              <a:off x="2049503" y="3852517"/>
              <a:ext cx="1433691" cy="1663082"/>
              <a:chOff x="2912532" y="2352490"/>
              <a:chExt cx="1433691" cy="1663082"/>
            </a:xfrm>
          </p:grpSpPr>
          <p:sp>
            <p:nvSpPr>
              <p:cNvPr id="9" name="六边形 8"/>
              <p:cNvSpPr/>
              <p:nvPr/>
            </p:nvSpPr>
            <p:spPr>
              <a:xfrm rot="5400000">
                <a:off x="2797837" y="2467185"/>
                <a:ext cx="1663082" cy="1433691"/>
              </a:xfrm>
              <a:prstGeom prst="hexagon">
                <a:avLst>
                  <a:gd name="adj" fmla="val 28974"/>
                  <a:gd name="vf" fmla="val 115470"/>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0" name="六边形 9"/>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22" name="Group 17"/>
            <p:cNvGrpSpPr/>
            <p:nvPr/>
          </p:nvGrpSpPr>
          <p:grpSpPr>
            <a:xfrm>
              <a:off x="2439966" y="4416442"/>
              <a:ext cx="553754" cy="523955"/>
              <a:chOff x="5738813" y="3094038"/>
              <a:chExt cx="708026" cy="669925"/>
            </a:xfrm>
            <a:solidFill>
              <a:schemeClr val="bg1"/>
            </a:solidFill>
          </p:grpSpPr>
          <p:sp>
            <p:nvSpPr>
              <p:cNvPr id="23" name="Freeform 18"/>
              <p:cNvSpPr>
                <a:spLocks noEditPoints="1"/>
              </p:cNvSpPr>
              <p:nvPr/>
            </p:nvSpPr>
            <p:spPr bwMode="auto">
              <a:xfrm>
                <a:off x="5738813" y="3292476"/>
                <a:ext cx="487363" cy="373063"/>
              </a:xfrm>
              <a:custGeom>
                <a:avLst/>
                <a:gdLst>
                  <a:gd name="T0" fmla="*/ 113 w 128"/>
                  <a:gd name="T1" fmla="*/ 0 h 98"/>
                  <a:gd name="T2" fmla="*/ 98 w 128"/>
                  <a:gd name="T3" fmla="*/ 15 h 98"/>
                  <a:gd name="T4" fmla="*/ 103 w 128"/>
                  <a:gd name="T5" fmla="*/ 27 h 98"/>
                  <a:gd name="T6" fmla="*/ 85 w 128"/>
                  <a:gd name="T7" fmla="*/ 54 h 98"/>
                  <a:gd name="T8" fmla="*/ 79 w 128"/>
                  <a:gd name="T9" fmla="*/ 53 h 98"/>
                  <a:gd name="T10" fmla="*/ 66 w 128"/>
                  <a:gd name="T11" fmla="*/ 61 h 98"/>
                  <a:gd name="T12" fmla="*/ 55 w 128"/>
                  <a:gd name="T13" fmla="*/ 55 h 98"/>
                  <a:gd name="T14" fmla="*/ 57 w 128"/>
                  <a:gd name="T15" fmla="*/ 49 h 98"/>
                  <a:gd name="T16" fmla="*/ 41 w 128"/>
                  <a:gd name="T17" fmla="*/ 34 h 98"/>
                  <a:gd name="T18" fmla="*/ 26 w 128"/>
                  <a:gd name="T19" fmla="*/ 49 h 98"/>
                  <a:gd name="T20" fmla="*/ 32 w 128"/>
                  <a:gd name="T21" fmla="*/ 60 h 98"/>
                  <a:gd name="T22" fmla="*/ 24 w 128"/>
                  <a:gd name="T23" fmla="*/ 71 h 98"/>
                  <a:gd name="T24" fmla="*/ 15 w 128"/>
                  <a:gd name="T25" fmla="*/ 68 h 98"/>
                  <a:gd name="T26" fmla="*/ 0 w 128"/>
                  <a:gd name="T27" fmla="*/ 83 h 98"/>
                  <a:gd name="T28" fmla="*/ 15 w 128"/>
                  <a:gd name="T29" fmla="*/ 98 h 98"/>
                  <a:gd name="T30" fmla="*/ 30 w 128"/>
                  <a:gd name="T31" fmla="*/ 83 h 98"/>
                  <a:gd name="T32" fmla="*/ 27 w 128"/>
                  <a:gd name="T33" fmla="*/ 73 h 98"/>
                  <a:gd name="T34" fmla="*/ 35 w 128"/>
                  <a:gd name="T35" fmla="*/ 63 h 98"/>
                  <a:gd name="T36" fmla="*/ 41 w 128"/>
                  <a:gd name="T37" fmla="*/ 64 h 98"/>
                  <a:gd name="T38" fmla="*/ 54 w 128"/>
                  <a:gd name="T39" fmla="*/ 58 h 98"/>
                  <a:gd name="T40" fmla="*/ 65 w 128"/>
                  <a:gd name="T41" fmla="*/ 64 h 98"/>
                  <a:gd name="T42" fmla="*/ 64 w 128"/>
                  <a:gd name="T43" fmla="*/ 68 h 98"/>
                  <a:gd name="T44" fmla="*/ 79 w 128"/>
                  <a:gd name="T45" fmla="*/ 83 h 98"/>
                  <a:gd name="T46" fmla="*/ 94 w 128"/>
                  <a:gd name="T47" fmla="*/ 68 h 98"/>
                  <a:gd name="T48" fmla="*/ 88 w 128"/>
                  <a:gd name="T49" fmla="*/ 56 h 98"/>
                  <a:gd name="T50" fmla="*/ 106 w 128"/>
                  <a:gd name="T51" fmla="*/ 29 h 98"/>
                  <a:gd name="T52" fmla="*/ 113 w 128"/>
                  <a:gd name="T53" fmla="*/ 30 h 98"/>
                  <a:gd name="T54" fmla="*/ 128 w 128"/>
                  <a:gd name="T55" fmla="*/ 15 h 98"/>
                  <a:gd name="T56" fmla="*/ 113 w 128"/>
                  <a:gd name="T57" fmla="*/ 0 h 98"/>
                  <a:gd name="T58" fmla="*/ 15 w 128"/>
                  <a:gd name="T59" fmla="*/ 91 h 98"/>
                  <a:gd name="T60" fmla="*/ 8 w 128"/>
                  <a:gd name="T61" fmla="*/ 83 h 98"/>
                  <a:gd name="T62" fmla="*/ 15 w 128"/>
                  <a:gd name="T63" fmla="*/ 76 h 98"/>
                  <a:gd name="T64" fmla="*/ 23 w 128"/>
                  <a:gd name="T65" fmla="*/ 83 h 98"/>
                  <a:gd name="T66" fmla="*/ 15 w 128"/>
                  <a:gd name="T67" fmla="*/ 91 h 98"/>
                  <a:gd name="T68" fmla="*/ 41 w 128"/>
                  <a:gd name="T69" fmla="*/ 57 h 98"/>
                  <a:gd name="T70" fmla="*/ 34 w 128"/>
                  <a:gd name="T71" fmla="*/ 49 h 98"/>
                  <a:gd name="T72" fmla="*/ 41 w 128"/>
                  <a:gd name="T73" fmla="*/ 42 h 98"/>
                  <a:gd name="T74" fmla="*/ 49 w 128"/>
                  <a:gd name="T75" fmla="*/ 49 h 98"/>
                  <a:gd name="T76" fmla="*/ 41 w 128"/>
                  <a:gd name="T77" fmla="*/ 57 h 98"/>
                  <a:gd name="T78" fmla="*/ 79 w 128"/>
                  <a:gd name="T79" fmla="*/ 76 h 98"/>
                  <a:gd name="T80" fmla="*/ 72 w 128"/>
                  <a:gd name="T81" fmla="*/ 68 h 98"/>
                  <a:gd name="T82" fmla="*/ 79 w 128"/>
                  <a:gd name="T83" fmla="*/ 60 h 98"/>
                  <a:gd name="T84" fmla="*/ 87 w 128"/>
                  <a:gd name="T85" fmla="*/ 68 h 98"/>
                  <a:gd name="T86" fmla="*/ 79 w 128"/>
                  <a:gd name="T87" fmla="*/ 76 h 98"/>
                  <a:gd name="T88" fmla="*/ 113 w 128"/>
                  <a:gd name="T89" fmla="*/ 23 h 98"/>
                  <a:gd name="T90" fmla="*/ 106 w 128"/>
                  <a:gd name="T91" fmla="*/ 15 h 98"/>
                  <a:gd name="T92" fmla="*/ 113 w 128"/>
                  <a:gd name="T93" fmla="*/ 8 h 98"/>
                  <a:gd name="T94" fmla="*/ 120 w 128"/>
                  <a:gd name="T95" fmla="*/ 15 h 98"/>
                  <a:gd name="T96" fmla="*/ 113 w 128"/>
                  <a:gd name="T97"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98">
                    <a:moveTo>
                      <a:pt x="113" y="0"/>
                    </a:moveTo>
                    <a:cubicBezTo>
                      <a:pt x="105" y="0"/>
                      <a:pt x="98" y="7"/>
                      <a:pt x="98" y="15"/>
                    </a:cubicBezTo>
                    <a:cubicBezTo>
                      <a:pt x="98" y="20"/>
                      <a:pt x="100" y="24"/>
                      <a:pt x="103" y="27"/>
                    </a:cubicBezTo>
                    <a:cubicBezTo>
                      <a:pt x="85" y="54"/>
                      <a:pt x="85" y="54"/>
                      <a:pt x="85" y="54"/>
                    </a:cubicBezTo>
                    <a:cubicBezTo>
                      <a:pt x="83" y="53"/>
                      <a:pt x="81" y="53"/>
                      <a:pt x="79" y="53"/>
                    </a:cubicBezTo>
                    <a:cubicBezTo>
                      <a:pt x="73" y="53"/>
                      <a:pt x="68" y="56"/>
                      <a:pt x="66" y="61"/>
                    </a:cubicBezTo>
                    <a:cubicBezTo>
                      <a:pt x="55" y="55"/>
                      <a:pt x="55" y="55"/>
                      <a:pt x="55" y="55"/>
                    </a:cubicBezTo>
                    <a:cubicBezTo>
                      <a:pt x="56" y="53"/>
                      <a:pt x="57" y="51"/>
                      <a:pt x="57" y="49"/>
                    </a:cubicBezTo>
                    <a:cubicBezTo>
                      <a:pt x="57" y="41"/>
                      <a:pt x="50" y="34"/>
                      <a:pt x="41" y="34"/>
                    </a:cubicBezTo>
                    <a:cubicBezTo>
                      <a:pt x="33" y="34"/>
                      <a:pt x="26" y="41"/>
                      <a:pt x="26" y="49"/>
                    </a:cubicBezTo>
                    <a:cubicBezTo>
                      <a:pt x="26" y="54"/>
                      <a:pt x="28" y="58"/>
                      <a:pt x="32" y="60"/>
                    </a:cubicBezTo>
                    <a:cubicBezTo>
                      <a:pt x="24" y="71"/>
                      <a:pt x="24" y="71"/>
                      <a:pt x="24" y="71"/>
                    </a:cubicBezTo>
                    <a:cubicBezTo>
                      <a:pt x="21" y="69"/>
                      <a:pt x="18" y="68"/>
                      <a:pt x="15" y="68"/>
                    </a:cubicBezTo>
                    <a:cubicBezTo>
                      <a:pt x="7" y="68"/>
                      <a:pt x="0" y="75"/>
                      <a:pt x="0" y="83"/>
                    </a:cubicBezTo>
                    <a:cubicBezTo>
                      <a:pt x="0" y="91"/>
                      <a:pt x="7" y="98"/>
                      <a:pt x="15" y="98"/>
                    </a:cubicBezTo>
                    <a:cubicBezTo>
                      <a:pt x="23" y="98"/>
                      <a:pt x="30" y="91"/>
                      <a:pt x="30" y="83"/>
                    </a:cubicBezTo>
                    <a:cubicBezTo>
                      <a:pt x="30" y="79"/>
                      <a:pt x="29" y="76"/>
                      <a:pt x="27" y="73"/>
                    </a:cubicBezTo>
                    <a:cubicBezTo>
                      <a:pt x="35" y="63"/>
                      <a:pt x="35" y="63"/>
                      <a:pt x="35" y="63"/>
                    </a:cubicBezTo>
                    <a:cubicBezTo>
                      <a:pt x="37" y="64"/>
                      <a:pt x="39" y="64"/>
                      <a:pt x="41" y="64"/>
                    </a:cubicBezTo>
                    <a:cubicBezTo>
                      <a:pt x="46" y="64"/>
                      <a:pt x="51" y="62"/>
                      <a:pt x="54" y="58"/>
                    </a:cubicBezTo>
                    <a:cubicBezTo>
                      <a:pt x="65" y="64"/>
                      <a:pt x="65" y="64"/>
                      <a:pt x="65" y="64"/>
                    </a:cubicBezTo>
                    <a:cubicBezTo>
                      <a:pt x="64" y="66"/>
                      <a:pt x="64" y="67"/>
                      <a:pt x="64" y="68"/>
                    </a:cubicBezTo>
                    <a:cubicBezTo>
                      <a:pt x="64" y="76"/>
                      <a:pt x="71" y="83"/>
                      <a:pt x="79" y="83"/>
                    </a:cubicBezTo>
                    <a:cubicBezTo>
                      <a:pt x="87" y="83"/>
                      <a:pt x="94" y="76"/>
                      <a:pt x="94" y="68"/>
                    </a:cubicBezTo>
                    <a:cubicBezTo>
                      <a:pt x="94" y="63"/>
                      <a:pt x="92" y="59"/>
                      <a:pt x="88" y="56"/>
                    </a:cubicBezTo>
                    <a:cubicBezTo>
                      <a:pt x="106" y="29"/>
                      <a:pt x="106" y="29"/>
                      <a:pt x="106" y="29"/>
                    </a:cubicBezTo>
                    <a:cubicBezTo>
                      <a:pt x="108" y="30"/>
                      <a:pt x="111" y="30"/>
                      <a:pt x="113" y="30"/>
                    </a:cubicBezTo>
                    <a:cubicBezTo>
                      <a:pt x="121" y="30"/>
                      <a:pt x="128" y="24"/>
                      <a:pt x="128" y="15"/>
                    </a:cubicBezTo>
                    <a:cubicBezTo>
                      <a:pt x="128" y="7"/>
                      <a:pt x="121" y="0"/>
                      <a:pt x="113" y="0"/>
                    </a:cubicBezTo>
                    <a:close/>
                    <a:moveTo>
                      <a:pt x="15" y="91"/>
                    </a:moveTo>
                    <a:cubicBezTo>
                      <a:pt x="11" y="91"/>
                      <a:pt x="8" y="87"/>
                      <a:pt x="8" y="83"/>
                    </a:cubicBezTo>
                    <a:cubicBezTo>
                      <a:pt x="8" y="79"/>
                      <a:pt x="11" y="76"/>
                      <a:pt x="15" y="76"/>
                    </a:cubicBezTo>
                    <a:cubicBezTo>
                      <a:pt x="19" y="76"/>
                      <a:pt x="23" y="79"/>
                      <a:pt x="23" y="83"/>
                    </a:cubicBezTo>
                    <a:cubicBezTo>
                      <a:pt x="23" y="87"/>
                      <a:pt x="19" y="91"/>
                      <a:pt x="15" y="91"/>
                    </a:cubicBezTo>
                    <a:close/>
                    <a:moveTo>
                      <a:pt x="41" y="57"/>
                    </a:moveTo>
                    <a:cubicBezTo>
                      <a:pt x="37" y="57"/>
                      <a:pt x="34" y="53"/>
                      <a:pt x="34" y="49"/>
                    </a:cubicBezTo>
                    <a:cubicBezTo>
                      <a:pt x="34" y="45"/>
                      <a:pt x="37" y="42"/>
                      <a:pt x="41" y="42"/>
                    </a:cubicBezTo>
                    <a:cubicBezTo>
                      <a:pt x="46" y="42"/>
                      <a:pt x="49" y="45"/>
                      <a:pt x="49" y="49"/>
                    </a:cubicBezTo>
                    <a:cubicBezTo>
                      <a:pt x="49" y="53"/>
                      <a:pt x="46" y="57"/>
                      <a:pt x="41" y="57"/>
                    </a:cubicBezTo>
                    <a:close/>
                    <a:moveTo>
                      <a:pt x="79" y="76"/>
                    </a:moveTo>
                    <a:cubicBezTo>
                      <a:pt x="75" y="76"/>
                      <a:pt x="72" y="72"/>
                      <a:pt x="72" y="68"/>
                    </a:cubicBezTo>
                    <a:cubicBezTo>
                      <a:pt x="72" y="64"/>
                      <a:pt x="75" y="60"/>
                      <a:pt x="79" y="60"/>
                    </a:cubicBezTo>
                    <a:cubicBezTo>
                      <a:pt x="83" y="60"/>
                      <a:pt x="87" y="64"/>
                      <a:pt x="87" y="68"/>
                    </a:cubicBezTo>
                    <a:cubicBezTo>
                      <a:pt x="87" y="72"/>
                      <a:pt x="83" y="76"/>
                      <a:pt x="79" y="76"/>
                    </a:cubicBezTo>
                    <a:close/>
                    <a:moveTo>
                      <a:pt x="113" y="23"/>
                    </a:moveTo>
                    <a:cubicBezTo>
                      <a:pt x="109" y="23"/>
                      <a:pt x="106" y="19"/>
                      <a:pt x="106" y="15"/>
                    </a:cubicBezTo>
                    <a:cubicBezTo>
                      <a:pt x="106" y="11"/>
                      <a:pt x="109" y="8"/>
                      <a:pt x="113" y="8"/>
                    </a:cubicBezTo>
                    <a:cubicBezTo>
                      <a:pt x="117" y="8"/>
                      <a:pt x="120" y="11"/>
                      <a:pt x="120" y="15"/>
                    </a:cubicBezTo>
                    <a:cubicBezTo>
                      <a:pt x="120" y="19"/>
                      <a:pt x="117" y="23"/>
                      <a:pt x="1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4" name="Freeform 19"/>
              <p:cNvSpPr>
                <a:spLocks noEditPoints="1"/>
              </p:cNvSpPr>
              <p:nvPr/>
            </p:nvSpPr>
            <p:spPr bwMode="auto">
              <a:xfrm>
                <a:off x="5883276" y="3094038"/>
                <a:ext cx="563563" cy="669925"/>
              </a:xfrm>
              <a:custGeom>
                <a:avLst/>
                <a:gdLst>
                  <a:gd name="T0" fmla="*/ 132 w 148"/>
                  <a:gd name="T1" fmla="*/ 0 h 176"/>
                  <a:gd name="T2" fmla="*/ 44 w 148"/>
                  <a:gd name="T3" fmla="*/ 0 h 176"/>
                  <a:gd name="T4" fmla="*/ 27 w 148"/>
                  <a:gd name="T5" fmla="*/ 16 h 176"/>
                  <a:gd name="T6" fmla="*/ 27 w 148"/>
                  <a:gd name="T7" fmla="*/ 27 h 176"/>
                  <a:gd name="T8" fmla="*/ 16 w 148"/>
                  <a:gd name="T9" fmla="*/ 27 h 176"/>
                  <a:gd name="T10" fmla="*/ 0 w 148"/>
                  <a:gd name="T11" fmla="*/ 44 h 176"/>
                  <a:gd name="T12" fmla="*/ 0 w 148"/>
                  <a:gd name="T13" fmla="*/ 81 h 176"/>
                  <a:gd name="T14" fmla="*/ 3 w 148"/>
                  <a:gd name="T15" fmla="*/ 80 h 176"/>
                  <a:gd name="T16" fmla="*/ 11 w 148"/>
                  <a:gd name="T17" fmla="*/ 82 h 176"/>
                  <a:gd name="T18" fmla="*/ 11 w 148"/>
                  <a:gd name="T19" fmla="*/ 44 h 176"/>
                  <a:gd name="T20" fmla="*/ 16 w 148"/>
                  <a:gd name="T21" fmla="*/ 38 h 176"/>
                  <a:gd name="T22" fmla="*/ 104 w 148"/>
                  <a:gd name="T23" fmla="*/ 38 h 176"/>
                  <a:gd name="T24" fmla="*/ 110 w 148"/>
                  <a:gd name="T25" fmla="*/ 44 h 176"/>
                  <a:gd name="T26" fmla="*/ 110 w 148"/>
                  <a:gd name="T27" fmla="*/ 160 h 176"/>
                  <a:gd name="T28" fmla="*/ 104 w 148"/>
                  <a:gd name="T29" fmla="*/ 165 h 176"/>
                  <a:gd name="T30" fmla="*/ 16 w 148"/>
                  <a:gd name="T31" fmla="*/ 165 h 176"/>
                  <a:gd name="T32" fmla="*/ 11 w 148"/>
                  <a:gd name="T33" fmla="*/ 160 h 176"/>
                  <a:gd name="T34" fmla="*/ 11 w 148"/>
                  <a:gd name="T35" fmla="*/ 121 h 176"/>
                  <a:gd name="T36" fmla="*/ 3 w 148"/>
                  <a:gd name="T37" fmla="*/ 122 h 176"/>
                  <a:gd name="T38" fmla="*/ 0 w 148"/>
                  <a:gd name="T39" fmla="*/ 122 h 176"/>
                  <a:gd name="T40" fmla="*/ 0 w 148"/>
                  <a:gd name="T41" fmla="*/ 160 h 176"/>
                  <a:gd name="T42" fmla="*/ 16 w 148"/>
                  <a:gd name="T43" fmla="*/ 176 h 176"/>
                  <a:gd name="T44" fmla="*/ 104 w 148"/>
                  <a:gd name="T45" fmla="*/ 176 h 176"/>
                  <a:gd name="T46" fmla="*/ 121 w 148"/>
                  <a:gd name="T47" fmla="*/ 160 h 176"/>
                  <a:gd name="T48" fmla="*/ 121 w 148"/>
                  <a:gd name="T49" fmla="*/ 148 h 176"/>
                  <a:gd name="T50" fmla="*/ 132 w 148"/>
                  <a:gd name="T51" fmla="*/ 148 h 176"/>
                  <a:gd name="T52" fmla="*/ 148 w 148"/>
                  <a:gd name="T53" fmla="*/ 132 h 176"/>
                  <a:gd name="T54" fmla="*/ 148 w 148"/>
                  <a:gd name="T55" fmla="*/ 16 h 176"/>
                  <a:gd name="T56" fmla="*/ 132 w 148"/>
                  <a:gd name="T57" fmla="*/ 0 h 176"/>
                  <a:gd name="T58" fmla="*/ 137 w 148"/>
                  <a:gd name="T59" fmla="*/ 132 h 176"/>
                  <a:gd name="T60" fmla="*/ 132 w 148"/>
                  <a:gd name="T61" fmla="*/ 137 h 176"/>
                  <a:gd name="T62" fmla="*/ 121 w 148"/>
                  <a:gd name="T63" fmla="*/ 137 h 176"/>
                  <a:gd name="T64" fmla="*/ 121 w 148"/>
                  <a:gd name="T65" fmla="*/ 44 h 176"/>
                  <a:gd name="T66" fmla="*/ 104 w 148"/>
                  <a:gd name="T67" fmla="*/ 27 h 176"/>
                  <a:gd name="T68" fmla="*/ 38 w 148"/>
                  <a:gd name="T69" fmla="*/ 27 h 176"/>
                  <a:gd name="T70" fmla="*/ 38 w 148"/>
                  <a:gd name="T71" fmla="*/ 16 h 176"/>
                  <a:gd name="T72" fmla="*/ 44 w 148"/>
                  <a:gd name="T73" fmla="*/ 11 h 176"/>
                  <a:gd name="T74" fmla="*/ 132 w 148"/>
                  <a:gd name="T75" fmla="*/ 11 h 176"/>
                  <a:gd name="T76" fmla="*/ 137 w 148"/>
                  <a:gd name="T77" fmla="*/ 16 h 176"/>
                  <a:gd name="T78" fmla="*/ 137 w 148"/>
                  <a:gd name="T7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 h="176">
                    <a:moveTo>
                      <a:pt x="132" y="0"/>
                    </a:moveTo>
                    <a:cubicBezTo>
                      <a:pt x="44" y="0"/>
                      <a:pt x="44" y="0"/>
                      <a:pt x="44" y="0"/>
                    </a:cubicBezTo>
                    <a:cubicBezTo>
                      <a:pt x="35" y="0"/>
                      <a:pt x="27" y="7"/>
                      <a:pt x="27" y="16"/>
                    </a:cubicBezTo>
                    <a:cubicBezTo>
                      <a:pt x="27" y="27"/>
                      <a:pt x="27" y="27"/>
                      <a:pt x="27" y="27"/>
                    </a:cubicBezTo>
                    <a:cubicBezTo>
                      <a:pt x="16" y="27"/>
                      <a:pt x="16" y="27"/>
                      <a:pt x="16" y="27"/>
                    </a:cubicBezTo>
                    <a:cubicBezTo>
                      <a:pt x="7" y="27"/>
                      <a:pt x="0" y="35"/>
                      <a:pt x="0" y="44"/>
                    </a:cubicBezTo>
                    <a:cubicBezTo>
                      <a:pt x="0" y="81"/>
                      <a:pt x="0" y="81"/>
                      <a:pt x="0" y="81"/>
                    </a:cubicBezTo>
                    <a:cubicBezTo>
                      <a:pt x="1" y="80"/>
                      <a:pt x="2" y="80"/>
                      <a:pt x="3" y="80"/>
                    </a:cubicBezTo>
                    <a:cubicBezTo>
                      <a:pt x="6" y="80"/>
                      <a:pt x="8" y="81"/>
                      <a:pt x="11" y="82"/>
                    </a:cubicBezTo>
                    <a:cubicBezTo>
                      <a:pt x="11" y="44"/>
                      <a:pt x="11" y="44"/>
                      <a:pt x="11" y="44"/>
                    </a:cubicBezTo>
                    <a:cubicBezTo>
                      <a:pt x="11" y="41"/>
                      <a:pt x="13" y="38"/>
                      <a:pt x="16" y="38"/>
                    </a:cubicBezTo>
                    <a:cubicBezTo>
                      <a:pt x="104" y="38"/>
                      <a:pt x="104" y="38"/>
                      <a:pt x="104" y="38"/>
                    </a:cubicBezTo>
                    <a:cubicBezTo>
                      <a:pt x="107" y="38"/>
                      <a:pt x="110" y="41"/>
                      <a:pt x="110" y="44"/>
                    </a:cubicBezTo>
                    <a:cubicBezTo>
                      <a:pt x="110" y="160"/>
                      <a:pt x="110" y="160"/>
                      <a:pt x="110" y="160"/>
                    </a:cubicBezTo>
                    <a:cubicBezTo>
                      <a:pt x="110" y="162"/>
                      <a:pt x="107" y="165"/>
                      <a:pt x="104" y="165"/>
                    </a:cubicBezTo>
                    <a:cubicBezTo>
                      <a:pt x="16" y="165"/>
                      <a:pt x="16" y="165"/>
                      <a:pt x="16" y="165"/>
                    </a:cubicBezTo>
                    <a:cubicBezTo>
                      <a:pt x="13" y="165"/>
                      <a:pt x="11" y="162"/>
                      <a:pt x="11" y="160"/>
                    </a:cubicBezTo>
                    <a:cubicBezTo>
                      <a:pt x="11" y="121"/>
                      <a:pt x="11" y="121"/>
                      <a:pt x="11" y="121"/>
                    </a:cubicBezTo>
                    <a:cubicBezTo>
                      <a:pt x="8" y="122"/>
                      <a:pt x="6" y="122"/>
                      <a:pt x="3" y="122"/>
                    </a:cubicBezTo>
                    <a:cubicBezTo>
                      <a:pt x="2" y="122"/>
                      <a:pt x="1" y="122"/>
                      <a:pt x="0" y="122"/>
                    </a:cubicBezTo>
                    <a:cubicBezTo>
                      <a:pt x="0" y="160"/>
                      <a:pt x="0" y="160"/>
                      <a:pt x="0" y="160"/>
                    </a:cubicBezTo>
                    <a:cubicBezTo>
                      <a:pt x="0" y="169"/>
                      <a:pt x="7" y="176"/>
                      <a:pt x="16" y="176"/>
                    </a:cubicBezTo>
                    <a:cubicBezTo>
                      <a:pt x="104" y="176"/>
                      <a:pt x="104" y="176"/>
                      <a:pt x="104" y="176"/>
                    </a:cubicBezTo>
                    <a:cubicBezTo>
                      <a:pt x="113" y="176"/>
                      <a:pt x="121" y="169"/>
                      <a:pt x="121" y="160"/>
                    </a:cubicBezTo>
                    <a:cubicBezTo>
                      <a:pt x="121" y="148"/>
                      <a:pt x="121" y="148"/>
                      <a:pt x="121" y="148"/>
                    </a:cubicBezTo>
                    <a:cubicBezTo>
                      <a:pt x="132" y="148"/>
                      <a:pt x="132" y="148"/>
                      <a:pt x="132" y="148"/>
                    </a:cubicBezTo>
                    <a:cubicBezTo>
                      <a:pt x="141" y="148"/>
                      <a:pt x="148" y="141"/>
                      <a:pt x="148" y="132"/>
                    </a:cubicBezTo>
                    <a:cubicBezTo>
                      <a:pt x="148" y="16"/>
                      <a:pt x="148" y="16"/>
                      <a:pt x="148" y="16"/>
                    </a:cubicBezTo>
                    <a:cubicBezTo>
                      <a:pt x="148" y="7"/>
                      <a:pt x="141" y="0"/>
                      <a:pt x="132" y="0"/>
                    </a:cubicBezTo>
                    <a:close/>
                    <a:moveTo>
                      <a:pt x="137" y="132"/>
                    </a:moveTo>
                    <a:cubicBezTo>
                      <a:pt x="137" y="135"/>
                      <a:pt x="135" y="137"/>
                      <a:pt x="132" y="137"/>
                    </a:cubicBezTo>
                    <a:cubicBezTo>
                      <a:pt x="121" y="137"/>
                      <a:pt x="121" y="137"/>
                      <a:pt x="121" y="137"/>
                    </a:cubicBezTo>
                    <a:cubicBezTo>
                      <a:pt x="121" y="44"/>
                      <a:pt x="121" y="44"/>
                      <a:pt x="121" y="44"/>
                    </a:cubicBezTo>
                    <a:cubicBezTo>
                      <a:pt x="121" y="35"/>
                      <a:pt x="113" y="27"/>
                      <a:pt x="104" y="27"/>
                    </a:cubicBezTo>
                    <a:cubicBezTo>
                      <a:pt x="38" y="27"/>
                      <a:pt x="38" y="27"/>
                      <a:pt x="38" y="27"/>
                    </a:cubicBezTo>
                    <a:cubicBezTo>
                      <a:pt x="38" y="16"/>
                      <a:pt x="38" y="16"/>
                      <a:pt x="38" y="16"/>
                    </a:cubicBezTo>
                    <a:cubicBezTo>
                      <a:pt x="38" y="13"/>
                      <a:pt x="41" y="11"/>
                      <a:pt x="44" y="11"/>
                    </a:cubicBezTo>
                    <a:cubicBezTo>
                      <a:pt x="132" y="11"/>
                      <a:pt x="132" y="11"/>
                      <a:pt x="132" y="11"/>
                    </a:cubicBezTo>
                    <a:cubicBezTo>
                      <a:pt x="135" y="11"/>
                      <a:pt x="137" y="13"/>
                      <a:pt x="137" y="16"/>
                    </a:cubicBezTo>
                    <a:lnTo>
                      <a:pt x="137"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52" name="组合 51"/>
          <p:cNvGrpSpPr/>
          <p:nvPr/>
        </p:nvGrpSpPr>
        <p:grpSpPr>
          <a:xfrm>
            <a:off x="2912532" y="2352490"/>
            <a:ext cx="1433691" cy="1663082"/>
            <a:chOff x="2912532" y="2352490"/>
            <a:chExt cx="1433691" cy="1663082"/>
          </a:xfrm>
        </p:grpSpPr>
        <p:grpSp>
          <p:nvGrpSpPr>
            <p:cNvPr id="7" name="组合 6"/>
            <p:cNvGrpSpPr/>
            <p:nvPr/>
          </p:nvGrpSpPr>
          <p:grpSpPr>
            <a:xfrm>
              <a:off x="2912532" y="2352490"/>
              <a:ext cx="1433691" cy="1663082"/>
              <a:chOff x="2912532" y="2352490"/>
              <a:chExt cx="1433691" cy="1663082"/>
            </a:xfrm>
          </p:grpSpPr>
          <p:sp>
            <p:nvSpPr>
              <p:cNvPr id="5" name="六边形 4"/>
              <p:cNvSpPr/>
              <p:nvPr/>
            </p:nvSpPr>
            <p:spPr>
              <a:xfrm rot="5400000">
                <a:off x="2797837" y="2467185"/>
                <a:ext cx="1663082" cy="1433691"/>
              </a:xfrm>
              <a:prstGeom prst="hexagon">
                <a:avLst>
                  <a:gd name="adj" fmla="val 28974"/>
                  <a:gd name="vf" fmla="val 115470"/>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六边形 5"/>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25" name="Group 88"/>
            <p:cNvGrpSpPr/>
            <p:nvPr/>
          </p:nvGrpSpPr>
          <p:grpSpPr>
            <a:xfrm>
              <a:off x="3395287" y="2932281"/>
              <a:ext cx="468182" cy="521678"/>
              <a:chOff x="9264650" y="2270125"/>
              <a:chExt cx="2070101" cy="2306638"/>
            </a:xfrm>
            <a:solidFill>
              <a:schemeClr val="bg1"/>
            </a:solidFill>
          </p:grpSpPr>
          <p:sp>
            <p:nvSpPr>
              <p:cNvPr id="26" name="Freeform 28"/>
              <p:cNvSpPr>
                <a:spLocks noEditPoints="1"/>
              </p:cNvSpPr>
              <p:nvPr/>
            </p:nvSpPr>
            <p:spPr bwMode="auto">
              <a:xfrm>
                <a:off x="10460038" y="2719388"/>
                <a:ext cx="874713" cy="1141413"/>
              </a:xfrm>
              <a:custGeom>
                <a:avLst/>
                <a:gdLst>
                  <a:gd name="T0" fmla="*/ 213 w 232"/>
                  <a:gd name="T1" fmla="*/ 303 h 303"/>
                  <a:gd name="T2" fmla="*/ 0 w 232"/>
                  <a:gd name="T3" fmla="*/ 212 h 303"/>
                  <a:gd name="T4" fmla="*/ 92 w 232"/>
                  <a:gd name="T5" fmla="*/ 0 h 303"/>
                  <a:gd name="T6" fmla="*/ 102 w 232"/>
                  <a:gd name="T7" fmla="*/ 5 h 303"/>
                  <a:gd name="T8" fmla="*/ 232 w 232"/>
                  <a:gd name="T9" fmla="*/ 211 h 303"/>
                  <a:gd name="T10" fmla="*/ 217 w 232"/>
                  <a:gd name="T11" fmla="*/ 293 h 303"/>
                  <a:gd name="T12" fmla="*/ 213 w 232"/>
                  <a:gd name="T13" fmla="*/ 303 h 303"/>
                  <a:gd name="T14" fmla="*/ 27 w 232"/>
                  <a:gd name="T15" fmla="*/ 202 h 303"/>
                  <a:gd name="T16" fmla="*/ 201 w 232"/>
                  <a:gd name="T17" fmla="*/ 276 h 303"/>
                  <a:gd name="T18" fmla="*/ 212 w 232"/>
                  <a:gd name="T19" fmla="*/ 211 h 303"/>
                  <a:gd name="T20" fmla="*/ 102 w 232"/>
                  <a:gd name="T21" fmla="*/ 27 h 303"/>
                  <a:gd name="T22" fmla="*/ 27 w 232"/>
                  <a:gd name="T23" fmla="*/ 20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303">
                    <a:moveTo>
                      <a:pt x="213" y="303"/>
                    </a:moveTo>
                    <a:cubicBezTo>
                      <a:pt x="0" y="212"/>
                      <a:pt x="0" y="212"/>
                      <a:pt x="0" y="212"/>
                    </a:cubicBezTo>
                    <a:cubicBezTo>
                      <a:pt x="92" y="0"/>
                      <a:pt x="92" y="0"/>
                      <a:pt x="92" y="0"/>
                    </a:cubicBezTo>
                    <a:cubicBezTo>
                      <a:pt x="102" y="5"/>
                      <a:pt x="102" y="5"/>
                      <a:pt x="102" y="5"/>
                    </a:cubicBezTo>
                    <a:cubicBezTo>
                      <a:pt x="181" y="42"/>
                      <a:pt x="232" y="123"/>
                      <a:pt x="232" y="211"/>
                    </a:cubicBezTo>
                    <a:cubicBezTo>
                      <a:pt x="232" y="239"/>
                      <a:pt x="227" y="267"/>
                      <a:pt x="217" y="293"/>
                    </a:cubicBezTo>
                    <a:lnTo>
                      <a:pt x="213" y="303"/>
                    </a:lnTo>
                    <a:close/>
                    <a:moveTo>
                      <a:pt x="27" y="202"/>
                    </a:moveTo>
                    <a:cubicBezTo>
                      <a:pt x="201" y="276"/>
                      <a:pt x="201" y="276"/>
                      <a:pt x="201" y="276"/>
                    </a:cubicBezTo>
                    <a:cubicBezTo>
                      <a:pt x="208" y="255"/>
                      <a:pt x="212" y="233"/>
                      <a:pt x="212" y="211"/>
                    </a:cubicBezTo>
                    <a:cubicBezTo>
                      <a:pt x="212" y="134"/>
                      <a:pt x="169" y="63"/>
                      <a:pt x="102" y="27"/>
                    </a:cubicBezTo>
                    <a:lnTo>
                      <a:pt x="27"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7" name="Freeform 29"/>
              <p:cNvSpPr>
                <a:spLocks noEditPoints="1"/>
              </p:cNvSpPr>
              <p:nvPr/>
            </p:nvSpPr>
            <p:spPr bwMode="auto">
              <a:xfrm>
                <a:off x="9264650" y="2568575"/>
                <a:ext cx="1963738" cy="2008188"/>
              </a:xfrm>
              <a:custGeom>
                <a:avLst/>
                <a:gdLst>
                  <a:gd name="T0" fmla="*/ 271 w 521"/>
                  <a:gd name="T1" fmla="*/ 533 h 533"/>
                  <a:gd name="T2" fmla="*/ 0 w 521"/>
                  <a:gd name="T3" fmla="*/ 263 h 533"/>
                  <a:gd name="T4" fmla="*/ 194 w 521"/>
                  <a:gd name="T5" fmla="*/ 3 h 533"/>
                  <a:gd name="T6" fmla="*/ 204 w 521"/>
                  <a:gd name="T7" fmla="*/ 0 h 533"/>
                  <a:gd name="T8" fmla="*/ 272 w 521"/>
                  <a:gd name="T9" fmla="*/ 262 h 533"/>
                  <a:gd name="T10" fmla="*/ 521 w 521"/>
                  <a:gd name="T11" fmla="*/ 368 h 533"/>
                  <a:gd name="T12" fmla="*/ 516 w 521"/>
                  <a:gd name="T13" fmla="*/ 377 h 533"/>
                  <a:gd name="T14" fmla="*/ 271 w 521"/>
                  <a:gd name="T15" fmla="*/ 533 h 533"/>
                  <a:gd name="T16" fmla="*/ 190 w 521"/>
                  <a:gd name="T17" fmla="*/ 26 h 533"/>
                  <a:gd name="T18" fmla="*/ 20 w 521"/>
                  <a:gd name="T19" fmla="*/ 263 h 533"/>
                  <a:gd name="T20" fmla="*/ 271 w 521"/>
                  <a:gd name="T21" fmla="*/ 513 h 533"/>
                  <a:gd name="T22" fmla="*/ 494 w 521"/>
                  <a:gd name="T23" fmla="*/ 378 h 533"/>
                  <a:gd name="T24" fmla="*/ 255 w 521"/>
                  <a:gd name="T25" fmla="*/ 276 h 533"/>
                  <a:gd name="T26" fmla="*/ 190 w 521"/>
                  <a:gd name="T27" fmla="*/ 2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1" h="533">
                    <a:moveTo>
                      <a:pt x="271" y="533"/>
                    </a:moveTo>
                    <a:cubicBezTo>
                      <a:pt x="122" y="533"/>
                      <a:pt x="0" y="412"/>
                      <a:pt x="0" y="263"/>
                    </a:cubicBezTo>
                    <a:cubicBezTo>
                      <a:pt x="0" y="144"/>
                      <a:pt x="80" y="37"/>
                      <a:pt x="194" y="3"/>
                    </a:cubicBezTo>
                    <a:cubicBezTo>
                      <a:pt x="204" y="0"/>
                      <a:pt x="204" y="0"/>
                      <a:pt x="204" y="0"/>
                    </a:cubicBezTo>
                    <a:cubicBezTo>
                      <a:pt x="272" y="262"/>
                      <a:pt x="272" y="262"/>
                      <a:pt x="272" y="262"/>
                    </a:cubicBezTo>
                    <a:cubicBezTo>
                      <a:pt x="521" y="368"/>
                      <a:pt x="521" y="368"/>
                      <a:pt x="521" y="368"/>
                    </a:cubicBezTo>
                    <a:cubicBezTo>
                      <a:pt x="516" y="377"/>
                      <a:pt x="516" y="377"/>
                      <a:pt x="516" y="377"/>
                    </a:cubicBezTo>
                    <a:cubicBezTo>
                      <a:pt x="472" y="472"/>
                      <a:pt x="376" y="533"/>
                      <a:pt x="271" y="533"/>
                    </a:cubicBezTo>
                    <a:close/>
                    <a:moveTo>
                      <a:pt x="190" y="26"/>
                    </a:moveTo>
                    <a:cubicBezTo>
                      <a:pt x="89" y="60"/>
                      <a:pt x="20" y="156"/>
                      <a:pt x="20" y="263"/>
                    </a:cubicBezTo>
                    <a:cubicBezTo>
                      <a:pt x="20" y="401"/>
                      <a:pt x="133" y="513"/>
                      <a:pt x="271" y="513"/>
                    </a:cubicBezTo>
                    <a:cubicBezTo>
                      <a:pt x="364" y="513"/>
                      <a:pt x="451" y="460"/>
                      <a:pt x="494" y="378"/>
                    </a:cubicBezTo>
                    <a:cubicBezTo>
                      <a:pt x="255" y="276"/>
                      <a:pt x="255" y="276"/>
                      <a:pt x="255" y="276"/>
                    </a:cubicBezTo>
                    <a:lnTo>
                      <a:pt x="19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8" name="Freeform 30"/>
              <p:cNvSpPr>
                <a:spLocks noEditPoints="1"/>
              </p:cNvSpPr>
              <p:nvPr/>
            </p:nvSpPr>
            <p:spPr bwMode="auto">
              <a:xfrm>
                <a:off x="10055225" y="2270125"/>
                <a:ext cx="796925" cy="1222375"/>
              </a:xfrm>
              <a:custGeom>
                <a:avLst/>
                <a:gdLst>
                  <a:gd name="T0" fmla="*/ 82 w 211"/>
                  <a:gd name="T1" fmla="*/ 324 h 324"/>
                  <a:gd name="T2" fmla="*/ 0 w 211"/>
                  <a:gd name="T3" fmla="*/ 10 h 324"/>
                  <a:gd name="T4" fmla="*/ 10 w 211"/>
                  <a:gd name="T5" fmla="*/ 8 h 324"/>
                  <a:gd name="T6" fmla="*/ 81 w 211"/>
                  <a:gd name="T7" fmla="*/ 0 h 324"/>
                  <a:gd name="T8" fmla="*/ 201 w 211"/>
                  <a:gd name="T9" fmla="*/ 23 h 324"/>
                  <a:gd name="T10" fmla="*/ 211 w 211"/>
                  <a:gd name="T11" fmla="*/ 27 h 324"/>
                  <a:gd name="T12" fmla="*/ 82 w 211"/>
                  <a:gd name="T13" fmla="*/ 324 h 324"/>
                  <a:gd name="T14" fmla="*/ 25 w 211"/>
                  <a:gd name="T15" fmla="*/ 26 h 324"/>
                  <a:gd name="T16" fmla="*/ 86 w 211"/>
                  <a:gd name="T17" fmla="*/ 263 h 324"/>
                  <a:gd name="T18" fmla="*/ 184 w 211"/>
                  <a:gd name="T19" fmla="*/ 38 h 324"/>
                  <a:gd name="T20" fmla="*/ 81 w 211"/>
                  <a:gd name="T21" fmla="*/ 20 h 324"/>
                  <a:gd name="T22" fmla="*/ 25 w 211"/>
                  <a:gd name="T23" fmla="*/ 2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324">
                    <a:moveTo>
                      <a:pt x="82" y="324"/>
                    </a:moveTo>
                    <a:cubicBezTo>
                      <a:pt x="0" y="10"/>
                      <a:pt x="0" y="10"/>
                      <a:pt x="0" y="10"/>
                    </a:cubicBezTo>
                    <a:cubicBezTo>
                      <a:pt x="10" y="8"/>
                      <a:pt x="10" y="8"/>
                      <a:pt x="10" y="8"/>
                    </a:cubicBezTo>
                    <a:cubicBezTo>
                      <a:pt x="34" y="3"/>
                      <a:pt x="58" y="0"/>
                      <a:pt x="81" y="0"/>
                    </a:cubicBezTo>
                    <a:cubicBezTo>
                      <a:pt x="123" y="0"/>
                      <a:pt x="163" y="8"/>
                      <a:pt x="201" y="23"/>
                    </a:cubicBezTo>
                    <a:cubicBezTo>
                      <a:pt x="211" y="27"/>
                      <a:pt x="211" y="27"/>
                      <a:pt x="211" y="27"/>
                    </a:cubicBezTo>
                    <a:lnTo>
                      <a:pt x="82" y="324"/>
                    </a:lnTo>
                    <a:close/>
                    <a:moveTo>
                      <a:pt x="25" y="26"/>
                    </a:moveTo>
                    <a:cubicBezTo>
                      <a:pt x="86" y="263"/>
                      <a:pt x="86" y="263"/>
                      <a:pt x="86" y="263"/>
                    </a:cubicBezTo>
                    <a:cubicBezTo>
                      <a:pt x="184" y="38"/>
                      <a:pt x="184" y="38"/>
                      <a:pt x="184" y="38"/>
                    </a:cubicBezTo>
                    <a:cubicBezTo>
                      <a:pt x="151" y="26"/>
                      <a:pt x="117" y="20"/>
                      <a:pt x="81" y="20"/>
                    </a:cubicBezTo>
                    <a:cubicBezTo>
                      <a:pt x="62" y="20"/>
                      <a:pt x="43" y="22"/>
                      <a:pt x="2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59" name="组合 58"/>
          <p:cNvGrpSpPr/>
          <p:nvPr/>
        </p:nvGrpSpPr>
        <p:grpSpPr>
          <a:xfrm>
            <a:off x="2597203" y="3580760"/>
            <a:ext cx="2064350" cy="1774366"/>
            <a:chOff x="2597203" y="3580760"/>
            <a:chExt cx="2064350" cy="1774366"/>
          </a:xfrm>
        </p:grpSpPr>
        <p:cxnSp>
          <p:nvCxnSpPr>
            <p:cNvPr id="15" name="直接连接符 14"/>
            <p:cNvCxnSpPr/>
            <p:nvPr/>
          </p:nvCxnSpPr>
          <p:spPr>
            <a:xfrm>
              <a:off x="2597203" y="3580760"/>
              <a:ext cx="1032175" cy="599354"/>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629378" y="3580760"/>
              <a:ext cx="1032175" cy="599354"/>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29378" y="4180114"/>
              <a:ext cx="0" cy="1175012"/>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3806384" y="3852517"/>
            <a:ext cx="1433691" cy="1663082"/>
            <a:chOff x="3806384" y="3852517"/>
            <a:chExt cx="1433691" cy="1663082"/>
          </a:xfrm>
        </p:grpSpPr>
        <p:grpSp>
          <p:nvGrpSpPr>
            <p:cNvPr id="11" name="组合 10"/>
            <p:cNvGrpSpPr/>
            <p:nvPr/>
          </p:nvGrpSpPr>
          <p:grpSpPr>
            <a:xfrm>
              <a:off x="3806384" y="3852517"/>
              <a:ext cx="1433691" cy="1663082"/>
              <a:chOff x="2912532" y="2352490"/>
              <a:chExt cx="1433691" cy="1663082"/>
            </a:xfrm>
          </p:grpSpPr>
          <p:sp>
            <p:nvSpPr>
              <p:cNvPr id="12" name="六边形 11"/>
              <p:cNvSpPr/>
              <p:nvPr/>
            </p:nvSpPr>
            <p:spPr>
              <a:xfrm rot="5400000">
                <a:off x="2797837" y="2467185"/>
                <a:ext cx="1663082" cy="1433691"/>
              </a:xfrm>
              <a:prstGeom prst="hexagon">
                <a:avLst>
                  <a:gd name="adj" fmla="val 28974"/>
                  <a:gd name="vf" fmla="val 115470"/>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3" name="六边形 12"/>
              <p:cNvSpPr/>
              <p:nvPr/>
            </p:nvSpPr>
            <p:spPr>
              <a:xfrm rot="5400000">
                <a:off x="2878073" y="2528688"/>
                <a:ext cx="1502610" cy="1299410"/>
              </a:xfrm>
              <a:prstGeom prst="hexagon">
                <a:avLst>
                  <a:gd name="adj" fmla="val 28974"/>
                  <a:gd name="vf" fmla="val 115470"/>
                </a:avLst>
              </a:prstGeom>
              <a:noFill/>
              <a:ln w="15240">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29" name="Group 100"/>
            <p:cNvGrpSpPr/>
            <p:nvPr/>
          </p:nvGrpSpPr>
          <p:grpSpPr>
            <a:xfrm rot="5400000">
              <a:off x="4278283" y="4471536"/>
              <a:ext cx="493587" cy="491988"/>
              <a:chOff x="5853113" y="3184525"/>
              <a:chExt cx="490538" cy="488950"/>
            </a:xfrm>
            <a:solidFill>
              <a:schemeClr val="bg1"/>
            </a:solidFill>
          </p:grpSpPr>
          <p:sp>
            <p:nvSpPr>
              <p:cNvPr id="30" name="Freeform 25"/>
              <p:cNvSpPr>
                <a:spLocks noEditPoints="1"/>
              </p:cNvSpPr>
              <p:nvPr/>
            </p:nvSpPr>
            <p:spPr bwMode="auto">
              <a:xfrm>
                <a:off x="5853113" y="3184525"/>
                <a:ext cx="152400"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1" name="Freeform 26"/>
              <p:cNvSpPr>
                <a:spLocks noEditPoints="1"/>
              </p:cNvSpPr>
              <p:nvPr/>
            </p:nvSpPr>
            <p:spPr bwMode="auto">
              <a:xfrm>
                <a:off x="6189663" y="3184525"/>
                <a:ext cx="153988" cy="48895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2" name="Freeform 27"/>
              <p:cNvSpPr>
                <a:spLocks noEditPoints="1"/>
              </p:cNvSpPr>
              <p:nvPr/>
            </p:nvSpPr>
            <p:spPr bwMode="auto">
              <a:xfrm>
                <a:off x="6021388" y="3184525"/>
                <a:ext cx="153988" cy="48895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sp>
        <p:nvSpPr>
          <p:cNvPr id="34" name="矩形 33"/>
          <p:cNvSpPr/>
          <p:nvPr/>
        </p:nvSpPr>
        <p:spPr>
          <a:xfrm>
            <a:off x="7599107" y="2281330"/>
            <a:ext cx="3566758"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6" name="矩形 35"/>
          <p:cNvSpPr/>
          <p:nvPr/>
        </p:nvSpPr>
        <p:spPr>
          <a:xfrm>
            <a:off x="7599107" y="3598724"/>
            <a:ext cx="3566758"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8" name="矩形 37"/>
          <p:cNvSpPr/>
          <p:nvPr/>
        </p:nvSpPr>
        <p:spPr>
          <a:xfrm>
            <a:off x="7599107" y="4916118"/>
            <a:ext cx="3566758"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62" name="组合 61"/>
          <p:cNvGrpSpPr/>
          <p:nvPr/>
        </p:nvGrpSpPr>
        <p:grpSpPr>
          <a:xfrm>
            <a:off x="6508512" y="5026556"/>
            <a:ext cx="711686" cy="711686"/>
            <a:chOff x="6508512" y="5026556"/>
            <a:chExt cx="711686" cy="711686"/>
          </a:xfrm>
        </p:grpSpPr>
        <p:sp>
          <p:nvSpPr>
            <p:cNvPr id="37" name="椭圆 36"/>
            <p:cNvSpPr/>
            <p:nvPr/>
          </p:nvSpPr>
          <p:spPr>
            <a:xfrm>
              <a:off x="6508512" y="5026556"/>
              <a:ext cx="711686" cy="711686"/>
            </a:xfrm>
            <a:prstGeom prst="ellipse">
              <a:avLst/>
            </a:prstGeom>
            <a:solidFill>
              <a:schemeClr val="bg1">
                <a:alpha val="22000"/>
              </a:schemeClr>
            </a:solidFill>
            <a:ln>
              <a:solidFill>
                <a:srgbClr val="53B7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9" name="Freeform 30"/>
            <p:cNvSpPr/>
            <p:nvPr/>
          </p:nvSpPr>
          <p:spPr bwMode="auto">
            <a:xfrm>
              <a:off x="6682197" y="5231890"/>
              <a:ext cx="357132" cy="324767"/>
            </a:xfrm>
            <a:custGeom>
              <a:avLst/>
              <a:gdLst>
                <a:gd name="T0" fmla="*/ 120 w 135"/>
                <a:gd name="T1" fmla="*/ 15 h 123"/>
                <a:gd name="T2" fmla="*/ 70 w 135"/>
                <a:gd name="T3" fmla="*/ 15 h 123"/>
                <a:gd name="T4" fmla="*/ 11 w 135"/>
                <a:gd name="T5" fmla="*/ 72 h 123"/>
                <a:gd name="T6" fmla="*/ 11 w 135"/>
                <a:gd name="T7" fmla="*/ 112 h 123"/>
                <a:gd name="T8" fmla="*/ 51 w 135"/>
                <a:gd name="T9" fmla="*/ 112 h 123"/>
                <a:gd name="T10" fmla="*/ 109 w 135"/>
                <a:gd name="T11" fmla="*/ 54 h 123"/>
                <a:gd name="T12" fmla="*/ 109 w 135"/>
                <a:gd name="T13" fmla="*/ 26 h 123"/>
                <a:gd name="T14" fmla="*/ 81 w 135"/>
                <a:gd name="T15" fmla="*/ 26 h 123"/>
                <a:gd name="T16" fmla="*/ 37 w 135"/>
                <a:gd name="T17" fmla="*/ 70 h 123"/>
                <a:gd name="T18" fmla="*/ 37 w 135"/>
                <a:gd name="T19" fmla="*/ 75 h 123"/>
                <a:gd name="T20" fmla="*/ 43 w 135"/>
                <a:gd name="T21" fmla="*/ 75 h 123"/>
                <a:gd name="T22" fmla="*/ 87 w 135"/>
                <a:gd name="T23" fmla="*/ 32 h 123"/>
                <a:gd name="T24" fmla="*/ 103 w 135"/>
                <a:gd name="T25" fmla="*/ 32 h 123"/>
                <a:gd name="T26" fmla="*/ 103 w 135"/>
                <a:gd name="T27" fmla="*/ 48 h 123"/>
                <a:gd name="T28" fmla="*/ 45 w 135"/>
                <a:gd name="T29" fmla="*/ 106 h 123"/>
                <a:gd name="T30" fmla="*/ 17 w 135"/>
                <a:gd name="T31" fmla="*/ 106 h 123"/>
                <a:gd name="T32" fmla="*/ 17 w 135"/>
                <a:gd name="T33" fmla="*/ 78 h 123"/>
                <a:gd name="T34" fmla="*/ 75 w 135"/>
                <a:gd name="T35" fmla="*/ 21 h 123"/>
                <a:gd name="T36" fmla="*/ 114 w 135"/>
                <a:gd name="T37" fmla="*/ 21 h 123"/>
                <a:gd name="T38" fmla="*/ 114 w 135"/>
                <a:gd name="T39" fmla="*/ 60 h 123"/>
                <a:gd name="T40" fmla="*/ 71 w 135"/>
                <a:gd name="T41" fmla="*/ 104 h 123"/>
                <a:gd name="T42" fmla="*/ 71 w 135"/>
                <a:gd name="T43" fmla="*/ 109 h 123"/>
                <a:gd name="T44" fmla="*/ 77 w 135"/>
                <a:gd name="T45" fmla="*/ 109 h 123"/>
                <a:gd name="T46" fmla="*/ 120 w 135"/>
                <a:gd name="T47" fmla="*/ 65 h 123"/>
                <a:gd name="T48" fmla="*/ 120 w 135"/>
                <a:gd name="T49"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23">
                  <a:moveTo>
                    <a:pt x="120" y="15"/>
                  </a:moveTo>
                  <a:cubicBezTo>
                    <a:pt x="106" y="0"/>
                    <a:pt x="84" y="0"/>
                    <a:pt x="70" y="15"/>
                  </a:cubicBezTo>
                  <a:cubicBezTo>
                    <a:pt x="11" y="72"/>
                    <a:pt x="11" y="72"/>
                    <a:pt x="11" y="72"/>
                  </a:cubicBezTo>
                  <a:cubicBezTo>
                    <a:pt x="0" y="83"/>
                    <a:pt x="0" y="101"/>
                    <a:pt x="11" y="112"/>
                  </a:cubicBezTo>
                  <a:cubicBezTo>
                    <a:pt x="22" y="123"/>
                    <a:pt x="40" y="123"/>
                    <a:pt x="51" y="112"/>
                  </a:cubicBezTo>
                  <a:cubicBezTo>
                    <a:pt x="109" y="54"/>
                    <a:pt x="109" y="54"/>
                    <a:pt x="109" y="54"/>
                  </a:cubicBezTo>
                  <a:cubicBezTo>
                    <a:pt x="117" y="46"/>
                    <a:pt x="117" y="34"/>
                    <a:pt x="109" y="26"/>
                  </a:cubicBezTo>
                  <a:cubicBezTo>
                    <a:pt x="101" y="18"/>
                    <a:pt x="89" y="18"/>
                    <a:pt x="81" y="26"/>
                  </a:cubicBezTo>
                  <a:cubicBezTo>
                    <a:pt x="37" y="70"/>
                    <a:pt x="37" y="70"/>
                    <a:pt x="37" y="70"/>
                  </a:cubicBezTo>
                  <a:cubicBezTo>
                    <a:pt x="35" y="71"/>
                    <a:pt x="35" y="74"/>
                    <a:pt x="37" y="75"/>
                  </a:cubicBezTo>
                  <a:cubicBezTo>
                    <a:pt x="39" y="77"/>
                    <a:pt x="41" y="77"/>
                    <a:pt x="43" y="75"/>
                  </a:cubicBezTo>
                  <a:cubicBezTo>
                    <a:pt x="87" y="32"/>
                    <a:pt x="87" y="32"/>
                    <a:pt x="87" y="32"/>
                  </a:cubicBezTo>
                  <a:cubicBezTo>
                    <a:pt x="91" y="27"/>
                    <a:pt x="99" y="27"/>
                    <a:pt x="103" y="32"/>
                  </a:cubicBezTo>
                  <a:cubicBezTo>
                    <a:pt x="108" y="36"/>
                    <a:pt x="108" y="44"/>
                    <a:pt x="103" y="48"/>
                  </a:cubicBezTo>
                  <a:cubicBezTo>
                    <a:pt x="45" y="106"/>
                    <a:pt x="45" y="106"/>
                    <a:pt x="45" y="106"/>
                  </a:cubicBezTo>
                  <a:cubicBezTo>
                    <a:pt x="37" y="114"/>
                    <a:pt x="25" y="114"/>
                    <a:pt x="17" y="106"/>
                  </a:cubicBezTo>
                  <a:cubicBezTo>
                    <a:pt x="9" y="98"/>
                    <a:pt x="9" y="86"/>
                    <a:pt x="17" y="78"/>
                  </a:cubicBezTo>
                  <a:cubicBezTo>
                    <a:pt x="75" y="21"/>
                    <a:pt x="75" y="21"/>
                    <a:pt x="75" y="21"/>
                  </a:cubicBezTo>
                  <a:cubicBezTo>
                    <a:pt x="86" y="10"/>
                    <a:pt x="103" y="10"/>
                    <a:pt x="114" y="21"/>
                  </a:cubicBezTo>
                  <a:cubicBezTo>
                    <a:pt x="125" y="32"/>
                    <a:pt x="125" y="49"/>
                    <a:pt x="114" y="60"/>
                  </a:cubicBezTo>
                  <a:cubicBezTo>
                    <a:pt x="71" y="104"/>
                    <a:pt x="71" y="104"/>
                    <a:pt x="71" y="104"/>
                  </a:cubicBezTo>
                  <a:cubicBezTo>
                    <a:pt x="69" y="105"/>
                    <a:pt x="69" y="108"/>
                    <a:pt x="71" y="109"/>
                  </a:cubicBezTo>
                  <a:cubicBezTo>
                    <a:pt x="72" y="111"/>
                    <a:pt x="75" y="111"/>
                    <a:pt x="77" y="109"/>
                  </a:cubicBezTo>
                  <a:cubicBezTo>
                    <a:pt x="120" y="65"/>
                    <a:pt x="120" y="65"/>
                    <a:pt x="120" y="65"/>
                  </a:cubicBezTo>
                  <a:cubicBezTo>
                    <a:pt x="135" y="51"/>
                    <a:pt x="135" y="29"/>
                    <a:pt x="120" y="15"/>
                  </a:cubicBezTo>
                  <a:close/>
                </a:path>
              </a:pathLst>
            </a:custGeom>
            <a:gradFill>
              <a:gsLst>
                <a:gs pos="0">
                  <a:srgbClr val="83CAC7"/>
                </a:gs>
                <a:gs pos="100000">
                  <a:srgbClr val="3790CE"/>
                </a:gs>
              </a:gsLst>
              <a:lin ang="2700000" scaled="0"/>
            </a:gra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61" name="组合 60"/>
          <p:cNvGrpSpPr/>
          <p:nvPr/>
        </p:nvGrpSpPr>
        <p:grpSpPr>
          <a:xfrm>
            <a:off x="6508512" y="3709162"/>
            <a:ext cx="711686" cy="711686"/>
            <a:chOff x="6508512" y="3709162"/>
            <a:chExt cx="711686" cy="711686"/>
          </a:xfrm>
        </p:grpSpPr>
        <p:sp>
          <p:nvSpPr>
            <p:cNvPr id="35" name="椭圆 34"/>
            <p:cNvSpPr/>
            <p:nvPr/>
          </p:nvSpPr>
          <p:spPr>
            <a:xfrm>
              <a:off x="6508512" y="3709162"/>
              <a:ext cx="711686" cy="711686"/>
            </a:xfrm>
            <a:prstGeom prst="ellipse">
              <a:avLst/>
            </a:prstGeom>
            <a:solidFill>
              <a:schemeClr val="bg1">
                <a:alpha val="22000"/>
              </a:schemeClr>
            </a:solidFill>
            <a:ln>
              <a:solidFill>
                <a:srgbClr val="53B7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40" name="组合 39"/>
            <p:cNvGrpSpPr/>
            <p:nvPr/>
          </p:nvGrpSpPr>
          <p:grpSpPr>
            <a:xfrm>
              <a:off x="6739673" y="3895925"/>
              <a:ext cx="242180" cy="338160"/>
              <a:chOff x="10250276" y="4070541"/>
              <a:chExt cx="344487" cy="481013"/>
            </a:xfrm>
            <a:solidFill>
              <a:schemeClr val="tx1">
                <a:lumMod val="75000"/>
                <a:lumOff val="25000"/>
              </a:schemeClr>
            </a:solidFill>
          </p:grpSpPr>
          <p:sp>
            <p:nvSpPr>
              <p:cNvPr id="41" name="Freeform 31"/>
              <p:cNvSpPr>
                <a:spLocks noEditPoints="1"/>
              </p:cNvSpPr>
              <p:nvPr/>
            </p:nvSpPr>
            <p:spPr bwMode="auto">
              <a:xfrm>
                <a:off x="10250276" y="4070541"/>
                <a:ext cx="344487" cy="481013"/>
              </a:xfrm>
              <a:custGeom>
                <a:avLst/>
                <a:gdLst>
                  <a:gd name="T0" fmla="*/ 68 w 92"/>
                  <a:gd name="T1" fmla="*/ 36 h 128"/>
                  <a:gd name="T2" fmla="*/ 60 w 92"/>
                  <a:gd name="T3" fmla="*/ 56 h 128"/>
                  <a:gd name="T4" fmla="*/ 44 w 92"/>
                  <a:gd name="T5" fmla="*/ 20 h 128"/>
                  <a:gd name="T6" fmla="*/ 36 w 92"/>
                  <a:gd name="T7" fmla="*/ 44 h 128"/>
                  <a:gd name="T8" fmla="*/ 4 w 92"/>
                  <a:gd name="T9" fmla="*/ 0 h 128"/>
                  <a:gd name="T10" fmla="*/ 0 w 92"/>
                  <a:gd name="T11" fmla="*/ 92 h 128"/>
                  <a:gd name="T12" fmla="*/ 40 w 92"/>
                  <a:gd name="T13" fmla="*/ 128 h 128"/>
                  <a:gd name="T14" fmla="*/ 86 w 92"/>
                  <a:gd name="T15" fmla="*/ 100 h 128"/>
                  <a:gd name="T16" fmla="*/ 68 w 92"/>
                  <a:gd name="T17" fmla="*/ 36 h 128"/>
                  <a:gd name="T18" fmla="*/ 79 w 92"/>
                  <a:gd name="T19" fmla="*/ 98 h 128"/>
                  <a:gd name="T20" fmla="*/ 40 w 92"/>
                  <a:gd name="T21" fmla="*/ 120 h 128"/>
                  <a:gd name="T22" fmla="*/ 8 w 92"/>
                  <a:gd name="T23" fmla="*/ 92 h 128"/>
                  <a:gd name="T24" fmla="*/ 12 w 92"/>
                  <a:gd name="T25" fmla="*/ 63 h 128"/>
                  <a:gd name="T26" fmla="*/ 16 w 92"/>
                  <a:gd name="T27" fmla="*/ 23 h 128"/>
                  <a:gd name="T28" fmla="*/ 33 w 92"/>
                  <a:gd name="T29" fmla="*/ 63 h 128"/>
                  <a:gd name="T30" fmla="*/ 47 w 92"/>
                  <a:gd name="T31" fmla="*/ 39 h 128"/>
                  <a:gd name="T32" fmla="*/ 52 w 92"/>
                  <a:gd name="T33" fmla="*/ 76 h 128"/>
                  <a:gd name="T34" fmla="*/ 71 w 92"/>
                  <a:gd name="T35" fmla="*/ 54 h 128"/>
                  <a:gd name="T36" fmla="*/ 79 w 92"/>
                  <a:gd name="T37"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28">
                    <a:moveTo>
                      <a:pt x="68" y="36"/>
                    </a:moveTo>
                    <a:cubicBezTo>
                      <a:pt x="68" y="47"/>
                      <a:pt x="60" y="56"/>
                      <a:pt x="60" y="56"/>
                    </a:cubicBezTo>
                    <a:cubicBezTo>
                      <a:pt x="60" y="36"/>
                      <a:pt x="44" y="20"/>
                      <a:pt x="44" y="20"/>
                    </a:cubicBezTo>
                    <a:cubicBezTo>
                      <a:pt x="44" y="20"/>
                      <a:pt x="44" y="32"/>
                      <a:pt x="36" y="44"/>
                    </a:cubicBezTo>
                    <a:cubicBezTo>
                      <a:pt x="28" y="16"/>
                      <a:pt x="4" y="0"/>
                      <a:pt x="4" y="0"/>
                    </a:cubicBezTo>
                    <a:cubicBezTo>
                      <a:pt x="16" y="44"/>
                      <a:pt x="0" y="60"/>
                      <a:pt x="0" y="92"/>
                    </a:cubicBezTo>
                    <a:cubicBezTo>
                      <a:pt x="0" y="110"/>
                      <a:pt x="16" y="128"/>
                      <a:pt x="40" y="128"/>
                    </a:cubicBezTo>
                    <a:cubicBezTo>
                      <a:pt x="76" y="128"/>
                      <a:pt x="83" y="115"/>
                      <a:pt x="86" y="100"/>
                    </a:cubicBezTo>
                    <a:cubicBezTo>
                      <a:pt x="92" y="80"/>
                      <a:pt x="84" y="56"/>
                      <a:pt x="68" y="36"/>
                    </a:cubicBezTo>
                    <a:close/>
                    <a:moveTo>
                      <a:pt x="79" y="98"/>
                    </a:moveTo>
                    <a:cubicBezTo>
                      <a:pt x="76" y="108"/>
                      <a:pt x="73" y="120"/>
                      <a:pt x="40" y="120"/>
                    </a:cubicBezTo>
                    <a:cubicBezTo>
                      <a:pt x="20" y="120"/>
                      <a:pt x="8" y="106"/>
                      <a:pt x="8" y="92"/>
                    </a:cubicBezTo>
                    <a:cubicBezTo>
                      <a:pt x="8" y="81"/>
                      <a:pt x="10" y="72"/>
                      <a:pt x="12" y="63"/>
                    </a:cubicBezTo>
                    <a:cubicBezTo>
                      <a:pt x="15" y="51"/>
                      <a:pt x="17" y="39"/>
                      <a:pt x="16" y="23"/>
                    </a:cubicBezTo>
                    <a:cubicBezTo>
                      <a:pt x="29" y="40"/>
                      <a:pt x="33" y="63"/>
                      <a:pt x="33" y="63"/>
                    </a:cubicBezTo>
                    <a:cubicBezTo>
                      <a:pt x="33" y="63"/>
                      <a:pt x="44" y="47"/>
                      <a:pt x="47" y="39"/>
                    </a:cubicBezTo>
                    <a:cubicBezTo>
                      <a:pt x="50" y="44"/>
                      <a:pt x="52" y="60"/>
                      <a:pt x="52" y="76"/>
                    </a:cubicBezTo>
                    <a:cubicBezTo>
                      <a:pt x="52" y="76"/>
                      <a:pt x="63" y="67"/>
                      <a:pt x="71" y="54"/>
                    </a:cubicBezTo>
                    <a:cubicBezTo>
                      <a:pt x="79" y="69"/>
                      <a:pt x="82" y="85"/>
                      <a:pt x="79" y="98"/>
                    </a:cubicBezTo>
                    <a:close/>
                  </a:path>
                </a:pathLst>
              </a:custGeom>
              <a:gradFill>
                <a:gsLst>
                  <a:gs pos="0">
                    <a:srgbClr val="83CAC7"/>
                  </a:gs>
                  <a:gs pos="100000">
                    <a:srgbClr val="3790CE"/>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42" name="Freeform 32"/>
              <p:cNvSpPr/>
              <p:nvPr/>
            </p:nvSpPr>
            <p:spPr bwMode="auto">
              <a:xfrm>
                <a:off x="10305838" y="4276916"/>
                <a:ext cx="214312" cy="173038"/>
              </a:xfrm>
              <a:custGeom>
                <a:avLst/>
                <a:gdLst>
                  <a:gd name="T0" fmla="*/ 55 w 57"/>
                  <a:gd name="T1" fmla="*/ 12 h 46"/>
                  <a:gd name="T2" fmla="*/ 51 w 57"/>
                  <a:gd name="T3" fmla="*/ 16 h 46"/>
                  <a:gd name="T4" fmla="*/ 32 w 57"/>
                  <a:gd name="T5" fmla="*/ 31 h 46"/>
                  <a:gd name="T6" fmla="*/ 30 w 57"/>
                  <a:gd name="T7" fmla="*/ 14 h 46"/>
                  <a:gd name="T8" fmla="*/ 30 w 57"/>
                  <a:gd name="T9" fmla="*/ 7 h 46"/>
                  <a:gd name="T10" fmla="*/ 24 w 57"/>
                  <a:gd name="T11" fmla="*/ 16 h 46"/>
                  <a:gd name="T12" fmla="*/ 17 w 57"/>
                  <a:gd name="T13" fmla="*/ 26 h 46"/>
                  <a:gd name="T14" fmla="*/ 9 w 57"/>
                  <a:gd name="T15" fmla="*/ 5 h 46"/>
                  <a:gd name="T16" fmla="*/ 7 w 57"/>
                  <a:gd name="T17" fmla="*/ 0 h 46"/>
                  <a:gd name="T18" fmla="*/ 5 w 57"/>
                  <a:gd name="T19" fmla="*/ 6 h 46"/>
                  <a:gd name="T20" fmla="*/ 0 w 57"/>
                  <a:gd name="T21" fmla="*/ 40 h 46"/>
                  <a:gd name="T22" fmla="*/ 2 w 57"/>
                  <a:gd name="T23" fmla="*/ 42 h 46"/>
                  <a:gd name="T24" fmla="*/ 4 w 57"/>
                  <a:gd name="T25" fmla="*/ 40 h 46"/>
                  <a:gd name="T26" fmla="*/ 7 w 57"/>
                  <a:gd name="T27" fmla="*/ 12 h 46"/>
                  <a:gd name="T28" fmla="*/ 15 w 57"/>
                  <a:gd name="T29" fmla="*/ 31 h 46"/>
                  <a:gd name="T30" fmla="*/ 16 w 57"/>
                  <a:gd name="T31" fmla="*/ 34 h 46"/>
                  <a:gd name="T32" fmla="*/ 18 w 57"/>
                  <a:gd name="T33" fmla="*/ 31 h 46"/>
                  <a:gd name="T34" fmla="*/ 26 w 57"/>
                  <a:gd name="T35" fmla="*/ 20 h 46"/>
                  <a:gd name="T36" fmla="*/ 29 w 57"/>
                  <a:gd name="T37" fmla="*/ 34 h 46"/>
                  <a:gd name="T38" fmla="*/ 30 w 57"/>
                  <a:gd name="T39" fmla="*/ 37 h 46"/>
                  <a:gd name="T40" fmla="*/ 32 w 57"/>
                  <a:gd name="T41" fmla="*/ 36 h 46"/>
                  <a:gd name="T42" fmla="*/ 52 w 57"/>
                  <a:gd name="T43" fmla="*/ 21 h 46"/>
                  <a:gd name="T44" fmla="*/ 49 w 57"/>
                  <a:gd name="T45" fmla="*/ 43 h 46"/>
                  <a:gd name="T46" fmla="*/ 51 w 57"/>
                  <a:gd name="T47" fmla="*/ 45 h 46"/>
                  <a:gd name="T48" fmla="*/ 51 w 57"/>
                  <a:gd name="T49" fmla="*/ 46 h 46"/>
                  <a:gd name="T50" fmla="*/ 53 w 57"/>
                  <a:gd name="T51" fmla="*/ 44 h 46"/>
                  <a:gd name="T52" fmla="*/ 55 w 57"/>
                  <a:gd name="T53" fmla="*/ 16 h 46"/>
                  <a:gd name="T54" fmla="*/ 55 w 57"/>
                  <a:gd name="T5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46">
                    <a:moveTo>
                      <a:pt x="55" y="12"/>
                    </a:moveTo>
                    <a:cubicBezTo>
                      <a:pt x="51" y="16"/>
                      <a:pt x="51" y="16"/>
                      <a:pt x="51" y="16"/>
                    </a:cubicBezTo>
                    <a:cubicBezTo>
                      <a:pt x="47" y="21"/>
                      <a:pt x="43" y="26"/>
                      <a:pt x="32" y="31"/>
                    </a:cubicBezTo>
                    <a:cubicBezTo>
                      <a:pt x="31" y="26"/>
                      <a:pt x="30" y="21"/>
                      <a:pt x="30" y="14"/>
                    </a:cubicBezTo>
                    <a:cubicBezTo>
                      <a:pt x="30" y="7"/>
                      <a:pt x="30" y="7"/>
                      <a:pt x="30" y="7"/>
                    </a:cubicBezTo>
                    <a:cubicBezTo>
                      <a:pt x="24" y="16"/>
                      <a:pt x="24" y="16"/>
                      <a:pt x="24" y="16"/>
                    </a:cubicBezTo>
                    <a:cubicBezTo>
                      <a:pt x="21" y="20"/>
                      <a:pt x="20" y="22"/>
                      <a:pt x="17" y="26"/>
                    </a:cubicBezTo>
                    <a:cubicBezTo>
                      <a:pt x="13" y="17"/>
                      <a:pt x="11" y="11"/>
                      <a:pt x="9" y="5"/>
                    </a:cubicBezTo>
                    <a:cubicBezTo>
                      <a:pt x="7" y="0"/>
                      <a:pt x="7" y="0"/>
                      <a:pt x="7" y="0"/>
                    </a:cubicBezTo>
                    <a:cubicBezTo>
                      <a:pt x="5" y="6"/>
                      <a:pt x="5" y="6"/>
                      <a:pt x="5" y="6"/>
                    </a:cubicBezTo>
                    <a:cubicBezTo>
                      <a:pt x="2" y="13"/>
                      <a:pt x="0" y="21"/>
                      <a:pt x="0" y="40"/>
                    </a:cubicBezTo>
                    <a:cubicBezTo>
                      <a:pt x="0" y="41"/>
                      <a:pt x="0" y="42"/>
                      <a:pt x="2" y="42"/>
                    </a:cubicBezTo>
                    <a:cubicBezTo>
                      <a:pt x="3" y="42"/>
                      <a:pt x="4" y="41"/>
                      <a:pt x="4" y="40"/>
                    </a:cubicBezTo>
                    <a:cubicBezTo>
                      <a:pt x="4" y="25"/>
                      <a:pt x="5" y="18"/>
                      <a:pt x="7" y="12"/>
                    </a:cubicBezTo>
                    <a:cubicBezTo>
                      <a:pt x="9" y="17"/>
                      <a:pt x="12" y="23"/>
                      <a:pt x="15" y="31"/>
                    </a:cubicBezTo>
                    <a:cubicBezTo>
                      <a:pt x="16" y="34"/>
                      <a:pt x="16" y="34"/>
                      <a:pt x="16" y="34"/>
                    </a:cubicBezTo>
                    <a:cubicBezTo>
                      <a:pt x="18" y="31"/>
                      <a:pt x="18" y="31"/>
                      <a:pt x="18" y="31"/>
                    </a:cubicBezTo>
                    <a:cubicBezTo>
                      <a:pt x="22" y="27"/>
                      <a:pt x="24" y="24"/>
                      <a:pt x="26" y="20"/>
                    </a:cubicBezTo>
                    <a:cubicBezTo>
                      <a:pt x="27" y="26"/>
                      <a:pt x="28" y="30"/>
                      <a:pt x="29" y="34"/>
                    </a:cubicBezTo>
                    <a:cubicBezTo>
                      <a:pt x="30" y="37"/>
                      <a:pt x="30" y="37"/>
                      <a:pt x="30" y="37"/>
                    </a:cubicBezTo>
                    <a:cubicBezTo>
                      <a:pt x="32" y="36"/>
                      <a:pt x="32" y="36"/>
                      <a:pt x="32" y="36"/>
                    </a:cubicBezTo>
                    <a:cubicBezTo>
                      <a:pt x="43" y="31"/>
                      <a:pt x="48" y="26"/>
                      <a:pt x="52" y="21"/>
                    </a:cubicBezTo>
                    <a:cubicBezTo>
                      <a:pt x="53" y="29"/>
                      <a:pt x="52" y="37"/>
                      <a:pt x="49" y="43"/>
                    </a:cubicBezTo>
                    <a:cubicBezTo>
                      <a:pt x="49" y="44"/>
                      <a:pt x="49" y="45"/>
                      <a:pt x="51" y="45"/>
                    </a:cubicBezTo>
                    <a:cubicBezTo>
                      <a:pt x="51" y="45"/>
                      <a:pt x="51" y="46"/>
                      <a:pt x="51" y="46"/>
                    </a:cubicBezTo>
                    <a:cubicBezTo>
                      <a:pt x="52" y="46"/>
                      <a:pt x="53" y="45"/>
                      <a:pt x="53" y="44"/>
                    </a:cubicBezTo>
                    <a:cubicBezTo>
                      <a:pt x="56" y="37"/>
                      <a:pt x="57" y="26"/>
                      <a:pt x="55" y="16"/>
                    </a:cubicBezTo>
                    <a:lnTo>
                      <a:pt x="55"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60" name="组合 59"/>
          <p:cNvGrpSpPr/>
          <p:nvPr/>
        </p:nvGrpSpPr>
        <p:grpSpPr>
          <a:xfrm>
            <a:off x="6508512" y="2391768"/>
            <a:ext cx="711686" cy="711686"/>
            <a:chOff x="6508512" y="2391768"/>
            <a:chExt cx="711686" cy="711686"/>
          </a:xfrm>
        </p:grpSpPr>
        <p:sp>
          <p:nvSpPr>
            <p:cNvPr id="33" name="椭圆 32"/>
            <p:cNvSpPr/>
            <p:nvPr/>
          </p:nvSpPr>
          <p:spPr>
            <a:xfrm>
              <a:off x="6508512" y="2391768"/>
              <a:ext cx="711686" cy="711686"/>
            </a:xfrm>
            <a:prstGeom prst="ellipse">
              <a:avLst/>
            </a:prstGeom>
            <a:solidFill>
              <a:schemeClr val="bg1">
                <a:alpha val="22000"/>
              </a:schemeClr>
            </a:solidFill>
            <a:ln>
              <a:solidFill>
                <a:srgbClr val="53B7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43" name="组合 42"/>
            <p:cNvGrpSpPr/>
            <p:nvPr/>
          </p:nvGrpSpPr>
          <p:grpSpPr>
            <a:xfrm>
              <a:off x="6664290" y="2617220"/>
              <a:ext cx="400130" cy="349949"/>
              <a:chOff x="6325976" y="4100704"/>
              <a:chExt cx="481012" cy="420688"/>
            </a:xfrm>
            <a:solidFill>
              <a:schemeClr val="tx1">
                <a:lumMod val="75000"/>
                <a:lumOff val="25000"/>
              </a:schemeClr>
            </a:solidFill>
          </p:grpSpPr>
          <p:sp>
            <p:nvSpPr>
              <p:cNvPr id="44" name="Freeform 44"/>
              <p:cNvSpPr>
                <a:spLocks noEditPoints="1"/>
              </p:cNvSpPr>
              <p:nvPr/>
            </p:nvSpPr>
            <p:spPr bwMode="auto">
              <a:xfrm>
                <a:off x="6325976" y="4100704"/>
                <a:ext cx="481012"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adFill>
                <a:gsLst>
                  <a:gs pos="0">
                    <a:srgbClr val="83CAC7"/>
                  </a:gs>
                  <a:gs pos="100000">
                    <a:srgbClr val="3790CE"/>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45" name="Freeform 45"/>
              <p:cNvSpPr/>
              <p:nvPr/>
            </p:nvSpPr>
            <p:spPr bwMode="auto">
              <a:xfrm>
                <a:off x="6762538" y="4251516"/>
                <a:ext cx="30162"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42A6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46" name="Oval 46"/>
              <p:cNvSpPr>
                <a:spLocks noChangeArrowheads="1"/>
              </p:cNvSpPr>
              <p:nvPr/>
            </p:nvSpPr>
            <p:spPr bwMode="auto">
              <a:xfrm>
                <a:off x="6746663" y="4430904"/>
                <a:ext cx="60325" cy="90488"/>
              </a:xfrm>
              <a:prstGeom prst="ellipse">
                <a:avLst/>
              </a:prstGeom>
              <a:solidFill>
                <a:srgbClr val="42A6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55" name="组合 54"/>
          <p:cNvGrpSpPr/>
          <p:nvPr/>
        </p:nvGrpSpPr>
        <p:grpSpPr>
          <a:xfrm>
            <a:off x="1914075" y="2967169"/>
            <a:ext cx="683128" cy="792429"/>
            <a:chOff x="1914075" y="2967169"/>
            <a:chExt cx="683128" cy="792429"/>
          </a:xfrm>
        </p:grpSpPr>
        <p:sp>
          <p:nvSpPr>
            <p:cNvPr id="19" name="六边形 18"/>
            <p:cNvSpPr/>
            <p:nvPr/>
          </p:nvSpPr>
          <p:spPr>
            <a:xfrm rot="5400000">
              <a:off x="1859424" y="3021820"/>
              <a:ext cx="792429" cy="683128"/>
            </a:xfrm>
            <a:prstGeom prst="hexagon">
              <a:avLst>
                <a:gd name="adj" fmla="val 28974"/>
                <a:gd name="vf" fmla="val 115470"/>
              </a:avLst>
            </a:prstGeom>
            <a:gradFill>
              <a:gsLst>
                <a:gs pos="0">
                  <a:srgbClr val="83CAC7"/>
                </a:gs>
                <a:gs pos="100000">
                  <a:srgbClr val="3790CE"/>
                </a:gs>
              </a:gsLst>
              <a:lin ang="2700000" scaled="0"/>
            </a:gra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字魂105号-简雅黑" panose="00000500000000000000" pitchFamily="2" charset="-122"/>
                <a:ea typeface="字魂105号-简雅黑" panose="00000500000000000000" pitchFamily="2" charset="-122"/>
              </a:endParaRPr>
            </a:p>
          </p:txBody>
        </p:sp>
        <p:sp>
          <p:nvSpPr>
            <p:cNvPr id="47" name="矩形 46"/>
            <p:cNvSpPr/>
            <p:nvPr/>
          </p:nvSpPr>
          <p:spPr>
            <a:xfrm>
              <a:off x="2040675" y="3017336"/>
              <a:ext cx="343364" cy="584775"/>
            </a:xfrm>
            <a:prstGeom prst="rect">
              <a:avLst/>
            </a:prstGeom>
          </p:spPr>
          <p:txBody>
            <a:bodyPr wrap="none">
              <a:spAutoFit/>
            </a:bodyPr>
            <a:lstStyle/>
            <a:p>
              <a:r>
                <a:rPr lang="en-US" altLang="zh-CN" sz="32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1</a:t>
              </a:r>
              <a:endParaRPr lang="zh-CN" altLang="en-US" sz="32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grpSp>
        <p:nvGrpSpPr>
          <p:cNvPr id="56" name="组合 55"/>
          <p:cNvGrpSpPr/>
          <p:nvPr/>
        </p:nvGrpSpPr>
        <p:grpSpPr>
          <a:xfrm>
            <a:off x="4661553" y="2967169"/>
            <a:ext cx="683128" cy="792429"/>
            <a:chOff x="4661553" y="2967169"/>
            <a:chExt cx="683128" cy="792429"/>
          </a:xfrm>
        </p:grpSpPr>
        <p:sp>
          <p:nvSpPr>
            <p:cNvPr id="20" name="六边形 19"/>
            <p:cNvSpPr/>
            <p:nvPr/>
          </p:nvSpPr>
          <p:spPr>
            <a:xfrm rot="5400000">
              <a:off x="4606902" y="3021820"/>
              <a:ext cx="792429" cy="683128"/>
            </a:xfrm>
            <a:prstGeom prst="hexagon">
              <a:avLst>
                <a:gd name="adj" fmla="val 28974"/>
                <a:gd name="vf" fmla="val 115470"/>
              </a:avLst>
            </a:prstGeom>
            <a:gradFill>
              <a:gsLst>
                <a:gs pos="0">
                  <a:srgbClr val="83CAC7"/>
                </a:gs>
                <a:gs pos="100000">
                  <a:srgbClr val="3790CE"/>
                </a:gs>
              </a:gsLst>
              <a:lin ang="2700000" scaled="0"/>
            </a:gra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字魂105号-简雅黑" panose="00000500000000000000" pitchFamily="2" charset="-122"/>
                <a:ea typeface="字魂105号-简雅黑" panose="00000500000000000000" pitchFamily="2" charset="-122"/>
              </a:endParaRPr>
            </a:p>
          </p:txBody>
        </p:sp>
        <p:sp>
          <p:nvSpPr>
            <p:cNvPr id="48" name="矩形 47"/>
            <p:cNvSpPr/>
            <p:nvPr/>
          </p:nvSpPr>
          <p:spPr>
            <a:xfrm>
              <a:off x="4763307" y="3033888"/>
              <a:ext cx="401072" cy="584775"/>
            </a:xfrm>
            <a:prstGeom prst="rect">
              <a:avLst/>
            </a:prstGeom>
          </p:spPr>
          <p:txBody>
            <a:bodyPr wrap="none">
              <a:spAutoFit/>
            </a:bodyPr>
            <a:lstStyle/>
            <a:p>
              <a:r>
                <a:rPr lang="en-US" altLang="zh-CN" sz="32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2</a:t>
              </a:r>
              <a:endParaRPr lang="zh-CN" altLang="en-US" sz="32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grpSp>
        <p:nvGrpSpPr>
          <p:cNvPr id="57" name="组合 56"/>
          <p:cNvGrpSpPr/>
          <p:nvPr/>
        </p:nvGrpSpPr>
        <p:grpSpPr>
          <a:xfrm>
            <a:off x="3303226" y="5333786"/>
            <a:ext cx="683128" cy="792429"/>
            <a:chOff x="3303226" y="5333786"/>
            <a:chExt cx="683128" cy="792429"/>
          </a:xfrm>
        </p:grpSpPr>
        <p:sp>
          <p:nvSpPr>
            <p:cNvPr id="21" name="六边形 20"/>
            <p:cNvSpPr/>
            <p:nvPr/>
          </p:nvSpPr>
          <p:spPr>
            <a:xfrm rot="5400000">
              <a:off x="3248575" y="5388437"/>
              <a:ext cx="792429" cy="683128"/>
            </a:xfrm>
            <a:prstGeom prst="hexagon">
              <a:avLst>
                <a:gd name="adj" fmla="val 28974"/>
                <a:gd name="vf" fmla="val 115470"/>
              </a:avLst>
            </a:prstGeom>
            <a:gradFill>
              <a:gsLst>
                <a:gs pos="0">
                  <a:srgbClr val="83CAC7"/>
                </a:gs>
                <a:gs pos="100000">
                  <a:srgbClr val="3790CE"/>
                </a:gs>
              </a:gsLst>
              <a:lin ang="2700000" scaled="0"/>
            </a:gradFill>
            <a:ln w="508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字魂105号-简雅黑" panose="00000500000000000000" pitchFamily="2" charset="-122"/>
                <a:ea typeface="字魂105号-简雅黑" panose="00000500000000000000" pitchFamily="2" charset="-122"/>
              </a:endParaRPr>
            </a:p>
          </p:txBody>
        </p:sp>
        <p:sp>
          <p:nvSpPr>
            <p:cNvPr id="49" name="矩形 48"/>
            <p:cNvSpPr/>
            <p:nvPr/>
          </p:nvSpPr>
          <p:spPr>
            <a:xfrm>
              <a:off x="3404980" y="5376058"/>
              <a:ext cx="385042" cy="584775"/>
            </a:xfrm>
            <a:prstGeom prst="rect">
              <a:avLst/>
            </a:prstGeom>
          </p:spPr>
          <p:txBody>
            <a:bodyPr wrap="none">
              <a:spAutoFit/>
            </a:bodyPr>
            <a:lstStyle/>
            <a:p>
              <a:r>
                <a:rPr lang="en-US" altLang="zh-CN" sz="32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3</a:t>
              </a:r>
              <a:endParaRPr lang="zh-CN" altLang="en-US" sz="32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sp>
        <p:nvSpPr>
          <p:cNvPr id="50" name="文本框 49"/>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工作完成情况</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51" name="文本框 50"/>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50"/>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51"/>
                                        </p:tgtEl>
                                        <p:attrNameLst>
                                          <p:attrName>ppt_x</p:attrName>
                                          <p:attrName>ppt_y</p:attrName>
                                        </p:attrNameLst>
                                      </p:cBhvr>
                                      <p:rCtr x="0" y="-4329"/>
                                    </p:animMotion>
                                  </p:childTnLst>
                                </p:cTn>
                              </p:par>
                              <p:par>
                                <p:cTn id="15" presetID="10" presetClass="entr" presetSubtype="0" fill="hold" nodeType="withEffect">
                                  <p:stCondLst>
                                    <p:cond delay="125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childTnLst>
                                </p:cTn>
                              </p:par>
                              <p:par>
                                <p:cTn id="18" presetID="64" presetClass="path" presetSubtype="0" decel="100000" fill="hold" nodeType="withEffect">
                                  <p:stCondLst>
                                    <p:cond delay="1250"/>
                                  </p:stCondLst>
                                  <p:childTnLst>
                                    <p:animMotion origin="layout" path="M -3.54167E-6 -1.11111E-6 L -3.54167E-6 -0.08657 " pathEditMode="relative" rAng="0" ptsTypes="AA">
                                      <p:cBhvr>
                                        <p:cTn id="19" dur="1000" spd="-100000" fill="hold"/>
                                        <p:tgtEl>
                                          <p:spTgt spid="52"/>
                                        </p:tgtEl>
                                        <p:attrNameLst>
                                          <p:attrName>ppt_x</p:attrName>
                                          <p:attrName>ppt_y</p:attrName>
                                        </p:attrNameLst>
                                      </p:cBhvr>
                                      <p:rCtr x="0" y="-4329"/>
                                    </p:animMotion>
                                  </p:childTnLst>
                                </p:cTn>
                              </p:par>
                              <p:par>
                                <p:cTn id="20" presetID="10" presetClass="entr" presetSubtype="0" fill="hold" nodeType="withEffect">
                                  <p:stCondLst>
                                    <p:cond delay="125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750"/>
                                        <p:tgtEl>
                                          <p:spTgt spid="54"/>
                                        </p:tgtEl>
                                      </p:cBhvr>
                                    </p:animEffect>
                                  </p:childTnLst>
                                </p:cTn>
                              </p:par>
                              <p:par>
                                <p:cTn id="23" presetID="35" presetClass="path" presetSubtype="0" decel="100000" fill="hold" nodeType="withEffect">
                                  <p:stCondLst>
                                    <p:cond delay="1250"/>
                                  </p:stCondLst>
                                  <p:childTnLst>
                                    <p:animMotion origin="layout" path="M 4.375E-6 7.40741E-7 L -0.04011 7.40741E-7 " pathEditMode="relative" rAng="0" ptsTypes="AA">
                                      <p:cBhvr>
                                        <p:cTn id="24" dur="1250" spd="-100000" fill="hold"/>
                                        <p:tgtEl>
                                          <p:spTgt spid="54"/>
                                        </p:tgtEl>
                                        <p:attrNameLst>
                                          <p:attrName>ppt_x</p:attrName>
                                          <p:attrName>ppt_y</p:attrName>
                                        </p:attrNameLst>
                                      </p:cBhvr>
                                      <p:rCtr x="-2005" y="0"/>
                                    </p:animMotion>
                                  </p:childTnLst>
                                </p:cTn>
                              </p:par>
                              <p:par>
                                <p:cTn id="25" presetID="10" presetClass="entr" presetSubtype="0" fill="hold" nodeType="withEffect">
                                  <p:stCondLst>
                                    <p:cond delay="125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750"/>
                                        <p:tgtEl>
                                          <p:spTgt spid="58"/>
                                        </p:tgtEl>
                                      </p:cBhvr>
                                    </p:animEffect>
                                  </p:childTnLst>
                                </p:cTn>
                              </p:par>
                              <p:par>
                                <p:cTn id="28" presetID="35" presetClass="path" presetSubtype="0" decel="100000" fill="hold" nodeType="withEffect">
                                  <p:stCondLst>
                                    <p:cond delay="1250"/>
                                  </p:stCondLst>
                                  <p:childTnLst>
                                    <p:animMotion origin="layout" path="M -4.375E-6 -4.07407E-6 L 0.04493 -4.07407E-6 " pathEditMode="relative" rAng="0" ptsTypes="AA">
                                      <p:cBhvr>
                                        <p:cTn id="29" dur="1250" spd="-100000" fill="hold"/>
                                        <p:tgtEl>
                                          <p:spTgt spid="58"/>
                                        </p:tgtEl>
                                        <p:attrNameLst>
                                          <p:attrName>ppt_x</p:attrName>
                                          <p:attrName>ppt_y</p:attrName>
                                        </p:attrNameLst>
                                      </p:cBhvr>
                                      <p:rCtr x="2240" y="0"/>
                                    </p:animMotion>
                                  </p:childTnLst>
                                </p:cTn>
                              </p:par>
                              <p:par>
                                <p:cTn id="30" presetID="53" presetClass="entr" presetSubtype="16" fill="hold" nodeType="withEffect">
                                  <p:stCondLst>
                                    <p:cond delay="200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par>
                                <p:cTn id="35" presetID="10" presetClass="entr" presetSubtype="0" fill="hold" nodeType="withEffect">
                                  <p:stCondLst>
                                    <p:cond delay="200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750"/>
                                        <p:tgtEl>
                                          <p:spTgt spid="55"/>
                                        </p:tgtEl>
                                      </p:cBhvr>
                                    </p:animEffect>
                                  </p:childTnLst>
                                </p:cTn>
                              </p:par>
                              <p:par>
                                <p:cTn id="38" presetID="35" presetClass="path" presetSubtype="0" decel="100000" fill="hold" nodeType="withEffect">
                                  <p:stCondLst>
                                    <p:cond delay="2000"/>
                                  </p:stCondLst>
                                  <p:childTnLst>
                                    <p:animMotion origin="layout" path="M -4.375E-6 -4.07407E-6 L 0.04493 -4.07407E-6 " pathEditMode="relative" rAng="0" ptsTypes="AA">
                                      <p:cBhvr>
                                        <p:cTn id="39" dur="1250" spd="-100000" fill="hold"/>
                                        <p:tgtEl>
                                          <p:spTgt spid="55"/>
                                        </p:tgtEl>
                                        <p:attrNameLst>
                                          <p:attrName>ppt_x</p:attrName>
                                          <p:attrName>ppt_y</p:attrName>
                                        </p:attrNameLst>
                                      </p:cBhvr>
                                      <p:rCtr x="2240" y="0"/>
                                    </p:animMotion>
                                  </p:childTnLst>
                                </p:cTn>
                              </p:par>
                              <p:par>
                                <p:cTn id="40" presetID="10" presetClass="entr" presetSubtype="0" fill="hold" nodeType="withEffect">
                                  <p:stCondLst>
                                    <p:cond delay="200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750"/>
                                        <p:tgtEl>
                                          <p:spTgt spid="56"/>
                                        </p:tgtEl>
                                      </p:cBhvr>
                                    </p:animEffect>
                                  </p:childTnLst>
                                </p:cTn>
                              </p:par>
                              <p:par>
                                <p:cTn id="43" presetID="35" presetClass="path" presetSubtype="0" decel="100000" fill="hold" nodeType="withEffect">
                                  <p:stCondLst>
                                    <p:cond delay="2000"/>
                                  </p:stCondLst>
                                  <p:childTnLst>
                                    <p:animMotion origin="layout" path="M 4.375E-6 7.40741E-7 L -0.04011 7.40741E-7 " pathEditMode="relative" rAng="0" ptsTypes="AA">
                                      <p:cBhvr>
                                        <p:cTn id="44" dur="1250" spd="-100000" fill="hold"/>
                                        <p:tgtEl>
                                          <p:spTgt spid="56"/>
                                        </p:tgtEl>
                                        <p:attrNameLst>
                                          <p:attrName>ppt_x</p:attrName>
                                          <p:attrName>ppt_y</p:attrName>
                                        </p:attrNameLst>
                                      </p:cBhvr>
                                      <p:rCtr x="-2005" y="0"/>
                                    </p:animMotion>
                                  </p:childTnLst>
                                </p:cTn>
                              </p:par>
                              <p:par>
                                <p:cTn id="45" presetID="10" presetClass="entr" presetSubtype="0" fill="hold" nodeType="withEffect">
                                  <p:stCondLst>
                                    <p:cond delay="200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1000"/>
                                        <p:tgtEl>
                                          <p:spTgt spid="57"/>
                                        </p:tgtEl>
                                      </p:cBhvr>
                                    </p:animEffect>
                                  </p:childTnLst>
                                </p:cTn>
                              </p:par>
                              <p:par>
                                <p:cTn id="48" presetID="64" presetClass="path" presetSubtype="0" decel="100000" fill="hold" nodeType="withEffect">
                                  <p:stCondLst>
                                    <p:cond delay="2000"/>
                                  </p:stCondLst>
                                  <p:childTnLst>
                                    <p:animMotion origin="layout" path="M -3.54167E-6 -1.11111E-6 L -3.54167E-6 -0.08657 " pathEditMode="relative" rAng="0" ptsTypes="AA">
                                      <p:cBhvr>
                                        <p:cTn id="49" dur="1000" spd="-100000" fill="hold"/>
                                        <p:tgtEl>
                                          <p:spTgt spid="57"/>
                                        </p:tgtEl>
                                        <p:attrNameLst>
                                          <p:attrName>ppt_x</p:attrName>
                                          <p:attrName>ppt_y</p:attrName>
                                        </p:attrNameLst>
                                      </p:cBhvr>
                                      <p:rCtr x="0" y="-4329"/>
                                    </p:animMotion>
                                  </p:childTnLst>
                                </p:cTn>
                              </p:par>
                              <p:par>
                                <p:cTn id="50" presetID="10" presetClass="entr" presetSubtype="0" fill="hold" nodeType="withEffect">
                                  <p:stCondLst>
                                    <p:cond delay="275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1000"/>
                                        <p:tgtEl>
                                          <p:spTgt spid="60"/>
                                        </p:tgtEl>
                                      </p:cBhvr>
                                    </p:animEffect>
                                  </p:childTnLst>
                                </p:cTn>
                              </p:par>
                              <p:par>
                                <p:cTn id="53" presetID="64" presetClass="path" presetSubtype="0" decel="100000" fill="hold" nodeType="withEffect">
                                  <p:stCondLst>
                                    <p:cond delay="2750"/>
                                  </p:stCondLst>
                                  <p:childTnLst>
                                    <p:animMotion origin="layout" path="M -3.54167E-6 -1.11111E-6 L -3.54167E-6 -0.08657 " pathEditMode="relative" rAng="0" ptsTypes="AA">
                                      <p:cBhvr>
                                        <p:cTn id="54" dur="1000" spd="-100000" fill="hold"/>
                                        <p:tgtEl>
                                          <p:spTgt spid="60"/>
                                        </p:tgtEl>
                                        <p:attrNameLst>
                                          <p:attrName>ppt_x</p:attrName>
                                          <p:attrName>ppt_y</p:attrName>
                                        </p:attrNameLst>
                                      </p:cBhvr>
                                      <p:rCtr x="0" y="-4329"/>
                                    </p:animMotion>
                                  </p:childTnLst>
                                </p:cTn>
                              </p:par>
                              <p:par>
                                <p:cTn id="55" presetID="10" presetClass="entr" presetSubtype="0" fill="hold" grpId="0" nodeType="withEffect">
                                  <p:stCondLst>
                                    <p:cond delay="275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750"/>
                                        <p:tgtEl>
                                          <p:spTgt spid="34"/>
                                        </p:tgtEl>
                                      </p:cBhvr>
                                    </p:animEffect>
                                  </p:childTnLst>
                                </p:cTn>
                              </p:par>
                              <p:par>
                                <p:cTn id="58" presetID="35" presetClass="path" presetSubtype="0" decel="100000" fill="hold" grpId="1" nodeType="withEffect">
                                  <p:stCondLst>
                                    <p:cond delay="2750"/>
                                  </p:stCondLst>
                                  <p:childTnLst>
                                    <p:animMotion origin="layout" path="M -4.375E-6 -4.07407E-6 L 0.04493 -4.07407E-6 " pathEditMode="relative" rAng="0" ptsTypes="AA">
                                      <p:cBhvr>
                                        <p:cTn id="59" dur="1250" spd="-100000" fill="hold"/>
                                        <p:tgtEl>
                                          <p:spTgt spid="34"/>
                                        </p:tgtEl>
                                        <p:attrNameLst>
                                          <p:attrName>ppt_x</p:attrName>
                                          <p:attrName>ppt_y</p:attrName>
                                        </p:attrNameLst>
                                      </p:cBhvr>
                                      <p:rCtr x="2240" y="0"/>
                                    </p:animMotion>
                                  </p:childTnLst>
                                </p:cTn>
                              </p:par>
                              <p:par>
                                <p:cTn id="60" presetID="10" presetClass="entr" presetSubtype="0" fill="hold" nodeType="withEffect">
                                  <p:stCondLst>
                                    <p:cond delay="325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1000"/>
                                        <p:tgtEl>
                                          <p:spTgt spid="61"/>
                                        </p:tgtEl>
                                      </p:cBhvr>
                                    </p:animEffect>
                                  </p:childTnLst>
                                </p:cTn>
                              </p:par>
                              <p:par>
                                <p:cTn id="63" presetID="64" presetClass="path" presetSubtype="0" decel="100000" fill="hold" nodeType="withEffect">
                                  <p:stCondLst>
                                    <p:cond delay="3250"/>
                                  </p:stCondLst>
                                  <p:childTnLst>
                                    <p:animMotion origin="layout" path="M -3.54167E-6 -1.11111E-6 L -3.54167E-6 -0.08657 " pathEditMode="relative" rAng="0" ptsTypes="AA">
                                      <p:cBhvr>
                                        <p:cTn id="64" dur="1000" spd="-100000" fill="hold"/>
                                        <p:tgtEl>
                                          <p:spTgt spid="61"/>
                                        </p:tgtEl>
                                        <p:attrNameLst>
                                          <p:attrName>ppt_x</p:attrName>
                                          <p:attrName>ppt_y</p:attrName>
                                        </p:attrNameLst>
                                      </p:cBhvr>
                                      <p:rCtr x="0" y="-4329"/>
                                    </p:animMotion>
                                  </p:childTnLst>
                                </p:cTn>
                              </p:par>
                              <p:par>
                                <p:cTn id="65" presetID="10" presetClass="entr" presetSubtype="0" fill="hold" grpId="0" nodeType="withEffect">
                                  <p:stCondLst>
                                    <p:cond delay="325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750"/>
                                        <p:tgtEl>
                                          <p:spTgt spid="36"/>
                                        </p:tgtEl>
                                      </p:cBhvr>
                                    </p:animEffect>
                                  </p:childTnLst>
                                </p:cTn>
                              </p:par>
                              <p:par>
                                <p:cTn id="68" presetID="35" presetClass="path" presetSubtype="0" decel="100000" fill="hold" grpId="1" nodeType="withEffect">
                                  <p:stCondLst>
                                    <p:cond delay="3250"/>
                                  </p:stCondLst>
                                  <p:childTnLst>
                                    <p:animMotion origin="layout" path="M -4.375E-6 -4.07407E-6 L 0.04493 -4.07407E-6 " pathEditMode="relative" rAng="0" ptsTypes="AA">
                                      <p:cBhvr>
                                        <p:cTn id="69" dur="1250" spd="-100000" fill="hold"/>
                                        <p:tgtEl>
                                          <p:spTgt spid="36"/>
                                        </p:tgtEl>
                                        <p:attrNameLst>
                                          <p:attrName>ppt_x</p:attrName>
                                          <p:attrName>ppt_y</p:attrName>
                                        </p:attrNameLst>
                                      </p:cBhvr>
                                      <p:rCtr x="2240" y="0"/>
                                    </p:animMotion>
                                  </p:childTnLst>
                                </p:cTn>
                              </p:par>
                              <p:par>
                                <p:cTn id="70" presetID="10" presetClass="entr" presetSubtype="0" fill="hold" nodeType="withEffect">
                                  <p:stCondLst>
                                    <p:cond delay="375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childTnLst>
                                </p:cTn>
                              </p:par>
                              <p:par>
                                <p:cTn id="73" presetID="64" presetClass="path" presetSubtype="0" decel="100000" fill="hold" nodeType="withEffect">
                                  <p:stCondLst>
                                    <p:cond delay="3750"/>
                                  </p:stCondLst>
                                  <p:childTnLst>
                                    <p:animMotion origin="layout" path="M -3.54167E-6 -1.11111E-6 L -3.54167E-6 -0.08657 " pathEditMode="relative" rAng="0" ptsTypes="AA">
                                      <p:cBhvr>
                                        <p:cTn id="74" dur="1000" spd="-100000" fill="hold"/>
                                        <p:tgtEl>
                                          <p:spTgt spid="62"/>
                                        </p:tgtEl>
                                        <p:attrNameLst>
                                          <p:attrName>ppt_x</p:attrName>
                                          <p:attrName>ppt_y</p:attrName>
                                        </p:attrNameLst>
                                      </p:cBhvr>
                                      <p:rCtr x="0" y="-4329"/>
                                    </p:animMotion>
                                  </p:childTnLst>
                                </p:cTn>
                              </p:par>
                              <p:par>
                                <p:cTn id="75" presetID="10" presetClass="entr" presetSubtype="0" fill="hold" grpId="0" nodeType="withEffect">
                                  <p:stCondLst>
                                    <p:cond delay="375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750"/>
                                        <p:tgtEl>
                                          <p:spTgt spid="38"/>
                                        </p:tgtEl>
                                      </p:cBhvr>
                                    </p:animEffect>
                                  </p:childTnLst>
                                </p:cTn>
                              </p:par>
                              <p:par>
                                <p:cTn id="78" presetID="35" presetClass="path" presetSubtype="0" decel="100000" fill="hold" grpId="1" nodeType="withEffect">
                                  <p:stCondLst>
                                    <p:cond delay="3750"/>
                                  </p:stCondLst>
                                  <p:childTnLst>
                                    <p:animMotion origin="layout" path="M -4.375E-6 -4.07407E-6 L 0.04493 -4.07407E-6 " pathEditMode="relative" rAng="0" ptsTypes="AA">
                                      <p:cBhvr>
                                        <p:cTn id="79" dur="1250" spd="-100000" fill="hold"/>
                                        <p:tgtEl>
                                          <p:spTgt spid="38"/>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6" grpId="0"/>
      <p:bldP spid="36" grpId="1"/>
      <p:bldP spid="38" grpId="0"/>
      <p:bldP spid="38" grpId="1"/>
      <p:bldP spid="50" grpId="0"/>
      <p:bldP spid="50" grpId="1"/>
      <p:bldP spid="51" grpId="0"/>
      <p:bldP spid="5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19199" y="3428999"/>
            <a:ext cx="2428875" cy="214312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任意多边形 5"/>
          <p:cNvSpPr/>
          <p:nvPr/>
        </p:nvSpPr>
        <p:spPr>
          <a:xfrm>
            <a:off x="1219199" y="1285874"/>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9" name="矩形 8"/>
          <p:cNvSpPr/>
          <p:nvPr/>
        </p:nvSpPr>
        <p:spPr>
          <a:xfrm>
            <a:off x="6076948" y="3428999"/>
            <a:ext cx="2428875" cy="21431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8505823" y="1285874"/>
            <a:ext cx="2428875" cy="21431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2" name="任意多边形 11"/>
          <p:cNvSpPr/>
          <p:nvPr/>
        </p:nvSpPr>
        <p:spPr>
          <a:xfrm>
            <a:off x="6076949" y="1285874"/>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16" name="矩形 15"/>
          <p:cNvSpPr/>
          <p:nvPr/>
        </p:nvSpPr>
        <p:spPr>
          <a:xfrm>
            <a:off x="3648074" y="1285874"/>
            <a:ext cx="2428875" cy="21431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399689" y="2031618"/>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9" name="矩形 18"/>
          <p:cNvSpPr/>
          <p:nvPr/>
        </p:nvSpPr>
        <p:spPr>
          <a:xfrm>
            <a:off x="1399689" y="1477871"/>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20" name="圆角矩形 19"/>
          <p:cNvSpPr/>
          <p:nvPr/>
        </p:nvSpPr>
        <p:spPr>
          <a:xfrm>
            <a:off x="2831333" y="2935245"/>
            <a:ext cx="705080" cy="301758"/>
          </a:xfrm>
          <a:prstGeom prst="round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字魂105号-简雅黑" panose="00000500000000000000" pitchFamily="2" charset="-122"/>
                <a:ea typeface="字魂105号-简雅黑" panose="00000500000000000000" pitchFamily="2" charset="-122"/>
              </a:rPr>
              <a:t>NEXT</a:t>
            </a:r>
            <a:endParaRPr lang="zh-CN" altLang="en-US" sz="1400" dirty="0">
              <a:latin typeface="字魂105号-简雅黑" panose="00000500000000000000" pitchFamily="2" charset="-122"/>
              <a:ea typeface="字魂105号-简雅黑" panose="00000500000000000000" pitchFamily="2" charset="-122"/>
            </a:endParaRPr>
          </a:p>
        </p:txBody>
      </p:sp>
      <p:sp>
        <p:nvSpPr>
          <p:cNvPr id="21" name="矩形 20"/>
          <p:cNvSpPr/>
          <p:nvPr/>
        </p:nvSpPr>
        <p:spPr>
          <a:xfrm>
            <a:off x="6204065" y="2031618"/>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2" name="矩形 21"/>
          <p:cNvSpPr/>
          <p:nvPr/>
        </p:nvSpPr>
        <p:spPr>
          <a:xfrm>
            <a:off x="6204065" y="1477871"/>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23" name="圆角矩形 22"/>
          <p:cNvSpPr/>
          <p:nvPr/>
        </p:nvSpPr>
        <p:spPr>
          <a:xfrm>
            <a:off x="7635709" y="2935245"/>
            <a:ext cx="705080" cy="301758"/>
          </a:xfrm>
          <a:prstGeom prst="round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字魂105号-简雅黑" panose="00000500000000000000" pitchFamily="2" charset="-122"/>
                <a:ea typeface="字魂105号-简雅黑" panose="00000500000000000000" pitchFamily="2" charset="-122"/>
              </a:rPr>
              <a:t>NEXT</a:t>
            </a:r>
            <a:endParaRPr lang="zh-CN" altLang="en-US" sz="1400" dirty="0">
              <a:latin typeface="字魂105号-简雅黑" panose="00000500000000000000" pitchFamily="2" charset="-122"/>
              <a:ea typeface="字魂105号-简雅黑" panose="00000500000000000000" pitchFamily="2" charset="-122"/>
            </a:endParaRPr>
          </a:p>
        </p:txBody>
      </p:sp>
      <p:sp>
        <p:nvSpPr>
          <p:cNvPr id="10" name="任意多边形 9"/>
          <p:cNvSpPr/>
          <p:nvPr/>
        </p:nvSpPr>
        <p:spPr>
          <a:xfrm flipV="1">
            <a:off x="8505822" y="3306249"/>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27" name="矩形 26"/>
          <p:cNvSpPr/>
          <p:nvPr/>
        </p:nvSpPr>
        <p:spPr>
          <a:xfrm>
            <a:off x="8569382" y="4210965"/>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8" name="矩形 27"/>
          <p:cNvSpPr/>
          <p:nvPr/>
        </p:nvSpPr>
        <p:spPr>
          <a:xfrm>
            <a:off x="8569382" y="3657218"/>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29" name="圆角矩形 28"/>
          <p:cNvSpPr/>
          <p:nvPr/>
        </p:nvSpPr>
        <p:spPr>
          <a:xfrm>
            <a:off x="10001026" y="5114592"/>
            <a:ext cx="705080" cy="301758"/>
          </a:xfrm>
          <a:prstGeom prst="round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字魂105号-简雅黑" panose="00000500000000000000" pitchFamily="2" charset="-122"/>
                <a:ea typeface="字魂105号-简雅黑" panose="00000500000000000000" pitchFamily="2" charset="-122"/>
              </a:rPr>
              <a:t>NEXT</a:t>
            </a:r>
            <a:endParaRPr lang="zh-CN" altLang="en-US" sz="1400" dirty="0">
              <a:latin typeface="字魂105号-简雅黑" panose="00000500000000000000" pitchFamily="2" charset="-122"/>
              <a:ea typeface="字魂105号-简雅黑" panose="00000500000000000000" pitchFamily="2" charset="-122"/>
            </a:endParaRPr>
          </a:p>
        </p:txBody>
      </p:sp>
      <p:sp>
        <p:nvSpPr>
          <p:cNvPr id="14" name="任意多边形 13"/>
          <p:cNvSpPr/>
          <p:nvPr/>
        </p:nvSpPr>
        <p:spPr>
          <a:xfrm flipV="1">
            <a:off x="3648073" y="3306249"/>
            <a:ext cx="2428875" cy="2265875"/>
          </a:xfrm>
          <a:custGeom>
            <a:avLst/>
            <a:gdLst>
              <a:gd name="connsiteX0" fmla="*/ 0 w 2428875"/>
              <a:gd name="connsiteY0" fmla="*/ 0 h 2265875"/>
              <a:gd name="connsiteX1" fmla="*/ 2428875 w 2428875"/>
              <a:gd name="connsiteY1" fmla="*/ 0 h 2265875"/>
              <a:gd name="connsiteX2" fmla="*/ 2428875 w 2428875"/>
              <a:gd name="connsiteY2" fmla="*/ 2143125 h 2265875"/>
              <a:gd name="connsiteX3" fmla="*/ 519886 w 2428875"/>
              <a:gd name="connsiteY3" fmla="*/ 2143125 h 2265875"/>
              <a:gd name="connsiteX4" fmla="*/ 410561 w 2428875"/>
              <a:gd name="connsiteY4" fmla="*/ 2265875 h 2265875"/>
              <a:gd name="connsiteX5" fmla="*/ 301237 w 2428875"/>
              <a:gd name="connsiteY5" fmla="*/ 2143125 h 2265875"/>
              <a:gd name="connsiteX6" fmla="*/ 0 w 2428875"/>
              <a:gd name="connsiteY6" fmla="*/ 2143125 h 226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75" h="2265875">
                <a:moveTo>
                  <a:pt x="0" y="0"/>
                </a:moveTo>
                <a:lnTo>
                  <a:pt x="2428875" y="0"/>
                </a:lnTo>
                <a:lnTo>
                  <a:pt x="2428875" y="2143125"/>
                </a:lnTo>
                <a:lnTo>
                  <a:pt x="519886" y="2143125"/>
                </a:lnTo>
                <a:lnTo>
                  <a:pt x="410561" y="2265875"/>
                </a:lnTo>
                <a:lnTo>
                  <a:pt x="301237" y="2143125"/>
                </a:lnTo>
                <a:lnTo>
                  <a:pt x="0" y="2143125"/>
                </a:lnTo>
                <a:close/>
              </a:path>
            </a:pathLst>
          </a:cu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sp>
        <p:nvSpPr>
          <p:cNvPr id="24" name="矩形 23"/>
          <p:cNvSpPr/>
          <p:nvPr/>
        </p:nvSpPr>
        <p:spPr>
          <a:xfrm>
            <a:off x="3765006" y="4210965"/>
            <a:ext cx="2248383" cy="1062599"/>
          </a:xfrm>
          <a:prstGeom prst="rect">
            <a:avLst/>
          </a:prstGeom>
        </p:spPr>
        <p:txBody>
          <a:bodyPr wrap="square">
            <a:spAutoFit/>
          </a:bodyPr>
          <a:lstStyle/>
          <a:p>
            <a:pPr>
              <a:lnSpc>
                <a:spcPct val="150000"/>
              </a:lnSpc>
            </a:pPr>
            <a:r>
              <a:rPr lang="en-US" altLang="zh-CN" sz="1050" dirty="0" smtClean="0">
                <a:solidFill>
                  <a:schemeClr val="bg1">
                    <a:alpha val="81000"/>
                  </a:scheme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schemeClr val="bg1">
                    <a:alpha val="81000"/>
                  </a:scheme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schemeClr val="bg1">
                  <a:alpha val="81000"/>
                </a:scheme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schemeClr val="bg1">
                    <a:alpha val="81000"/>
                  </a:scheme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schemeClr val="bg1">
                    <a:alpha val="81000"/>
                  </a:scheme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schemeClr val="bg1">
                  <a:alpha val="81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5" name="矩形 24"/>
          <p:cNvSpPr/>
          <p:nvPr/>
        </p:nvSpPr>
        <p:spPr>
          <a:xfrm>
            <a:off x="3765006" y="3657218"/>
            <a:ext cx="1569660" cy="450123"/>
          </a:xfrm>
          <a:prstGeom prst="rect">
            <a:avLst/>
          </a:prstGeom>
        </p:spPr>
        <p:txBody>
          <a:bodyPr wrap="none">
            <a:spAutoFit/>
          </a:bodyPr>
          <a:lstStyle/>
          <a:p>
            <a:pPr>
              <a:lnSpc>
                <a:spcPct val="150000"/>
              </a:lnSpc>
            </a:pPr>
            <a:r>
              <a:rPr lang="zh-CN" altLang="en-US" dirty="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6" name="圆角矩形 25"/>
          <p:cNvSpPr/>
          <p:nvPr/>
        </p:nvSpPr>
        <p:spPr>
          <a:xfrm>
            <a:off x="5196650" y="5114592"/>
            <a:ext cx="705080" cy="3017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0196FC"/>
                </a:solidFill>
                <a:latin typeface="字魂105号-简雅黑" panose="00000500000000000000" pitchFamily="2" charset="-122"/>
                <a:ea typeface="字魂105号-简雅黑" panose="00000500000000000000" pitchFamily="2" charset="-122"/>
              </a:rPr>
              <a:t>NEXT</a:t>
            </a:r>
            <a:endParaRPr lang="zh-CN" altLang="en-US" sz="1400" dirty="0">
              <a:solidFill>
                <a:srgbClr val="0196FC"/>
              </a:solidFill>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64" presetClass="path" presetSubtype="0" decel="100000" fill="hold" grpId="1" nodeType="withEffect">
                                  <p:stCondLst>
                                    <p:cond delay="0"/>
                                  </p:stCondLst>
                                  <p:childTnLst>
                                    <p:animMotion origin="layout" path="M 6.25E-7 1.11022E-16 L 6.25E-7 0.06991 " pathEditMode="relative" rAng="0" ptsTypes="AA">
                                      <p:cBhvr>
                                        <p:cTn id="9" dur="1000" spd="-100000" fill="hold"/>
                                        <p:tgtEl>
                                          <p:spTgt spid="5"/>
                                        </p:tgtEl>
                                        <p:attrNameLst>
                                          <p:attrName>ppt_x</p:attrName>
                                          <p:attrName>ppt_y</p:attrName>
                                        </p:attrNameLst>
                                      </p:cBhvr>
                                      <p:rCtr x="0" y="3495"/>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64" presetClass="path" presetSubtype="0" decel="100000" fill="hold" grpId="1" nodeType="withEffect">
                                  <p:stCondLst>
                                    <p:cond delay="0"/>
                                  </p:stCondLst>
                                  <p:childTnLst>
                                    <p:animMotion origin="layout" path="M -3.54167E-6 -1.11111E-6 L -3.54167E-6 -0.08657 " pathEditMode="relative" rAng="0" ptsTypes="AA">
                                      <p:cBhvr>
                                        <p:cTn id="14" dur="1000" spd="-100000" fill="hold"/>
                                        <p:tgtEl>
                                          <p:spTgt spid="6"/>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750"/>
                                        <p:tgtEl>
                                          <p:spTgt spid="19"/>
                                        </p:tgtEl>
                                      </p:cBhvr>
                                    </p:animEffect>
                                  </p:childTnLst>
                                </p:cTn>
                              </p:par>
                              <p:par>
                                <p:cTn id="19" presetID="35" presetClass="path" presetSubtype="0" decel="100000" fill="hold" grpId="1" nodeType="withEffect">
                                  <p:stCondLst>
                                    <p:cond delay="0"/>
                                  </p:stCondLst>
                                  <p:childTnLst>
                                    <p:animMotion origin="layout" path="M 4.375E-6 7.40741E-7 L -0.04011 7.40741E-7 " pathEditMode="relative" rAng="0" ptsTypes="AA">
                                      <p:cBhvr>
                                        <p:cTn id="20" dur="1250" spd="-100000" fill="hold"/>
                                        <p:tgtEl>
                                          <p:spTgt spid="19"/>
                                        </p:tgtEl>
                                        <p:attrNameLst>
                                          <p:attrName>ppt_x</p:attrName>
                                          <p:attrName>ppt_y</p:attrName>
                                        </p:attrNameLst>
                                      </p:cBhvr>
                                      <p:rCtr x="-2005" y="0"/>
                                    </p:animMotion>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50"/>
                                        <p:tgtEl>
                                          <p:spTgt spid="18"/>
                                        </p:tgtEl>
                                      </p:cBhvr>
                                    </p:animEffect>
                                  </p:childTnLst>
                                </p:cTn>
                              </p:par>
                              <p:par>
                                <p:cTn id="24" presetID="35" presetClass="path" presetSubtype="0" decel="100000" fill="hold" grpId="1" nodeType="withEffect">
                                  <p:stCondLst>
                                    <p:cond delay="0"/>
                                  </p:stCondLst>
                                  <p:childTnLst>
                                    <p:animMotion origin="layout" path="M -4.375E-6 -4.07407E-6 L 0.04493 -4.07407E-6 " pathEditMode="relative" rAng="0" ptsTypes="AA">
                                      <p:cBhvr>
                                        <p:cTn id="25" dur="1250" spd="-100000" fill="hold"/>
                                        <p:tgtEl>
                                          <p:spTgt spid="18"/>
                                        </p:tgtEl>
                                        <p:attrNameLst>
                                          <p:attrName>ppt_x</p:attrName>
                                          <p:attrName>ppt_y</p:attrName>
                                        </p:attrNameLst>
                                      </p:cBhvr>
                                      <p:rCtr x="2240" y="0"/>
                                    </p:animMotion>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35" presetClass="path" presetSubtype="0" decel="40000" fill="hold" grpId="1" nodeType="withEffect">
                                  <p:stCondLst>
                                    <p:cond delay="0"/>
                                  </p:stCondLst>
                                  <p:childTnLst>
                                    <p:animMotion origin="layout" path="M 0.03073 1.11111E-6 L -0.15924 1.11111E-6 " pathEditMode="relative" rAng="0" ptsTypes="AA">
                                      <p:cBhvr>
                                        <p:cTn id="30" dur="1000" spd="-100000" fill="hold"/>
                                        <p:tgtEl>
                                          <p:spTgt spid="20"/>
                                        </p:tgtEl>
                                        <p:attrNameLst>
                                          <p:attrName>ppt_x</p:attrName>
                                          <p:attrName>ppt_y</p:attrName>
                                        </p:attrNameLst>
                                      </p:cBhvr>
                                      <p:rCtr x="-9505" y="0"/>
                                    </p:animMotion>
                                  </p:childTnLst>
                                </p:cTn>
                              </p:par>
                              <p:par>
                                <p:cTn id="31" presetID="35" presetClass="path" presetSubtype="0" accel="40000" decel="40000" fill="hold" grpId="2" nodeType="withEffect">
                                  <p:stCondLst>
                                    <p:cond delay="1000"/>
                                  </p:stCondLst>
                                  <p:childTnLst>
                                    <p:animMotion origin="layout" path="M 0.03073 7.40741E-7 L -6.25E-7 7.40741E-7 " pathEditMode="relative" rAng="0" ptsTypes="AA">
                                      <p:cBhvr>
                                        <p:cTn id="32" dur="750" fill="hold"/>
                                        <p:tgtEl>
                                          <p:spTgt spid="20"/>
                                        </p:tgtEl>
                                        <p:attrNameLst>
                                          <p:attrName>ppt_x</p:attrName>
                                          <p:attrName>ppt_y</p:attrName>
                                        </p:attrNameLst>
                                      </p:cBhvr>
                                      <p:rCtr x="-1536" y="0"/>
                                    </p:animMotion>
                                  </p:childTnLst>
                                </p:cTn>
                              </p:par>
                              <p:par>
                                <p:cTn id="33" presetID="10" presetClass="entr" presetSubtype="0" fill="hold" grpId="0" nodeType="withEffect">
                                  <p:stCondLst>
                                    <p:cond delay="10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par>
                                <p:cTn id="36" presetID="64" presetClass="path" presetSubtype="0" decel="100000" fill="hold" grpId="1" nodeType="withEffect">
                                  <p:stCondLst>
                                    <p:cond delay="1000"/>
                                  </p:stCondLst>
                                  <p:childTnLst>
                                    <p:animMotion origin="layout" path="M 6.25E-7 1.11022E-16 L 6.25E-7 0.06991 " pathEditMode="relative" rAng="0" ptsTypes="AA">
                                      <p:cBhvr>
                                        <p:cTn id="37" dur="1000" spd="-100000" fill="hold"/>
                                        <p:tgtEl>
                                          <p:spTgt spid="14"/>
                                        </p:tgtEl>
                                        <p:attrNameLst>
                                          <p:attrName>ppt_x</p:attrName>
                                          <p:attrName>ppt_y</p:attrName>
                                        </p:attrNameLst>
                                      </p:cBhvr>
                                      <p:rCtr x="0" y="3495"/>
                                    </p:animMotion>
                                  </p:childTnLst>
                                </p:cTn>
                              </p:par>
                              <p:par>
                                <p:cTn id="38" presetID="10" presetClass="entr" presetSubtype="0" fill="hold" grpId="0" nodeType="withEffect">
                                  <p:stCondLst>
                                    <p:cond delay="10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par>
                                <p:cTn id="41" presetID="64" presetClass="path" presetSubtype="0" decel="100000" fill="hold" grpId="1" nodeType="withEffect">
                                  <p:stCondLst>
                                    <p:cond delay="1000"/>
                                  </p:stCondLst>
                                  <p:childTnLst>
                                    <p:animMotion origin="layout" path="M -3.54167E-6 -1.11111E-6 L -3.54167E-6 -0.08657 " pathEditMode="relative" rAng="0" ptsTypes="AA">
                                      <p:cBhvr>
                                        <p:cTn id="42" dur="1000" spd="-100000" fill="hold"/>
                                        <p:tgtEl>
                                          <p:spTgt spid="16"/>
                                        </p:tgtEl>
                                        <p:attrNameLst>
                                          <p:attrName>ppt_x</p:attrName>
                                          <p:attrName>ppt_y</p:attrName>
                                        </p:attrNameLst>
                                      </p:cBhvr>
                                      <p:rCtr x="0" y="-4329"/>
                                    </p:animMotion>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childTnLst>
                                </p:cTn>
                              </p:par>
                              <p:par>
                                <p:cTn id="47" presetID="35" presetClass="path" presetSubtype="0" decel="100000" fill="hold" grpId="1" nodeType="withEffect">
                                  <p:stCondLst>
                                    <p:cond delay="0"/>
                                  </p:stCondLst>
                                  <p:childTnLst>
                                    <p:animMotion origin="layout" path="M 4.375E-6 7.40741E-7 L -0.04011 7.40741E-7 " pathEditMode="relative" rAng="0" ptsTypes="AA">
                                      <p:cBhvr>
                                        <p:cTn id="48" dur="1250" spd="-100000" fill="hold"/>
                                        <p:tgtEl>
                                          <p:spTgt spid="25"/>
                                        </p:tgtEl>
                                        <p:attrNameLst>
                                          <p:attrName>ppt_x</p:attrName>
                                          <p:attrName>ppt_y</p:attrName>
                                        </p:attrNameLst>
                                      </p:cBhvr>
                                      <p:rCtr x="-2005" y="0"/>
                                    </p:animMotion>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750"/>
                                        <p:tgtEl>
                                          <p:spTgt spid="24"/>
                                        </p:tgtEl>
                                      </p:cBhvr>
                                    </p:animEffect>
                                  </p:childTnLst>
                                </p:cTn>
                              </p:par>
                              <p:par>
                                <p:cTn id="52" presetID="35" presetClass="path" presetSubtype="0" decel="100000" fill="hold" grpId="1" nodeType="withEffect">
                                  <p:stCondLst>
                                    <p:cond delay="0"/>
                                  </p:stCondLst>
                                  <p:childTnLst>
                                    <p:animMotion origin="layout" path="M -4.375E-6 -4.07407E-6 L 0.04493 -4.07407E-6 " pathEditMode="relative" rAng="0" ptsTypes="AA">
                                      <p:cBhvr>
                                        <p:cTn id="53" dur="1250" spd="-100000" fill="hold"/>
                                        <p:tgtEl>
                                          <p:spTgt spid="24"/>
                                        </p:tgtEl>
                                        <p:attrNameLst>
                                          <p:attrName>ppt_x</p:attrName>
                                          <p:attrName>ppt_y</p:attrName>
                                        </p:attrNameLst>
                                      </p:cBhvr>
                                      <p:rCtr x="2240" y="0"/>
                                    </p:animMotion>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35" presetClass="path" presetSubtype="0" decel="40000" fill="hold" grpId="1" nodeType="withEffect">
                                  <p:stCondLst>
                                    <p:cond delay="0"/>
                                  </p:stCondLst>
                                  <p:childTnLst>
                                    <p:animMotion origin="layout" path="M 0.03073 1.11111E-6 L -0.15924 1.11111E-6 " pathEditMode="relative" rAng="0" ptsTypes="AA">
                                      <p:cBhvr>
                                        <p:cTn id="58" dur="1000" spd="-100000" fill="hold"/>
                                        <p:tgtEl>
                                          <p:spTgt spid="26"/>
                                        </p:tgtEl>
                                        <p:attrNameLst>
                                          <p:attrName>ppt_x</p:attrName>
                                          <p:attrName>ppt_y</p:attrName>
                                        </p:attrNameLst>
                                      </p:cBhvr>
                                      <p:rCtr x="-9505" y="0"/>
                                    </p:animMotion>
                                  </p:childTnLst>
                                </p:cTn>
                              </p:par>
                              <p:par>
                                <p:cTn id="59" presetID="35" presetClass="path" presetSubtype="0" accel="40000" decel="40000" fill="hold" grpId="2" nodeType="withEffect">
                                  <p:stCondLst>
                                    <p:cond delay="1000"/>
                                  </p:stCondLst>
                                  <p:childTnLst>
                                    <p:animMotion origin="layout" path="M 0.03073 7.40741E-7 L -6.25E-7 7.40741E-7 " pathEditMode="relative" rAng="0" ptsTypes="AA">
                                      <p:cBhvr>
                                        <p:cTn id="60" dur="750" fill="hold"/>
                                        <p:tgtEl>
                                          <p:spTgt spid="26"/>
                                        </p:tgtEl>
                                        <p:attrNameLst>
                                          <p:attrName>ppt_x</p:attrName>
                                          <p:attrName>ppt_y</p:attrName>
                                        </p:attrNameLst>
                                      </p:cBhvr>
                                      <p:rCtr x="-1536" y="0"/>
                                    </p:animMotion>
                                  </p:childTnLst>
                                </p:cTn>
                              </p:par>
                              <p:par>
                                <p:cTn id="61" presetID="10" presetClass="entr" presetSubtype="0" fill="hold" grpId="0" nodeType="withEffect">
                                  <p:stCondLst>
                                    <p:cond delay="100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childTnLst>
                                </p:cTn>
                              </p:par>
                              <p:par>
                                <p:cTn id="64" presetID="64" presetClass="path" presetSubtype="0" decel="100000" fill="hold" grpId="1" nodeType="withEffect">
                                  <p:stCondLst>
                                    <p:cond delay="1000"/>
                                  </p:stCondLst>
                                  <p:childTnLst>
                                    <p:animMotion origin="layout" path="M 6.25E-7 1.11022E-16 L 6.25E-7 0.06991 " pathEditMode="relative" rAng="0" ptsTypes="AA">
                                      <p:cBhvr>
                                        <p:cTn id="65" dur="1000" spd="-100000" fill="hold"/>
                                        <p:tgtEl>
                                          <p:spTgt spid="9"/>
                                        </p:tgtEl>
                                        <p:attrNameLst>
                                          <p:attrName>ppt_x</p:attrName>
                                          <p:attrName>ppt_y</p:attrName>
                                        </p:attrNameLst>
                                      </p:cBhvr>
                                      <p:rCtr x="0" y="3495"/>
                                    </p:animMotion>
                                  </p:childTnLst>
                                </p:cTn>
                              </p:par>
                              <p:par>
                                <p:cTn id="66" presetID="10" presetClass="entr" presetSubtype="0" fill="hold" grpId="0" nodeType="withEffect">
                                  <p:stCondLst>
                                    <p:cond delay="100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childTnLst>
                                </p:cTn>
                              </p:par>
                              <p:par>
                                <p:cTn id="69" presetID="64" presetClass="path" presetSubtype="0" decel="100000" fill="hold" grpId="1" nodeType="withEffect">
                                  <p:stCondLst>
                                    <p:cond delay="1000"/>
                                  </p:stCondLst>
                                  <p:childTnLst>
                                    <p:animMotion origin="layout" path="M -3.54167E-6 -1.11111E-6 L -3.54167E-6 -0.08657 " pathEditMode="relative" rAng="0" ptsTypes="AA">
                                      <p:cBhvr>
                                        <p:cTn id="70" dur="1000" spd="-100000" fill="hold"/>
                                        <p:tgtEl>
                                          <p:spTgt spid="12"/>
                                        </p:tgtEl>
                                        <p:attrNameLst>
                                          <p:attrName>ppt_x</p:attrName>
                                          <p:attrName>ppt_y</p:attrName>
                                        </p:attrNameLst>
                                      </p:cBhvr>
                                      <p:rCtr x="0" y="-4329"/>
                                    </p:animMotion>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childTnLst>
                                </p:cTn>
                              </p:par>
                              <p:par>
                                <p:cTn id="75" presetID="35" presetClass="path" presetSubtype="0" decel="100000" fill="hold" grpId="1" nodeType="withEffect">
                                  <p:stCondLst>
                                    <p:cond delay="0"/>
                                  </p:stCondLst>
                                  <p:childTnLst>
                                    <p:animMotion origin="layout" path="M 4.375E-6 7.40741E-7 L -0.04011 7.40741E-7 " pathEditMode="relative" rAng="0" ptsTypes="AA">
                                      <p:cBhvr>
                                        <p:cTn id="76" dur="1250" spd="-100000" fill="hold"/>
                                        <p:tgtEl>
                                          <p:spTgt spid="22"/>
                                        </p:tgtEl>
                                        <p:attrNameLst>
                                          <p:attrName>ppt_x</p:attrName>
                                          <p:attrName>ppt_y</p:attrName>
                                        </p:attrNameLst>
                                      </p:cBhvr>
                                      <p:rCtr x="-2005" y="0"/>
                                    </p:animMotion>
                                  </p:childTnLst>
                                </p:cTn>
                              </p:par>
                              <p:par>
                                <p:cTn id="77" presetID="1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750"/>
                                        <p:tgtEl>
                                          <p:spTgt spid="21"/>
                                        </p:tgtEl>
                                      </p:cBhvr>
                                    </p:animEffect>
                                  </p:childTnLst>
                                </p:cTn>
                              </p:par>
                              <p:par>
                                <p:cTn id="80" presetID="35" presetClass="path" presetSubtype="0" decel="100000" fill="hold" grpId="1" nodeType="withEffect">
                                  <p:stCondLst>
                                    <p:cond delay="0"/>
                                  </p:stCondLst>
                                  <p:childTnLst>
                                    <p:animMotion origin="layout" path="M -4.375E-6 -4.07407E-6 L 0.04493 -4.07407E-6 " pathEditMode="relative" rAng="0" ptsTypes="AA">
                                      <p:cBhvr>
                                        <p:cTn id="81" dur="1250" spd="-100000" fill="hold"/>
                                        <p:tgtEl>
                                          <p:spTgt spid="21"/>
                                        </p:tgtEl>
                                        <p:attrNameLst>
                                          <p:attrName>ppt_x</p:attrName>
                                          <p:attrName>ppt_y</p:attrName>
                                        </p:attrNameLst>
                                      </p:cBhvr>
                                      <p:rCtr x="2240" y="0"/>
                                    </p:animMotion>
                                  </p:childTnLst>
                                </p:cTn>
                              </p:par>
                              <p:par>
                                <p:cTn id="82" presetID="10" presetClass="entr" presetSubtype="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par>
                                <p:cTn id="85" presetID="35" presetClass="path" presetSubtype="0" decel="40000" fill="hold" grpId="1" nodeType="withEffect">
                                  <p:stCondLst>
                                    <p:cond delay="0"/>
                                  </p:stCondLst>
                                  <p:childTnLst>
                                    <p:animMotion origin="layout" path="M 0.03073 1.11111E-6 L -0.15924 1.11111E-6 " pathEditMode="relative" rAng="0" ptsTypes="AA">
                                      <p:cBhvr>
                                        <p:cTn id="86" dur="1000" spd="-100000" fill="hold"/>
                                        <p:tgtEl>
                                          <p:spTgt spid="23"/>
                                        </p:tgtEl>
                                        <p:attrNameLst>
                                          <p:attrName>ppt_x</p:attrName>
                                          <p:attrName>ppt_y</p:attrName>
                                        </p:attrNameLst>
                                      </p:cBhvr>
                                      <p:rCtr x="-9505" y="0"/>
                                    </p:animMotion>
                                  </p:childTnLst>
                                </p:cTn>
                              </p:par>
                              <p:par>
                                <p:cTn id="87" presetID="35" presetClass="path" presetSubtype="0" accel="40000" decel="40000" fill="hold" grpId="2" nodeType="withEffect">
                                  <p:stCondLst>
                                    <p:cond delay="1000"/>
                                  </p:stCondLst>
                                  <p:childTnLst>
                                    <p:animMotion origin="layout" path="M 0.03073 7.40741E-7 L -6.25E-7 7.40741E-7 " pathEditMode="relative" rAng="0" ptsTypes="AA">
                                      <p:cBhvr>
                                        <p:cTn id="88" dur="750" fill="hold"/>
                                        <p:tgtEl>
                                          <p:spTgt spid="23"/>
                                        </p:tgtEl>
                                        <p:attrNameLst>
                                          <p:attrName>ppt_x</p:attrName>
                                          <p:attrName>ppt_y</p:attrName>
                                        </p:attrNameLst>
                                      </p:cBhvr>
                                      <p:rCtr x="-1536" y="0"/>
                                    </p:animMotion>
                                  </p:childTnLst>
                                </p:cTn>
                              </p:par>
                              <p:par>
                                <p:cTn id="89" presetID="10" presetClass="entr" presetSubtype="0" fill="hold" grpId="0" nodeType="withEffect">
                                  <p:stCondLst>
                                    <p:cond delay="100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1000"/>
                                        <p:tgtEl>
                                          <p:spTgt spid="10"/>
                                        </p:tgtEl>
                                      </p:cBhvr>
                                    </p:animEffect>
                                  </p:childTnLst>
                                </p:cTn>
                              </p:par>
                              <p:par>
                                <p:cTn id="92" presetID="64" presetClass="path" presetSubtype="0" decel="100000" fill="hold" grpId="1" nodeType="withEffect">
                                  <p:stCondLst>
                                    <p:cond delay="1000"/>
                                  </p:stCondLst>
                                  <p:childTnLst>
                                    <p:animMotion origin="layout" path="M 6.25E-7 1.11022E-16 L 6.25E-7 0.06991 " pathEditMode="relative" rAng="0" ptsTypes="AA">
                                      <p:cBhvr>
                                        <p:cTn id="93" dur="1000" spd="-100000" fill="hold"/>
                                        <p:tgtEl>
                                          <p:spTgt spid="10"/>
                                        </p:tgtEl>
                                        <p:attrNameLst>
                                          <p:attrName>ppt_x</p:attrName>
                                          <p:attrName>ppt_y</p:attrName>
                                        </p:attrNameLst>
                                      </p:cBhvr>
                                      <p:rCtr x="0" y="3495"/>
                                    </p:animMotion>
                                  </p:childTnLst>
                                </p:cTn>
                              </p:par>
                              <p:par>
                                <p:cTn id="94" presetID="10" presetClass="entr" presetSubtype="0" fill="hold" grpId="0" nodeType="withEffect">
                                  <p:stCondLst>
                                    <p:cond delay="100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1000"/>
                                        <p:tgtEl>
                                          <p:spTgt spid="13"/>
                                        </p:tgtEl>
                                      </p:cBhvr>
                                    </p:animEffect>
                                  </p:childTnLst>
                                </p:cTn>
                              </p:par>
                              <p:par>
                                <p:cTn id="97" presetID="64" presetClass="path" presetSubtype="0" decel="100000" fill="hold" grpId="1" nodeType="withEffect">
                                  <p:stCondLst>
                                    <p:cond delay="1000"/>
                                  </p:stCondLst>
                                  <p:childTnLst>
                                    <p:animMotion origin="layout" path="M -3.54167E-6 -1.11111E-6 L -3.54167E-6 -0.08657 " pathEditMode="relative" rAng="0" ptsTypes="AA">
                                      <p:cBhvr>
                                        <p:cTn id="98" dur="1000" spd="-100000" fill="hold"/>
                                        <p:tgtEl>
                                          <p:spTgt spid="13"/>
                                        </p:tgtEl>
                                        <p:attrNameLst>
                                          <p:attrName>ppt_x</p:attrName>
                                          <p:attrName>ppt_y</p:attrName>
                                        </p:attrNameLst>
                                      </p:cBhvr>
                                      <p:rCtr x="0" y="-4329"/>
                                    </p:animMotion>
                                  </p:childTnLst>
                                </p:cTn>
                              </p:par>
                            </p:childTnLst>
                          </p:cTn>
                        </p:par>
                        <p:par>
                          <p:cTn id="99" fill="hold">
                            <p:stCondLst>
                              <p:cond delay="4000"/>
                            </p:stCondLst>
                            <p:childTnLst>
                              <p:par>
                                <p:cTn id="100" presetID="10" presetClass="entr" presetSubtype="0"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fade">
                                      <p:cBhvr>
                                        <p:cTn id="102" dur="750"/>
                                        <p:tgtEl>
                                          <p:spTgt spid="28"/>
                                        </p:tgtEl>
                                      </p:cBhvr>
                                    </p:animEffect>
                                  </p:childTnLst>
                                </p:cTn>
                              </p:par>
                              <p:par>
                                <p:cTn id="103" presetID="35" presetClass="path" presetSubtype="0" decel="100000" fill="hold" grpId="1" nodeType="withEffect">
                                  <p:stCondLst>
                                    <p:cond delay="0"/>
                                  </p:stCondLst>
                                  <p:childTnLst>
                                    <p:animMotion origin="layout" path="M 4.375E-6 7.40741E-7 L -0.04011 7.40741E-7 " pathEditMode="relative" rAng="0" ptsTypes="AA">
                                      <p:cBhvr>
                                        <p:cTn id="104" dur="1250" spd="-100000" fill="hold"/>
                                        <p:tgtEl>
                                          <p:spTgt spid="28"/>
                                        </p:tgtEl>
                                        <p:attrNameLst>
                                          <p:attrName>ppt_x</p:attrName>
                                          <p:attrName>ppt_y</p:attrName>
                                        </p:attrNameLst>
                                      </p:cBhvr>
                                      <p:rCtr x="-2005" y="0"/>
                                    </p:animMotion>
                                  </p:childTnLst>
                                </p:cTn>
                              </p:par>
                              <p:par>
                                <p:cTn id="105" presetID="10" presetClass="entr" presetSubtype="0"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750"/>
                                        <p:tgtEl>
                                          <p:spTgt spid="27"/>
                                        </p:tgtEl>
                                      </p:cBhvr>
                                    </p:animEffect>
                                  </p:childTnLst>
                                </p:cTn>
                              </p:par>
                              <p:par>
                                <p:cTn id="108" presetID="35" presetClass="path" presetSubtype="0" decel="100000" fill="hold" grpId="1" nodeType="withEffect">
                                  <p:stCondLst>
                                    <p:cond delay="0"/>
                                  </p:stCondLst>
                                  <p:childTnLst>
                                    <p:animMotion origin="layout" path="M -4.375E-6 -4.07407E-6 L 0.04493 -4.07407E-6 " pathEditMode="relative" rAng="0" ptsTypes="AA">
                                      <p:cBhvr>
                                        <p:cTn id="109" dur="1250" spd="-100000" fill="hold"/>
                                        <p:tgtEl>
                                          <p:spTgt spid="27"/>
                                        </p:tgtEl>
                                        <p:attrNameLst>
                                          <p:attrName>ppt_x</p:attrName>
                                          <p:attrName>ppt_y</p:attrName>
                                        </p:attrNameLst>
                                      </p:cBhvr>
                                      <p:rCtr x="2240" y="0"/>
                                    </p:animMotion>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35" presetClass="path" presetSubtype="0" decel="40000" fill="hold" grpId="1" nodeType="withEffect">
                                  <p:stCondLst>
                                    <p:cond delay="0"/>
                                  </p:stCondLst>
                                  <p:childTnLst>
                                    <p:animMotion origin="layout" path="M 0.03073 1.11111E-6 L -0.15924 1.11111E-6 " pathEditMode="relative" rAng="0" ptsTypes="AA">
                                      <p:cBhvr>
                                        <p:cTn id="114" dur="1000" spd="-100000" fill="hold"/>
                                        <p:tgtEl>
                                          <p:spTgt spid="29"/>
                                        </p:tgtEl>
                                        <p:attrNameLst>
                                          <p:attrName>ppt_x</p:attrName>
                                          <p:attrName>ppt_y</p:attrName>
                                        </p:attrNameLst>
                                      </p:cBhvr>
                                      <p:rCtr x="-9505" y="0"/>
                                    </p:animMotion>
                                  </p:childTnLst>
                                </p:cTn>
                              </p:par>
                              <p:par>
                                <p:cTn id="115" presetID="35" presetClass="path" presetSubtype="0" accel="40000" decel="40000" fill="hold" grpId="2" nodeType="withEffect">
                                  <p:stCondLst>
                                    <p:cond delay="1000"/>
                                  </p:stCondLst>
                                  <p:childTnLst>
                                    <p:animMotion origin="layout" path="M 0.03073 7.40741E-7 L -6.25E-7 7.40741E-7 " pathEditMode="relative" rAng="0" ptsTypes="AA">
                                      <p:cBhvr>
                                        <p:cTn id="116" dur="750" fill="hold"/>
                                        <p:tgtEl>
                                          <p:spTgt spid="29"/>
                                        </p:tgtEl>
                                        <p:attrNameLst>
                                          <p:attrName>ppt_x</p:attrName>
                                          <p:attrName>ppt_y</p:attrName>
                                        </p:attrNameLst>
                                      </p:cBhvr>
                                      <p:rCtr x="-153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9" grpId="0" animBg="1"/>
      <p:bldP spid="9" grpId="1" animBg="1"/>
      <p:bldP spid="13" grpId="0" animBg="1"/>
      <p:bldP spid="13" grpId="1" animBg="1"/>
      <p:bldP spid="12" grpId="0" animBg="1"/>
      <p:bldP spid="12" grpId="1" animBg="1"/>
      <p:bldP spid="16" grpId="0" animBg="1"/>
      <p:bldP spid="16" grpId="1" animBg="1"/>
      <p:bldP spid="18" grpId="0"/>
      <p:bldP spid="18" grpId="1"/>
      <p:bldP spid="19" grpId="0"/>
      <p:bldP spid="19" grpId="1"/>
      <p:bldP spid="20" grpId="0" animBg="1"/>
      <p:bldP spid="20" grpId="1" animBg="1"/>
      <p:bldP spid="20" grpId="2" animBg="1"/>
      <p:bldP spid="21" grpId="0"/>
      <p:bldP spid="21" grpId="1"/>
      <p:bldP spid="22" grpId="0"/>
      <p:bldP spid="22" grpId="1"/>
      <p:bldP spid="23" grpId="0" animBg="1"/>
      <p:bldP spid="23" grpId="1" animBg="1"/>
      <p:bldP spid="23" grpId="2" animBg="1"/>
      <p:bldP spid="10" grpId="0" animBg="1"/>
      <p:bldP spid="10" grpId="1" animBg="1"/>
      <p:bldP spid="27" grpId="0"/>
      <p:bldP spid="27" grpId="1"/>
      <p:bldP spid="28" grpId="0"/>
      <p:bldP spid="28" grpId="1"/>
      <p:bldP spid="29" grpId="0" animBg="1"/>
      <p:bldP spid="29" grpId="1" animBg="1"/>
      <p:bldP spid="29" grpId="2" animBg="1"/>
      <p:bldP spid="14" grpId="0" animBg="1"/>
      <p:bldP spid="14" grpId="1" animBg="1"/>
      <p:bldP spid="24" grpId="0"/>
      <p:bldP spid="24" grpId="1"/>
      <p:bldP spid="25" grpId="0"/>
      <p:bldP spid="25" grpId="1"/>
      <p:bldP spid="26" grpId="0" animBg="1"/>
      <p:bldP spid="26" grpId="1" animBg="1"/>
      <p:bldP spid="26"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61806" y="4604158"/>
            <a:ext cx="2617096"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6" name="矩形 25"/>
          <p:cNvSpPr/>
          <p:nvPr/>
        </p:nvSpPr>
        <p:spPr>
          <a:xfrm>
            <a:off x="3478902" y="4604158"/>
            <a:ext cx="2617096"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7" name="矩形 26"/>
          <p:cNvSpPr/>
          <p:nvPr/>
        </p:nvSpPr>
        <p:spPr>
          <a:xfrm>
            <a:off x="6095998" y="4604158"/>
            <a:ext cx="2617096"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8" name="矩形 27"/>
          <p:cNvSpPr/>
          <p:nvPr/>
        </p:nvSpPr>
        <p:spPr>
          <a:xfrm>
            <a:off x="8713094" y="4604158"/>
            <a:ext cx="2617096"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37" name="组合 36"/>
          <p:cNvGrpSpPr/>
          <p:nvPr/>
        </p:nvGrpSpPr>
        <p:grpSpPr>
          <a:xfrm>
            <a:off x="2818565" y="2252034"/>
            <a:ext cx="1867966" cy="1834636"/>
            <a:chOff x="2818565" y="2252034"/>
            <a:chExt cx="1867966" cy="1834636"/>
          </a:xfrm>
        </p:grpSpPr>
        <p:sp>
          <p:nvSpPr>
            <p:cNvPr id="19" name="任意多边形 18"/>
            <p:cNvSpPr/>
            <p:nvPr/>
          </p:nvSpPr>
          <p:spPr>
            <a:xfrm rot="16200000" flipV="1">
              <a:off x="2835230" y="2235369"/>
              <a:ext cx="1834636" cy="1867966"/>
            </a:xfrm>
            <a:custGeom>
              <a:avLst/>
              <a:gdLst>
                <a:gd name="connsiteX0" fmla="*/ 1833626 w 1834636"/>
                <a:gd name="connsiteY0" fmla="*/ 864831 h 1867966"/>
                <a:gd name="connsiteX1" fmla="*/ 1816741 w 1834636"/>
                <a:gd name="connsiteY1" fmla="*/ 835165 h 1867966"/>
                <a:gd name="connsiteX2" fmla="*/ 1038495 w 1834636"/>
                <a:gd name="connsiteY2" fmla="*/ 38825 h 1867966"/>
                <a:gd name="connsiteX3" fmla="*/ 957485 w 1834636"/>
                <a:gd name="connsiteY3" fmla="*/ 2102 h 1867966"/>
                <a:gd name="connsiteX4" fmla="*/ 933853 w 1834636"/>
                <a:gd name="connsiteY4" fmla="*/ 1129 h 1867966"/>
                <a:gd name="connsiteX5" fmla="*/ 928173 w 1834636"/>
                <a:gd name="connsiteY5" fmla="*/ 0 h 1867966"/>
                <a:gd name="connsiteX6" fmla="*/ 917319 w 1834636"/>
                <a:gd name="connsiteY6" fmla="*/ 448 h 1867966"/>
                <a:gd name="connsiteX7" fmla="*/ 906464 w 1834636"/>
                <a:gd name="connsiteY7" fmla="*/ 0 h 1867966"/>
                <a:gd name="connsiteX8" fmla="*/ 900785 w 1834636"/>
                <a:gd name="connsiteY8" fmla="*/ 1129 h 1867966"/>
                <a:gd name="connsiteX9" fmla="*/ 877152 w 1834636"/>
                <a:gd name="connsiteY9" fmla="*/ 2102 h 1867966"/>
                <a:gd name="connsiteX10" fmla="*/ 796142 w 1834636"/>
                <a:gd name="connsiteY10" fmla="*/ 38825 h 1867966"/>
                <a:gd name="connsiteX11" fmla="*/ 17896 w 1834636"/>
                <a:gd name="connsiteY11" fmla="*/ 835165 h 1867966"/>
                <a:gd name="connsiteX12" fmla="*/ 4568 w 1834636"/>
                <a:gd name="connsiteY12" fmla="*/ 894973 h 1867966"/>
                <a:gd name="connsiteX13" fmla="*/ 14958 w 1834636"/>
                <a:gd name="connsiteY13" fmla="*/ 907551 h 1867966"/>
                <a:gd name="connsiteX14" fmla="*/ 16143 w 1834636"/>
                <a:gd name="connsiteY14" fmla="*/ 911021 h 1867966"/>
                <a:gd name="connsiteX15" fmla="*/ 22227 w 1834636"/>
                <a:gd name="connsiteY15" fmla="*/ 916352 h 1867966"/>
                <a:gd name="connsiteX16" fmla="*/ 26998 w 1834636"/>
                <a:gd name="connsiteY16" fmla="*/ 922128 h 1867966"/>
                <a:gd name="connsiteX17" fmla="*/ 31491 w 1834636"/>
                <a:gd name="connsiteY17" fmla="*/ 924469 h 1867966"/>
                <a:gd name="connsiteX18" fmla="*/ 44735 w 1834636"/>
                <a:gd name="connsiteY18" fmla="*/ 936074 h 1867966"/>
                <a:gd name="connsiteX19" fmla="*/ 75769 w 1834636"/>
                <a:gd name="connsiteY19" fmla="*/ 948435 h 1867966"/>
                <a:gd name="connsiteX20" fmla="*/ 75769 w 1834636"/>
                <a:gd name="connsiteY20" fmla="*/ 949110 h 1867966"/>
                <a:gd name="connsiteX21" fmla="*/ 77463 w 1834636"/>
                <a:gd name="connsiteY21" fmla="*/ 949110 h 1867966"/>
                <a:gd name="connsiteX22" fmla="*/ 87142 w 1834636"/>
                <a:gd name="connsiteY22" fmla="*/ 952965 h 1867966"/>
                <a:gd name="connsiteX23" fmla="*/ 139073 w 1834636"/>
                <a:gd name="connsiteY23" fmla="*/ 959159 h 1867966"/>
                <a:gd name="connsiteX24" fmla="*/ 316687 w 1834636"/>
                <a:gd name="connsiteY24" fmla="*/ 959159 h 1867966"/>
                <a:gd name="connsiteX25" fmla="*/ 326234 w 1834636"/>
                <a:gd name="connsiteY25" fmla="*/ 961087 h 1867966"/>
                <a:gd name="connsiteX26" fmla="*/ 419315 w 1834636"/>
                <a:gd name="connsiteY26" fmla="*/ 1101513 h 1867966"/>
                <a:gd name="connsiteX27" fmla="*/ 419315 w 1834636"/>
                <a:gd name="connsiteY27" fmla="*/ 1867966 h 1867966"/>
                <a:gd name="connsiteX28" fmla="*/ 801767 w 1834636"/>
                <a:gd name="connsiteY28" fmla="*/ 1512384 h 1867966"/>
                <a:gd name="connsiteX29" fmla="*/ 882777 w 1834636"/>
                <a:gd name="connsiteY29" fmla="*/ 1479016 h 1867966"/>
                <a:gd name="connsiteX30" fmla="*/ 906409 w 1834636"/>
                <a:gd name="connsiteY30" fmla="*/ 1478132 h 1867966"/>
                <a:gd name="connsiteX31" fmla="*/ 912089 w 1834636"/>
                <a:gd name="connsiteY31" fmla="*/ 1477107 h 1867966"/>
                <a:gd name="connsiteX32" fmla="*/ 922943 w 1834636"/>
                <a:gd name="connsiteY32" fmla="*/ 1477513 h 1867966"/>
                <a:gd name="connsiteX33" fmla="*/ 933798 w 1834636"/>
                <a:gd name="connsiteY33" fmla="*/ 1477107 h 1867966"/>
                <a:gd name="connsiteX34" fmla="*/ 939477 w 1834636"/>
                <a:gd name="connsiteY34" fmla="*/ 1478132 h 1867966"/>
                <a:gd name="connsiteX35" fmla="*/ 963110 w 1834636"/>
                <a:gd name="connsiteY35" fmla="*/ 1479016 h 1867966"/>
                <a:gd name="connsiteX36" fmla="*/ 1044120 w 1834636"/>
                <a:gd name="connsiteY36" fmla="*/ 1512384 h 1867966"/>
                <a:gd name="connsiteX37" fmla="*/ 1420441 w 1834636"/>
                <a:gd name="connsiteY37" fmla="*/ 1862266 h 1867966"/>
                <a:gd name="connsiteX38" fmla="*/ 1420441 w 1834636"/>
                <a:gd name="connsiteY38" fmla="*/ 1101513 h 1867966"/>
                <a:gd name="connsiteX39" fmla="*/ 1513522 w 1834636"/>
                <a:gd name="connsiteY39" fmla="*/ 961087 h 1867966"/>
                <a:gd name="connsiteX40" fmla="*/ 1523070 w 1834636"/>
                <a:gd name="connsiteY40" fmla="*/ 959159 h 1867966"/>
                <a:gd name="connsiteX41" fmla="*/ 1695565 w 1834636"/>
                <a:gd name="connsiteY41" fmla="*/ 959159 h 1867966"/>
                <a:gd name="connsiteX42" fmla="*/ 1747495 w 1834636"/>
                <a:gd name="connsiteY42" fmla="*/ 952965 h 1867966"/>
                <a:gd name="connsiteX43" fmla="*/ 1757174 w 1834636"/>
                <a:gd name="connsiteY43" fmla="*/ 949110 h 1867966"/>
                <a:gd name="connsiteX44" fmla="*/ 1764301 w 1834636"/>
                <a:gd name="connsiteY44" fmla="*/ 949110 h 1867966"/>
                <a:gd name="connsiteX45" fmla="*/ 1764301 w 1834636"/>
                <a:gd name="connsiteY45" fmla="*/ 946271 h 1867966"/>
                <a:gd name="connsiteX46" fmla="*/ 1789902 w 1834636"/>
                <a:gd name="connsiteY46" fmla="*/ 936074 h 1867966"/>
                <a:gd name="connsiteX47" fmla="*/ 1803147 w 1834636"/>
                <a:gd name="connsiteY47" fmla="*/ 924469 h 1867966"/>
                <a:gd name="connsiteX48" fmla="*/ 1807639 w 1834636"/>
                <a:gd name="connsiteY48" fmla="*/ 922128 h 1867966"/>
                <a:gd name="connsiteX49" fmla="*/ 1812410 w 1834636"/>
                <a:gd name="connsiteY49" fmla="*/ 916352 h 1867966"/>
                <a:gd name="connsiteX50" fmla="*/ 1818494 w 1834636"/>
                <a:gd name="connsiteY50" fmla="*/ 911021 h 1867966"/>
                <a:gd name="connsiteX51" fmla="*/ 1819680 w 1834636"/>
                <a:gd name="connsiteY51" fmla="*/ 907551 h 1867966"/>
                <a:gd name="connsiteX52" fmla="*/ 1830069 w 1834636"/>
                <a:gd name="connsiteY52" fmla="*/ 894973 h 1867966"/>
                <a:gd name="connsiteX53" fmla="*/ 1833626 w 1834636"/>
                <a:gd name="connsiteY53" fmla="*/ 864831 h 186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4636" h="1867966">
                  <a:moveTo>
                    <a:pt x="1833626" y="864831"/>
                  </a:moveTo>
                  <a:cubicBezTo>
                    <a:pt x="1831492" y="854671"/>
                    <a:pt x="1825951" y="844590"/>
                    <a:pt x="1816741" y="835165"/>
                  </a:cubicBezTo>
                  <a:lnTo>
                    <a:pt x="1038495" y="38825"/>
                  </a:lnTo>
                  <a:cubicBezTo>
                    <a:pt x="1020074" y="19976"/>
                    <a:pt x="990465" y="7323"/>
                    <a:pt x="957485" y="2102"/>
                  </a:cubicBezTo>
                  <a:lnTo>
                    <a:pt x="933853" y="1129"/>
                  </a:lnTo>
                  <a:lnTo>
                    <a:pt x="928173" y="0"/>
                  </a:lnTo>
                  <a:lnTo>
                    <a:pt x="917319" y="448"/>
                  </a:lnTo>
                  <a:lnTo>
                    <a:pt x="906464" y="0"/>
                  </a:lnTo>
                  <a:lnTo>
                    <a:pt x="900785" y="1129"/>
                  </a:lnTo>
                  <a:lnTo>
                    <a:pt x="877152" y="2102"/>
                  </a:lnTo>
                  <a:cubicBezTo>
                    <a:pt x="844172" y="7323"/>
                    <a:pt x="814563" y="19976"/>
                    <a:pt x="796142" y="38825"/>
                  </a:cubicBezTo>
                  <a:lnTo>
                    <a:pt x="17896" y="835165"/>
                  </a:lnTo>
                  <a:cubicBezTo>
                    <a:pt x="-525" y="854014"/>
                    <a:pt x="-4269" y="875489"/>
                    <a:pt x="4568" y="894973"/>
                  </a:cubicBezTo>
                  <a:lnTo>
                    <a:pt x="14958" y="907551"/>
                  </a:lnTo>
                  <a:lnTo>
                    <a:pt x="16143" y="911021"/>
                  </a:lnTo>
                  <a:lnTo>
                    <a:pt x="22227" y="916352"/>
                  </a:lnTo>
                  <a:lnTo>
                    <a:pt x="26998" y="922128"/>
                  </a:lnTo>
                  <a:lnTo>
                    <a:pt x="31491" y="924469"/>
                  </a:lnTo>
                  <a:lnTo>
                    <a:pt x="44735" y="936074"/>
                  </a:lnTo>
                  <a:lnTo>
                    <a:pt x="75769" y="948435"/>
                  </a:lnTo>
                  <a:lnTo>
                    <a:pt x="75769" y="949110"/>
                  </a:lnTo>
                  <a:lnTo>
                    <a:pt x="77463" y="949110"/>
                  </a:lnTo>
                  <a:lnTo>
                    <a:pt x="87142" y="952965"/>
                  </a:lnTo>
                  <a:cubicBezTo>
                    <a:pt x="103104" y="956954"/>
                    <a:pt x="120652" y="959159"/>
                    <a:pt x="139073" y="959159"/>
                  </a:cubicBezTo>
                  <a:lnTo>
                    <a:pt x="316687" y="959159"/>
                  </a:lnTo>
                  <a:lnTo>
                    <a:pt x="326234" y="961087"/>
                  </a:lnTo>
                  <a:cubicBezTo>
                    <a:pt x="380934" y="984223"/>
                    <a:pt x="419315" y="1038386"/>
                    <a:pt x="419315" y="1101513"/>
                  </a:cubicBezTo>
                  <a:lnTo>
                    <a:pt x="419315" y="1867966"/>
                  </a:lnTo>
                  <a:lnTo>
                    <a:pt x="801767" y="1512384"/>
                  </a:lnTo>
                  <a:cubicBezTo>
                    <a:pt x="820188" y="1495257"/>
                    <a:pt x="849797" y="1483760"/>
                    <a:pt x="882777" y="1479016"/>
                  </a:cubicBezTo>
                  <a:lnTo>
                    <a:pt x="906409" y="1478132"/>
                  </a:lnTo>
                  <a:lnTo>
                    <a:pt x="912089" y="1477107"/>
                  </a:lnTo>
                  <a:lnTo>
                    <a:pt x="922943" y="1477513"/>
                  </a:lnTo>
                  <a:lnTo>
                    <a:pt x="933798" y="1477107"/>
                  </a:lnTo>
                  <a:lnTo>
                    <a:pt x="939477" y="1478132"/>
                  </a:lnTo>
                  <a:lnTo>
                    <a:pt x="963110" y="1479016"/>
                  </a:lnTo>
                  <a:cubicBezTo>
                    <a:pt x="996090" y="1483760"/>
                    <a:pt x="1025699" y="1495257"/>
                    <a:pt x="1044120" y="1512384"/>
                  </a:cubicBezTo>
                  <a:lnTo>
                    <a:pt x="1420441" y="1862266"/>
                  </a:lnTo>
                  <a:lnTo>
                    <a:pt x="1420441" y="1101513"/>
                  </a:lnTo>
                  <a:cubicBezTo>
                    <a:pt x="1420441" y="1038386"/>
                    <a:pt x="1458822" y="984223"/>
                    <a:pt x="1513522" y="961087"/>
                  </a:cubicBezTo>
                  <a:lnTo>
                    <a:pt x="1523070" y="959159"/>
                  </a:lnTo>
                  <a:lnTo>
                    <a:pt x="1695565" y="959159"/>
                  </a:lnTo>
                  <a:cubicBezTo>
                    <a:pt x="1713985" y="959159"/>
                    <a:pt x="1731534" y="956954"/>
                    <a:pt x="1747495" y="952965"/>
                  </a:cubicBezTo>
                  <a:lnTo>
                    <a:pt x="1757174" y="949110"/>
                  </a:lnTo>
                  <a:lnTo>
                    <a:pt x="1764301" y="949110"/>
                  </a:lnTo>
                  <a:lnTo>
                    <a:pt x="1764301" y="946271"/>
                  </a:lnTo>
                  <a:lnTo>
                    <a:pt x="1789902" y="936074"/>
                  </a:lnTo>
                  <a:lnTo>
                    <a:pt x="1803147" y="924469"/>
                  </a:lnTo>
                  <a:lnTo>
                    <a:pt x="1807639" y="922128"/>
                  </a:lnTo>
                  <a:lnTo>
                    <a:pt x="1812410" y="916352"/>
                  </a:lnTo>
                  <a:lnTo>
                    <a:pt x="1818494" y="911021"/>
                  </a:lnTo>
                  <a:lnTo>
                    <a:pt x="1819680" y="907551"/>
                  </a:lnTo>
                  <a:lnTo>
                    <a:pt x="1830069" y="894973"/>
                  </a:lnTo>
                  <a:cubicBezTo>
                    <a:pt x="1834487" y="885231"/>
                    <a:pt x="1835760" y="874991"/>
                    <a:pt x="1833626" y="864831"/>
                  </a:cubicBez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31" name="矩形 30"/>
            <p:cNvSpPr/>
            <p:nvPr/>
          </p:nvSpPr>
          <p:spPr>
            <a:xfrm>
              <a:off x="3470085" y="2959774"/>
              <a:ext cx="821059" cy="408573"/>
            </a:xfrm>
            <a:prstGeom prst="rect">
              <a:avLst/>
            </a:prstGeom>
          </p:spPr>
          <p:txBody>
            <a:bodyPr wrap="non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标题</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A</a:t>
              </a:r>
              <a:endParaRPr lang="en-US" altLang="zh-CN" sz="12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8" name="组合 37"/>
          <p:cNvGrpSpPr/>
          <p:nvPr/>
        </p:nvGrpSpPr>
        <p:grpSpPr>
          <a:xfrm>
            <a:off x="4376432" y="2252034"/>
            <a:ext cx="1867966" cy="1834636"/>
            <a:chOff x="4376432" y="2252034"/>
            <a:chExt cx="1867966" cy="1834636"/>
          </a:xfrm>
        </p:grpSpPr>
        <p:sp>
          <p:nvSpPr>
            <p:cNvPr id="18" name="任意多边形 17"/>
            <p:cNvSpPr/>
            <p:nvPr/>
          </p:nvSpPr>
          <p:spPr>
            <a:xfrm rot="16200000" flipV="1">
              <a:off x="4393097" y="2235369"/>
              <a:ext cx="1834636" cy="1867966"/>
            </a:xfrm>
            <a:custGeom>
              <a:avLst/>
              <a:gdLst>
                <a:gd name="connsiteX0" fmla="*/ 1833626 w 1834636"/>
                <a:gd name="connsiteY0" fmla="*/ 864831 h 1867966"/>
                <a:gd name="connsiteX1" fmla="*/ 1816741 w 1834636"/>
                <a:gd name="connsiteY1" fmla="*/ 835165 h 1867966"/>
                <a:gd name="connsiteX2" fmla="*/ 1038495 w 1834636"/>
                <a:gd name="connsiteY2" fmla="*/ 38825 h 1867966"/>
                <a:gd name="connsiteX3" fmla="*/ 957485 w 1834636"/>
                <a:gd name="connsiteY3" fmla="*/ 2102 h 1867966"/>
                <a:gd name="connsiteX4" fmla="*/ 933853 w 1834636"/>
                <a:gd name="connsiteY4" fmla="*/ 1129 h 1867966"/>
                <a:gd name="connsiteX5" fmla="*/ 928173 w 1834636"/>
                <a:gd name="connsiteY5" fmla="*/ 0 h 1867966"/>
                <a:gd name="connsiteX6" fmla="*/ 917319 w 1834636"/>
                <a:gd name="connsiteY6" fmla="*/ 448 h 1867966"/>
                <a:gd name="connsiteX7" fmla="*/ 906464 w 1834636"/>
                <a:gd name="connsiteY7" fmla="*/ 0 h 1867966"/>
                <a:gd name="connsiteX8" fmla="*/ 900785 w 1834636"/>
                <a:gd name="connsiteY8" fmla="*/ 1129 h 1867966"/>
                <a:gd name="connsiteX9" fmla="*/ 877152 w 1834636"/>
                <a:gd name="connsiteY9" fmla="*/ 2102 h 1867966"/>
                <a:gd name="connsiteX10" fmla="*/ 796142 w 1834636"/>
                <a:gd name="connsiteY10" fmla="*/ 38825 h 1867966"/>
                <a:gd name="connsiteX11" fmla="*/ 17896 w 1834636"/>
                <a:gd name="connsiteY11" fmla="*/ 835165 h 1867966"/>
                <a:gd name="connsiteX12" fmla="*/ 4568 w 1834636"/>
                <a:gd name="connsiteY12" fmla="*/ 894973 h 1867966"/>
                <a:gd name="connsiteX13" fmla="*/ 14958 w 1834636"/>
                <a:gd name="connsiteY13" fmla="*/ 907551 h 1867966"/>
                <a:gd name="connsiteX14" fmla="*/ 16143 w 1834636"/>
                <a:gd name="connsiteY14" fmla="*/ 911021 h 1867966"/>
                <a:gd name="connsiteX15" fmla="*/ 22227 w 1834636"/>
                <a:gd name="connsiteY15" fmla="*/ 916352 h 1867966"/>
                <a:gd name="connsiteX16" fmla="*/ 26998 w 1834636"/>
                <a:gd name="connsiteY16" fmla="*/ 922128 h 1867966"/>
                <a:gd name="connsiteX17" fmla="*/ 31491 w 1834636"/>
                <a:gd name="connsiteY17" fmla="*/ 924469 h 1867966"/>
                <a:gd name="connsiteX18" fmla="*/ 44735 w 1834636"/>
                <a:gd name="connsiteY18" fmla="*/ 936074 h 1867966"/>
                <a:gd name="connsiteX19" fmla="*/ 75769 w 1834636"/>
                <a:gd name="connsiteY19" fmla="*/ 948435 h 1867966"/>
                <a:gd name="connsiteX20" fmla="*/ 75769 w 1834636"/>
                <a:gd name="connsiteY20" fmla="*/ 949110 h 1867966"/>
                <a:gd name="connsiteX21" fmla="*/ 77463 w 1834636"/>
                <a:gd name="connsiteY21" fmla="*/ 949110 h 1867966"/>
                <a:gd name="connsiteX22" fmla="*/ 87142 w 1834636"/>
                <a:gd name="connsiteY22" fmla="*/ 952965 h 1867966"/>
                <a:gd name="connsiteX23" fmla="*/ 139073 w 1834636"/>
                <a:gd name="connsiteY23" fmla="*/ 959159 h 1867966"/>
                <a:gd name="connsiteX24" fmla="*/ 316687 w 1834636"/>
                <a:gd name="connsiteY24" fmla="*/ 959159 h 1867966"/>
                <a:gd name="connsiteX25" fmla="*/ 326234 w 1834636"/>
                <a:gd name="connsiteY25" fmla="*/ 961087 h 1867966"/>
                <a:gd name="connsiteX26" fmla="*/ 419315 w 1834636"/>
                <a:gd name="connsiteY26" fmla="*/ 1101513 h 1867966"/>
                <a:gd name="connsiteX27" fmla="*/ 419315 w 1834636"/>
                <a:gd name="connsiteY27" fmla="*/ 1867966 h 1867966"/>
                <a:gd name="connsiteX28" fmla="*/ 801767 w 1834636"/>
                <a:gd name="connsiteY28" fmla="*/ 1512384 h 1867966"/>
                <a:gd name="connsiteX29" fmla="*/ 882777 w 1834636"/>
                <a:gd name="connsiteY29" fmla="*/ 1479016 h 1867966"/>
                <a:gd name="connsiteX30" fmla="*/ 906409 w 1834636"/>
                <a:gd name="connsiteY30" fmla="*/ 1478132 h 1867966"/>
                <a:gd name="connsiteX31" fmla="*/ 912089 w 1834636"/>
                <a:gd name="connsiteY31" fmla="*/ 1477107 h 1867966"/>
                <a:gd name="connsiteX32" fmla="*/ 922943 w 1834636"/>
                <a:gd name="connsiteY32" fmla="*/ 1477513 h 1867966"/>
                <a:gd name="connsiteX33" fmla="*/ 933798 w 1834636"/>
                <a:gd name="connsiteY33" fmla="*/ 1477107 h 1867966"/>
                <a:gd name="connsiteX34" fmla="*/ 939477 w 1834636"/>
                <a:gd name="connsiteY34" fmla="*/ 1478132 h 1867966"/>
                <a:gd name="connsiteX35" fmla="*/ 963110 w 1834636"/>
                <a:gd name="connsiteY35" fmla="*/ 1479016 h 1867966"/>
                <a:gd name="connsiteX36" fmla="*/ 1044120 w 1834636"/>
                <a:gd name="connsiteY36" fmla="*/ 1512384 h 1867966"/>
                <a:gd name="connsiteX37" fmla="*/ 1420441 w 1834636"/>
                <a:gd name="connsiteY37" fmla="*/ 1862266 h 1867966"/>
                <a:gd name="connsiteX38" fmla="*/ 1420441 w 1834636"/>
                <a:gd name="connsiteY38" fmla="*/ 1101513 h 1867966"/>
                <a:gd name="connsiteX39" fmla="*/ 1513522 w 1834636"/>
                <a:gd name="connsiteY39" fmla="*/ 961087 h 1867966"/>
                <a:gd name="connsiteX40" fmla="*/ 1523070 w 1834636"/>
                <a:gd name="connsiteY40" fmla="*/ 959159 h 1867966"/>
                <a:gd name="connsiteX41" fmla="*/ 1695565 w 1834636"/>
                <a:gd name="connsiteY41" fmla="*/ 959159 h 1867966"/>
                <a:gd name="connsiteX42" fmla="*/ 1747495 w 1834636"/>
                <a:gd name="connsiteY42" fmla="*/ 952965 h 1867966"/>
                <a:gd name="connsiteX43" fmla="*/ 1757174 w 1834636"/>
                <a:gd name="connsiteY43" fmla="*/ 949110 h 1867966"/>
                <a:gd name="connsiteX44" fmla="*/ 1764301 w 1834636"/>
                <a:gd name="connsiteY44" fmla="*/ 949110 h 1867966"/>
                <a:gd name="connsiteX45" fmla="*/ 1764301 w 1834636"/>
                <a:gd name="connsiteY45" fmla="*/ 946271 h 1867966"/>
                <a:gd name="connsiteX46" fmla="*/ 1789902 w 1834636"/>
                <a:gd name="connsiteY46" fmla="*/ 936074 h 1867966"/>
                <a:gd name="connsiteX47" fmla="*/ 1803147 w 1834636"/>
                <a:gd name="connsiteY47" fmla="*/ 924469 h 1867966"/>
                <a:gd name="connsiteX48" fmla="*/ 1807639 w 1834636"/>
                <a:gd name="connsiteY48" fmla="*/ 922128 h 1867966"/>
                <a:gd name="connsiteX49" fmla="*/ 1812410 w 1834636"/>
                <a:gd name="connsiteY49" fmla="*/ 916352 h 1867966"/>
                <a:gd name="connsiteX50" fmla="*/ 1818494 w 1834636"/>
                <a:gd name="connsiteY50" fmla="*/ 911021 h 1867966"/>
                <a:gd name="connsiteX51" fmla="*/ 1819680 w 1834636"/>
                <a:gd name="connsiteY51" fmla="*/ 907551 h 1867966"/>
                <a:gd name="connsiteX52" fmla="*/ 1830069 w 1834636"/>
                <a:gd name="connsiteY52" fmla="*/ 894973 h 1867966"/>
                <a:gd name="connsiteX53" fmla="*/ 1833626 w 1834636"/>
                <a:gd name="connsiteY53" fmla="*/ 864831 h 186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4636" h="1867966">
                  <a:moveTo>
                    <a:pt x="1833626" y="864831"/>
                  </a:moveTo>
                  <a:cubicBezTo>
                    <a:pt x="1831492" y="854671"/>
                    <a:pt x="1825951" y="844590"/>
                    <a:pt x="1816741" y="835165"/>
                  </a:cubicBezTo>
                  <a:lnTo>
                    <a:pt x="1038495" y="38825"/>
                  </a:lnTo>
                  <a:cubicBezTo>
                    <a:pt x="1020074" y="19976"/>
                    <a:pt x="990465" y="7323"/>
                    <a:pt x="957485" y="2102"/>
                  </a:cubicBezTo>
                  <a:lnTo>
                    <a:pt x="933853" y="1129"/>
                  </a:lnTo>
                  <a:lnTo>
                    <a:pt x="928173" y="0"/>
                  </a:lnTo>
                  <a:lnTo>
                    <a:pt x="917319" y="448"/>
                  </a:lnTo>
                  <a:lnTo>
                    <a:pt x="906464" y="0"/>
                  </a:lnTo>
                  <a:lnTo>
                    <a:pt x="900785" y="1129"/>
                  </a:lnTo>
                  <a:lnTo>
                    <a:pt x="877152" y="2102"/>
                  </a:lnTo>
                  <a:cubicBezTo>
                    <a:pt x="844172" y="7323"/>
                    <a:pt x="814563" y="19976"/>
                    <a:pt x="796142" y="38825"/>
                  </a:cubicBezTo>
                  <a:lnTo>
                    <a:pt x="17896" y="835165"/>
                  </a:lnTo>
                  <a:cubicBezTo>
                    <a:pt x="-525" y="854014"/>
                    <a:pt x="-4269" y="875489"/>
                    <a:pt x="4568" y="894973"/>
                  </a:cubicBezTo>
                  <a:lnTo>
                    <a:pt x="14958" y="907551"/>
                  </a:lnTo>
                  <a:lnTo>
                    <a:pt x="16143" y="911021"/>
                  </a:lnTo>
                  <a:lnTo>
                    <a:pt x="22227" y="916352"/>
                  </a:lnTo>
                  <a:lnTo>
                    <a:pt x="26998" y="922128"/>
                  </a:lnTo>
                  <a:lnTo>
                    <a:pt x="31491" y="924469"/>
                  </a:lnTo>
                  <a:lnTo>
                    <a:pt x="44735" y="936074"/>
                  </a:lnTo>
                  <a:lnTo>
                    <a:pt x="75769" y="948435"/>
                  </a:lnTo>
                  <a:lnTo>
                    <a:pt x="75769" y="949110"/>
                  </a:lnTo>
                  <a:lnTo>
                    <a:pt x="77463" y="949110"/>
                  </a:lnTo>
                  <a:lnTo>
                    <a:pt x="87142" y="952965"/>
                  </a:lnTo>
                  <a:cubicBezTo>
                    <a:pt x="103104" y="956954"/>
                    <a:pt x="120652" y="959159"/>
                    <a:pt x="139073" y="959159"/>
                  </a:cubicBezTo>
                  <a:lnTo>
                    <a:pt x="316687" y="959159"/>
                  </a:lnTo>
                  <a:lnTo>
                    <a:pt x="326234" y="961087"/>
                  </a:lnTo>
                  <a:cubicBezTo>
                    <a:pt x="380934" y="984223"/>
                    <a:pt x="419315" y="1038386"/>
                    <a:pt x="419315" y="1101513"/>
                  </a:cubicBezTo>
                  <a:lnTo>
                    <a:pt x="419315" y="1867966"/>
                  </a:lnTo>
                  <a:lnTo>
                    <a:pt x="801767" y="1512384"/>
                  </a:lnTo>
                  <a:cubicBezTo>
                    <a:pt x="820188" y="1495257"/>
                    <a:pt x="849797" y="1483760"/>
                    <a:pt x="882777" y="1479016"/>
                  </a:cubicBezTo>
                  <a:lnTo>
                    <a:pt x="906409" y="1478132"/>
                  </a:lnTo>
                  <a:lnTo>
                    <a:pt x="912089" y="1477107"/>
                  </a:lnTo>
                  <a:lnTo>
                    <a:pt x="922943" y="1477513"/>
                  </a:lnTo>
                  <a:lnTo>
                    <a:pt x="933798" y="1477107"/>
                  </a:lnTo>
                  <a:lnTo>
                    <a:pt x="939477" y="1478132"/>
                  </a:lnTo>
                  <a:lnTo>
                    <a:pt x="963110" y="1479016"/>
                  </a:lnTo>
                  <a:cubicBezTo>
                    <a:pt x="996090" y="1483760"/>
                    <a:pt x="1025699" y="1495257"/>
                    <a:pt x="1044120" y="1512384"/>
                  </a:cubicBezTo>
                  <a:lnTo>
                    <a:pt x="1420441" y="1862266"/>
                  </a:lnTo>
                  <a:lnTo>
                    <a:pt x="1420441" y="1101513"/>
                  </a:lnTo>
                  <a:cubicBezTo>
                    <a:pt x="1420441" y="1038386"/>
                    <a:pt x="1458822" y="984223"/>
                    <a:pt x="1513522" y="961087"/>
                  </a:cubicBezTo>
                  <a:lnTo>
                    <a:pt x="1523070" y="959159"/>
                  </a:lnTo>
                  <a:lnTo>
                    <a:pt x="1695565" y="959159"/>
                  </a:lnTo>
                  <a:cubicBezTo>
                    <a:pt x="1713985" y="959159"/>
                    <a:pt x="1731534" y="956954"/>
                    <a:pt x="1747495" y="952965"/>
                  </a:cubicBezTo>
                  <a:lnTo>
                    <a:pt x="1757174" y="949110"/>
                  </a:lnTo>
                  <a:lnTo>
                    <a:pt x="1764301" y="949110"/>
                  </a:lnTo>
                  <a:lnTo>
                    <a:pt x="1764301" y="946271"/>
                  </a:lnTo>
                  <a:lnTo>
                    <a:pt x="1789902" y="936074"/>
                  </a:lnTo>
                  <a:lnTo>
                    <a:pt x="1803147" y="924469"/>
                  </a:lnTo>
                  <a:lnTo>
                    <a:pt x="1807639" y="922128"/>
                  </a:lnTo>
                  <a:lnTo>
                    <a:pt x="1812410" y="916352"/>
                  </a:lnTo>
                  <a:lnTo>
                    <a:pt x="1818494" y="911021"/>
                  </a:lnTo>
                  <a:lnTo>
                    <a:pt x="1819680" y="907551"/>
                  </a:lnTo>
                  <a:lnTo>
                    <a:pt x="1830069" y="894973"/>
                  </a:lnTo>
                  <a:cubicBezTo>
                    <a:pt x="1834487" y="885231"/>
                    <a:pt x="1835760" y="874991"/>
                    <a:pt x="1833626" y="864831"/>
                  </a:cubicBez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32" name="矩形 31"/>
            <p:cNvSpPr/>
            <p:nvPr/>
          </p:nvSpPr>
          <p:spPr>
            <a:xfrm>
              <a:off x="5087828" y="2959774"/>
              <a:ext cx="795411" cy="408573"/>
            </a:xfrm>
            <a:prstGeom prst="rect">
              <a:avLst/>
            </a:prstGeom>
          </p:spPr>
          <p:txBody>
            <a:bodyPr wrap="non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标题</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B</a:t>
              </a:r>
              <a:endParaRPr lang="en-US" altLang="zh-CN" sz="12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9" name="组合 38"/>
          <p:cNvGrpSpPr/>
          <p:nvPr/>
        </p:nvGrpSpPr>
        <p:grpSpPr>
          <a:xfrm>
            <a:off x="5934299" y="2252034"/>
            <a:ext cx="1867966" cy="1834636"/>
            <a:chOff x="5934299" y="2252034"/>
            <a:chExt cx="1867966" cy="1834636"/>
          </a:xfrm>
        </p:grpSpPr>
        <p:sp>
          <p:nvSpPr>
            <p:cNvPr id="16" name="任意多边形 15"/>
            <p:cNvSpPr/>
            <p:nvPr/>
          </p:nvSpPr>
          <p:spPr>
            <a:xfrm rot="16200000" flipV="1">
              <a:off x="5950964" y="2235369"/>
              <a:ext cx="1834636" cy="1867966"/>
            </a:xfrm>
            <a:custGeom>
              <a:avLst/>
              <a:gdLst>
                <a:gd name="connsiteX0" fmla="*/ 1833626 w 1834636"/>
                <a:gd name="connsiteY0" fmla="*/ 864831 h 1867966"/>
                <a:gd name="connsiteX1" fmla="*/ 1816741 w 1834636"/>
                <a:gd name="connsiteY1" fmla="*/ 835165 h 1867966"/>
                <a:gd name="connsiteX2" fmla="*/ 1038495 w 1834636"/>
                <a:gd name="connsiteY2" fmla="*/ 38825 h 1867966"/>
                <a:gd name="connsiteX3" fmla="*/ 957485 w 1834636"/>
                <a:gd name="connsiteY3" fmla="*/ 2102 h 1867966"/>
                <a:gd name="connsiteX4" fmla="*/ 933853 w 1834636"/>
                <a:gd name="connsiteY4" fmla="*/ 1129 h 1867966"/>
                <a:gd name="connsiteX5" fmla="*/ 928173 w 1834636"/>
                <a:gd name="connsiteY5" fmla="*/ 0 h 1867966"/>
                <a:gd name="connsiteX6" fmla="*/ 917319 w 1834636"/>
                <a:gd name="connsiteY6" fmla="*/ 448 h 1867966"/>
                <a:gd name="connsiteX7" fmla="*/ 906464 w 1834636"/>
                <a:gd name="connsiteY7" fmla="*/ 0 h 1867966"/>
                <a:gd name="connsiteX8" fmla="*/ 900785 w 1834636"/>
                <a:gd name="connsiteY8" fmla="*/ 1129 h 1867966"/>
                <a:gd name="connsiteX9" fmla="*/ 877152 w 1834636"/>
                <a:gd name="connsiteY9" fmla="*/ 2102 h 1867966"/>
                <a:gd name="connsiteX10" fmla="*/ 796142 w 1834636"/>
                <a:gd name="connsiteY10" fmla="*/ 38825 h 1867966"/>
                <a:gd name="connsiteX11" fmla="*/ 17896 w 1834636"/>
                <a:gd name="connsiteY11" fmla="*/ 835165 h 1867966"/>
                <a:gd name="connsiteX12" fmla="*/ 4568 w 1834636"/>
                <a:gd name="connsiteY12" fmla="*/ 894973 h 1867966"/>
                <a:gd name="connsiteX13" fmla="*/ 14958 w 1834636"/>
                <a:gd name="connsiteY13" fmla="*/ 907551 h 1867966"/>
                <a:gd name="connsiteX14" fmla="*/ 16143 w 1834636"/>
                <a:gd name="connsiteY14" fmla="*/ 911021 h 1867966"/>
                <a:gd name="connsiteX15" fmla="*/ 22227 w 1834636"/>
                <a:gd name="connsiteY15" fmla="*/ 916352 h 1867966"/>
                <a:gd name="connsiteX16" fmla="*/ 26998 w 1834636"/>
                <a:gd name="connsiteY16" fmla="*/ 922128 h 1867966"/>
                <a:gd name="connsiteX17" fmla="*/ 31491 w 1834636"/>
                <a:gd name="connsiteY17" fmla="*/ 924469 h 1867966"/>
                <a:gd name="connsiteX18" fmla="*/ 44735 w 1834636"/>
                <a:gd name="connsiteY18" fmla="*/ 936074 h 1867966"/>
                <a:gd name="connsiteX19" fmla="*/ 75769 w 1834636"/>
                <a:gd name="connsiteY19" fmla="*/ 948435 h 1867966"/>
                <a:gd name="connsiteX20" fmla="*/ 75769 w 1834636"/>
                <a:gd name="connsiteY20" fmla="*/ 949110 h 1867966"/>
                <a:gd name="connsiteX21" fmla="*/ 77463 w 1834636"/>
                <a:gd name="connsiteY21" fmla="*/ 949110 h 1867966"/>
                <a:gd name="connsiteX22" fmla="*/ 87142 w 1834636"/>
                <a:gd name="connsiteY22" fmla="*/ 952965 h 1867966"/>
                <a:gd name="connsiteX23" fmla="*/ 139073 w 1834636"/>
                <a:gd name="connsiteY23" fmla="*/ 959159 h 1867966"/>
                <a:gd name="connsiteX24" fmla="*/ 316687 w 1834636"/>
                <a:gd name="connsiteY24" fmla="*/ 959159 h 1867966"/>
                <a:gd name="connsiteX25" fmla="*/ 326234 w 1834636"/>
                <a:gd name="connsiteY25" fmla="*/ 961087 h 1867966"/>
                <a:gd name="connsiteX26" fmla="*/ 419315 w 1834636"/>
                <a:gd name="connsiteY26" fmla="*/ 1101513 h 1867966"/>
                <a:gd name="connsiteX27" fmla="*/ 419315 w 1834636"/>
                <a:gd name="connsiteY27" fmla="*/ 1867966 h 1867966"/>
                <a:gd name="connsiteX28" fmla="*/ 801767 w 1834636"/>
                <a:gd name="connsiteY28" fmla="*/ 1512384 h 1867966"/>
                <a:gd name="connsiteX29" fmla="*/ 882777 w 1834636"/>
                <a:gd name="connsiteY29" fmla="*/ 1479016 h 1867966"/>
                <a:gd name="connsiteX30" fmla="*/ 906409 w 1834636"/>
                <a:gd name="connsiteY30" fmla="*/ 1478132 h 1867966"/>
                <a:gd name="connsiteX31" fmla="*/ 912089 w 1834636"/>
                <a:gd name="connsiteY31" fmla="*/ 1477107 h 1867966"/>
                <a:gd name="connsiteX32" fmla="*/ 922943 w 1834636"/>
                <a:gd name="connsiteY32" fmla="*/ 1477513 h 1867966"/>
                <a:gd name="connsiteX33" fmla="*/ 933798 w 1834636"/>
                <a:gd name="connsiteY33" fmla="*/ 1477107 h 1867966"/>
                <a:gd name="connsiteX34" fmla="*/ 939477 w 1834636"/>
                <a:gd name="connsiteY34" fmla="*/ 1478132 h 1867966"/>
                <a:gd name="connsiteX35" fmla="*/ 963110 w 1834636"/>
                <a:gd name="connsiteY35" fmla="*/ 1479016 h 1867966"/>
                <a:gd name="connsiteX36" fmla="*/ 1044120 w 1834636"/>
                <a:gd name="connsiteY36" fmla="*/ 1512384 h 1867966"/>
                <a:gd name="connsiteX37" fmla="*/ 1420441 w 1834636"/>
                <a:gd name="connsiteY37" fmla="*/ 1862266 h 1867966"/>
                <a:gd name="connsiteX38" fmla="*/ 1420441 w 1834636"/>
                <a:gd name="connsiteY38" fmla="*/ 1101513 h 1867966"/>
                <a:gd name="connsiteX39" fmla="*/ 1513522 w 1834636"/>
                <a:gd name="connsiteY39" fmla="*/ 961087 h 1867966"/>
                <a:gd name="connsiteX40" fmla="*/ 1523070 w 1834636"/>
                <a:gd name="connsiteY40" fmla="*/ 959159 h 1867966"/>
                <a:gd name="connsiteX41" fmla="*/ 1695565 w 1834636"/>
                <a:gd name="connsiteY41" fmla="*/ 959159 h 1867966"/>
                <a:gd name="connsiteX42" fmla="*/ 1747495 w 1834636"/>
                <a:gd name="connsiteY42" fmla="*/ 952965 h 1867966"/>
                <a:gd name="connsiteX43" fmla="*/ 1757174 w 1834636"/>
                <a:gd name="connsiteY43" fmla="*/ 949110 h 1867966"/>
                <a:gd name="connsiteX44" fmla="*/ 1764301 w 1834636"/>
                <a:gd name="connsiteY44" fmla="*/ 949110 h 1867966"/>
                <a:gd name="connsiteX45" fmla="*/ 1764301 w 1834636"/>
                <a:gd name="connsiteY45" fmla="*/ 946271 h 1867966"/>
                <a:gd name="connsiteX46" fmla="*/ 1789902 w 1834636"/>
                <a:gd name="connsiteY46" fmla="*/ 936074 h 1867966"/>
                <a:gd name="connsiteX47" fmla="*/ 1803147 w 1834636"/>
                <a:gd name="connsiteY47" fmla="*/ 924469 h 1867966"/>
                <a:gd name="connsiteX48" fmla="*/ 1807639 w 1834636"/>
                <a:gd name="connsiteY48" fmla="*/ 922128 h 1867966"/>
                <a:gd name="connsiteX49" fmla="*/ 1812410 w 1834636"/>
                <a:gd name="connsiteY49" fmla="*/ 916352 h 1867966"/>
                <a:gd name="connsiteX50" fmla="*/ 1818494 w 1834636"/>
                <a:gd name="connsiteY50" fmla="*/ 911021 h 1867966"/>
                <a:gd name="connsiteX51" fmla="*/ 1819680 w 1834636"/>
                <a:gd name="connsiteY51" fmla="*/ 907551 h 1867966"/>
                <a:gd name="connsiteX52" fmla="*/ 1830069 w 1834636"/>
                <a:gd name="connsiteY52" fmla="*/ 894973 h 1867966"/>
                <a:gd name="connsiteX53" fmla="*/ 1833626 w 1834636"/>
                <a:gd name="connsiteY53" fmla="*/ 864831 h 186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4636" h="1867966">
                  <a:moveTo>
                    <a:pt x="1833626" y="864831"/>
                  </a:moveTo>
                  <a:cubicBezTo>
                    <a:pt x="1831492" y="854671"/>
                    <a:pt x="1825951" y="844590"/>
                    <a:pt x="1816741" y="835165"/>
                  </a:cubicBezTo>
                  <a:lnTo>
                    <a:pt x="1038495" y="38825"/>
                  </a:lnTo>
                  <a:cubicBezTo>
                    <a:pt x="1020074" y="19976"/>
                    <a:pt x="990465" y="7323"/>
                    <a:pt x="957485" y="2102"/>
                  </a:cubicBezTo>
                  <a:lnTo>
                    <a:pt x="933853" y="1129"/>
                  </a:lnTo>
                  <a:lnTo>
                    <a:pt x="928173" y="0"/>
                  </a:lnTo>
                  <a:lnTo>
                    <a:pt x="917319" y="448"/>
                  </a:lnTo>
                  <a:lnTo>
                    <a:pt x="906464" y="0"/>
                  </a:lnTo>
                  <a:lnTo>
                    <a:pt x="900785" y="1129"/>
                  </a:lnTo>
                  <a:lnTo>
                    <a:pt x="877152" y="2102"/>
                  </a:lnTo>
                  <a:cubicBezTo>
                    <a:pt x="844172" y="7323"/>
                    <a:pt x="814563" y="19976"/>
                    <a:pt x="796142" y="38825"/>
                  </a:cubicBezTo>
                  <a:lnTo>
                    <a:pt x="17896" y="835165"/>
                  </a:lnTo>
                  <a:cubicBezTo>
                    <a:pt x="-525" y="854014"/>
                    <a:pt x="-4269" y="875489"/>
                    <a:pt x="4568" y="894973"/>
                  </a:cubicBezTo>
                  <a:lnTo>
                    <a:pt x="14958" y="907551"/>
                  </a:lnTo>
                  <a:lnTo>
                    <a:pt x="16143" y="911021"/>
                  </a:lnTo>
                  <a:lnTo>
                    <a:pt x="22227" y="916352"/>
                  </a:lnTo>
                  <a:lnTo>
                    <a:pt x="26998" y="922128"/>
                  </a:lnTo>
                  <a:lnTo>
                    <a:pt x="31491" y="924469"/>
                  </a:lnTo>
                  <a:lnTo>
                    <a:pt x="44735" y="936074"/>
                  </a:lnTo>
                  <a:lnTo>
                    <a:pt x="75769" y="948435"/>
                  </a:lnTo>
                  <a:lnTo>
                    <a:pt x="75769" y="949110"/>
                  </a:lnTo>
                  <a:lnTo>
                    <a:pt x="77463" y="949110"/>
                  </a:lnTo>
                  <a:lnTo>
                    <a:pt x="87142" y="952965"/>
                  </a:lnTo>
                  <a:cubicBezTo>
                    <a:pt x="103104" y="956954"/>
                    <a:pt x="120652" y="959159"/>
                    <a:pt x="139073" y="959159"/>
                  </a:cubicBezTo>
                  <a:lnTo>
                    <a:pt x="316687" y="959159"/>
                  </a:lnTo>
                  <a:lnTo>
                    <a:pt x="326234" y="961087"/>
                  </a:lnTo>
                  <a:cubicBezTo>
                    <a:pt x="380934" y="984223"/>
                    <a:pt x="419315" y="1038386"/>
                    <a:pt x="419315" y="1101513"/>
                  </a:cubicBezTo>
                  <a:lnTo>
                    <a:pt x="419315" y="1867966"/>
                  </a:lnTo>
                  <a:lnTo>
                    <a:pt x="801767" y="1512384"/>
                  </a:lnTo>
                  <a:cubicBezTo>
                    <a:pt x="820188" y="1495257"/>
                    <a:pt x="849797" y="1483760"/>
                    <a:pt x="882777" y="1479016"/>
                  </a:cubicBezTo>
                  <a:lnTo>
                    <a:pt x="906409" y="1478132"/>
                  </a:lnTo>
                  <a:lnTo>
                    <a:pt x="912089" y="1477107"/>
                  </a:lnTo>
                  <a:lnTo>
                    <a:pt x="922943" y="1477513"/>
                  </a:lnTo>
                  <a:lnTo>
                    <a:pt x="933798" y="1477107"/>
                  </a:lnTo>
                  <a:lnTo>
                    <a:pt x="939477" y="1478132"/>
                  </a:lnTo>
                  <a:lnTo>
                    <a:pt x="963110" y="1479016"/>
                  </a:lnTo>
                  <a:cubicBezTo>
                    <a:pt x="996090" y="1483760"/>
                    <a:pt x="1025699" y="1495257"/>
                    <a:pt x="1044120" y="1512384"/>
                  </a:cubicBezTo>
                  <a:lnTo>
                    <a:pt x="1420441" y="1862266"/>
                  </a:lnTo>
                  <a:lnTo>
                    <a:pt x="1420441" y="1101513"/>
                  </a:lnTo>
                  <a:cubicBezTo>
                    <a:pt x="1420441" y="1038386"/>
                    <a:pt x="1458822" y="984223"/>
                    <a:pt x="1513522" y="961087"/>
                  </a:cubicBezTo>
                  <a:lnTo>
                    <a:pt x="1523070" y="959159"/>
                  </a:lnTo>
                  <a:lnTo>
                    <a:pt x="1695565" y="959159"/>
                  </a:lnTo>
                  <a:cubicBezTo>
                    <a:pt x="1713985" y="959159"/>
                    <a:pt x="1731534" y="956954"/>
                    <a:pt x="1747495" y="952965"/>
                  </a:cubicBezTo>
                  <a:lnTo>
                    <a:pt x="1757174" y="949110"/>
                  </a:lnTo>
                  <a:lnTo>
                    <a:pt x="1764301" y="949110"/>
                  </a:lnTo>
                  <a:lnTo>
                    <a:pt x="1764301" y="946271"/>
                  </a:lnTo>
                  <a:lnTo>
                    <a:pt x="1789902" y="936074"/>
                  </a:lnTo>
                  <a:lnTo>
                    <a:pt x="1803147" y="924469"/>
                  </a:lnTo>
                  <a:lnTo>
                    <a:pt x="1807639" y="922128"/>
                  </a:lnTo>
                  <a:lnTo>
                    <a:pt x="1812410" y="916352"/>
                  </a:lnTo>
                  <a:lnTo>
                    <a:pt x="1818494" y="911021"/>
                  </a:lnTo>
                  <a:lnTo>
                    <a:pt x="1819680" y="907551"/>
                  </a:lnTo>
                  <a:lnTo>
                    <a:pt x="1830069" y="894973"/>
                  </a:lnTo>
                  <a:cubicBezTo>
                    <a:pt x="1834487" y="885231"/>
                    <a:pt x="1835760" y="874991"/>
                    <a:pt x="1833626" y="864831"/>
                  </a:cubicBez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6684732" y="2959774"/>
              <a:ext cx="811441" cy="408573"/>
            </a:xfrm>
            <a:prstGeom prst="rect">
              <a:avLst/>
            </a:prstGeom>
          </p:spPr>
          <p:txBody>
            <a:bodyPr wrap="non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标题</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C</a:t>
              </a:r>
              <a:endParaRPr lang="en-US" altLang="zh-CN" sz="12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0" name="组合 39"/>
          <p:cNvGrpSpPr/>
          <p:nvPr/>
        </p:nvGrpSpPr>
        <p:grpSpPr>
          <a:xfrm>
            <a:off x="7492166" y="2252033"/>
            <a:ext cx="1867966" cy="1834636"/>
            <a:chOff x="7492166" y="2252033"/>
            <a:chExt cx="1867966" cy="1834636"/>
          </a:xfrm>
        </p:grpSpPr>
        <p:sp>
          <p:nvSpPr>
            <p:cNvPr id="17" name="任意多边形 16"/>
            <p:cNvSpPr/>
            <p:nvPr/>
          </p:nvSpPr>
          <p:spPr>
            <a:xfrm rot="16200000" flipV="1">
              <a:off x="7508831" y="2235368"/>
              <a:ext cx="1834636" cy="1867966"/>
            </a:xfrm>
            <a:custGeom>
              <a:avLst/>
              <a:gdLst>
                <a:gd name="connsiteX0" fmla="*/ 1833626 w 1834636"/>
                <a:gd name="connsiteY0" fmla="*/ 864831 h 1867966"/>
                <a:gd name="connsiteX1" fmla="*/ 1816741 w 1834636"/>
                <a:gd name="connsiteY1" fmla="*/ 835165 h 1867966"/>
                <a:gd name="connsiteX2" fmla="*/ 1038495 w 1834636"/>
                <a:gd name="connsiteY2" fmla="*/ 38825 h 1867966"/>
                <a:gd name="connsiteX3" fmla="*/ 957485 w 1834636"/>
                <a:gd name="connsiteY3" fmla="*/ 2102 h 1867966"/>
                <a:gd name="connsiteX4" fmla="*/ 933853 w 1834636"/>
                <a:gd name="connsiteY4" fmla="*/ 1129 h 1867966"/>
                <a:gd name="connsiteX5" fmla="*/ 928173 w 1834636"/>
                <a:gd name="connsiteY5" fmla="*/ 0 h 1867966"/>
                <a:gd name="connsiteX6" fmla="*/ 917319 w 1834636"/>
                <a:gd name="connsiteY6" fmla="*/ 448 h 1867966"/>
                <a:gd name="connsiteX7" fmla="*/ 906464 w 1834636"/>
                <a:gd name="connsiteY7" fmla="*/ 0 h 1867966"/>
                <a:gd name="connsiteX8" fmla="*/ 900785 w 1834636"/>
                <a:gd name="connsiteY8" fmla="*/ 1129 h 1867966"/>
                <a:gd name="connsiteX9" fmla="*/ 877152 w 1834636"/>
                <a:gd name="connsiteY9" fmla="*/ 2102 h 1867966"/>
                <a:gd name="connsiteX10" fmla="*/ 796142 w 1834636"/>
                <a:gd name="connsiteY10" fmla="*/ 38825 h 1867966"/>
                <a:gd name="connsiteX11" fmla="*/ 17896 w 1834636"/>
                <a:gd name="connsiteY11" fmla="*/ 835165 h 1867966"/>
                <a:gd name="connsiteX12" fmla="*/ 4568 w 1834636"/>
                <a:gd name="connsiteY12" fmla="*/ 894973 h 1867966"/>
                <a:gd name="connsiteX13" fmla="*/ 14958 w 1834636"/>
                <a:gd name="connsiteY13" fmla="*/ 907551 h 1867966"/>
                <a:gd name="connsiteX14" fmla="*/ 16143 w 1834636"/>
                <a:gd name="connsiteY14" fmla="*/ 911021 h 1867966"/>
                <a:gd name="connsiteX15" fmla="*/ 22227 w 1834636"/>
                <a:gd name="connsiteY15" fmla="*/ 916352 h 1867966"/>
                <a:gd name="connsiteX16" fmla="*/ 26998 w 1834636"/>
                <a:gd name="connsiteY16" fmla="*/ 922128 h 1867966"/>
                <a:gd name="connsiteX17" fmla="*/ 31491 w 1834636"/>
                <a:gd name="connsiteY17" fmla="*/ 924469 h 1867966"/>
                <a:gd name="connsiteX18" fmla="*/ 44735 w 1834636"/>
                <a:gd name="connsiteY18" fmla="*/ 936074 h 1867966"/>
                <a:gd name="connsiteX19" fmla="*/ 75769 w 1834636"/>
                <a:gd name="connsiteY19" fmla="*/ 948435 h 1867966"/>
                <a:gd name="connsiteX20" fmla="*/ 75769 w 1834636"/>
                <a:gd name="connsiteY20" fmla="*/ 949110 h 1867966"/>
                <a:gd name="connsiteX21" fmla="*/ 77463 w 1834636"/>
                <a:gd name="connsiteY21" fmla="*/ 949110 h 1867966"/>
                <a:gd name="connsiteX22" fmla="*/ 87142 w 1834636"/>
                <a:gd name="connsiteY22" fmla="*/ 952965 h 1867966"/>
                <a:gd name="connsiteX23" fmla="*/ 139073 w 1834636"/>
                <a:gd name="connsiteY23" fmla="*/ 959159 h 1867966"/>
                <a:gd name="connsiteX24" fmla="*/ 316687 w 1834636"/>
                <a:gd name="connsiteY24" fmla="*/ 959159 h 1867966"/>
                <a:gd name="connsiteX25" fmla="*/ 326234 w 1834636"/>
                <a:gd name="connsiteY25" fmla="*/ 961087 h 1867966"/>
                <a:gd name="connsiteX26" fmla="*/ 419315 w 1834636"/>
                <a:gd name="connsiteY26" fmla="*/ 1101513 h 1867966"/>
                <a:gd name="connsiteX27" fmla="*/ 419315 w 1834636"/>
                <a:gd name="connsiteY27" fmla="*/ 1867966 h 1867966"/>
                <a:gd name="connsiteX28" fmla="*/ 801767 w 1834636"/>
                <a:gd name="connsiteY28" fmla="*/ 1512384 h 1867966"/>
                <a:gd name="connsiteX29" fmla="*/ 882777 w 1834636"/>
                <a:gd name="connsiteY29" fmla="*/ 1479016 h 1867966"/>
                <a:gd name="connsiteX30" fmla="*/ 906409 w 1834636"/>
                <a:gd name="connsiteY30" fmla="*/ 1478132 h 1867966"/>
                <a:gd name="connsiteX31" fmla="*/ 912089 w 1834636"/>
                <a:gd name="connsiteY31" fmla="*/ 1477107 h 1867966"/>
                <a:gd name="connsiteX32" fmla="*/ 922943 w 1834636"/>
                <a:gd name="connsiteY32" fmla="*/ 1477513 h 1867966"/>
                <a:gd name="connsiteX33" fmla="*/ 933798 w 1834636"/>
                <a:gd name="connsiteY33" fmla="*/ 1477107 h 1867966"/>
                <a:gd name="connsiteX34" fmla="*/ 939477 w 1834636"/>
                <a:gd name="connsiteY34" fmla="*/ 1478132 h 1867966"/>
                <a:gd name="connsiteX35" fmla="*/ 963110 w 1834636"/>
                <a:gd name="connsiteY35" fmla="*/ 1479016 h 1867966"/>
                <a:gd name="connsiteX36" fmla="*/ 1044120 w 1834636"/>
                <a:gd name="connsiteY36" fmla="*/ 1512384 h 1867966"/>
                <a:gd name="connsiteX37" fmla="*/ 1420441 w 1834636"/>
                <a:gd name="connsiteY37" fmla="*/ 1862266 h 1867966"/>
                <a:gd name="connsiteX38" fmla="*/ 1420441 w 1834636"/>
                <a:gd name="connsiteY38" fmla="*/ 1101513 h 1867966"/>
                <a:gd name="connsiteX39" fmla="*/ 1513522 w 1834636"/>
                <a:gd name="connsiteY39" fmla="*/ 961087 h 1867966"/>
                <a:gd name="connsiteX40" fmla="*/ 1523070 w 1834636"/>
                <a:gd name="connsiteY40" fmla="*/ 959159 h 1867966"/>
                <a:gd name="connsiteX41" fmla="*/ 1695565 w 1834636"/>
                <a:gd name="connsiteY41" fmla="*/ 959159 h 1867966"/>
                <a:gd name="connsiteX42" fmla="*/ 1747495 w 1834636"/>
                <a:gd name="connsiteY42" fmla="*/ 952965 h 1867966"/>
                <a:gd name="connsiteX43" fmla="*/ 1757174 w 1834636"/>
                <a:gd name="connsiteY43" fmla="*/ 949110 h 1867966"/>
                <a:gd name="connsiteX44" fmla="*/ 1764301 w 1834636"/>
                <a:gd name="connsiteY44" fmla="*/ 949110 h 1867966"/>
                <a:gd name="connsiteX45" fmla="*/ 1764301 w 1834636"/>
                <a:gd name="connsiteY45" fmla="*/ 946271 h 1867966"/>
                <a:gd name="connsiteX46" fmla="*/ 1789902 w 1834636"/>
                <a:gd name="connsiteY46" fmla="*/ 936074 h 1867966"/>
                <a:gd name="connsiteX47" fmla="*/ 1803147 w 1834636"/>
                <a:gd name="connsiteY47" fmla="*/ 924469 h 1867966"/>
                <a:gd name="connsiteX48" fmla="*/ 1807639 w 1834636"/>
                <a:gd name="connsiteY48" fmla="*/ 922128 h 1867966"/>
                <a:gd name="connsiteX49" fmla="*/ 1812410 w 1834636"/>
                <a:gd name="connsiteY49" fmla="*/ 916352 h 1867966"/>
                <a:gd name="connsiteX50" fmla="*/ 1818494 w 1834636"/>
                <a:gd name="connsiteY50" fmla="*/ 911021 h 1867966"/>
                <a:gd name="connsiteX51" fmla="*/ 1819680 w 1834636"/>
                <a:gd name="connsiteY51" fmla="*/ 907551 h 1867966"/>
                <a:gd name="connsiteX52" fmla="*/ 1830069 w 1834636"/>
                <a:gd name="connsiteY52" fmla="*/ 894973 h 1867966"/>
                <a:gd name="connsiteX53" fmla="*/ 1833626 w 1834636"/>
                <a:gd name="connsiteY53" fmla="*/ 864831 h 186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834636" h="1867966">
                  <a:moveTo>
                    <a:pt x="1833626" y="864831"/>
                  </a:moveTo>
                  <a:cubicBezTo>
                    <a:pt x="1831492" y="854671"/>
                    <a:pt x="1825951" y="844590"/>
                    <a:pt x="1816741" y="835165"/>
                  </a:cubicBezTo>
                  <a:lnTo>
                    <a:pt x="1038495" y="38825"/>
                  </a:lnTo>
                  <a:cubicBezTo>
                    <a:pt x="1020074" y="19976"/>
                    <a:pt x="990465" y="7323"/>
                    <a:pt x="957485" y="2102"/>
                  </a:cubicBezTo>
                  <a:lnTo>
                    <a:pt x="933853" y="1129"/>
                  </a:lnTo>
                  <a:lnTo>
                    <a:pt x="928173" y="0"/>
                  </a:lnTo>
                  <a:lnTo>
                    <a:pt x="917319" y="448"/>
                  </a:lnTo>
                  <a:lnTo>
                    <a:pt x="906464" y="0"/>
                  </a:lnTo>
                  <a:lnTo>
                    <a:pt x="900785" y="1129"/>
                  </a:lnTo>
                  <a:lnTo>
                    <a:pt x="877152" y="2102"/>
                  </a:lnTo>
                  <a:cubicBezTo>
                    <a:pt x="844172" y="7323"/>
                    <a:pt x="814563" y="19976"/>
                    <a:pt x="796142" y="38825"/>
                  </a:cubicBezTo>
                  <a:lnTo>
                    <a:pt x="17896" y="835165"/>
                  </a:lnTo>
                  <a:cubicBezTo>
                    <a:pt x="-525" y="854014"/>
                    <a:pt x="-4269" y="875489"/>
                    <a:pt x="4568" y="894973"/>
                  </a:cubicBezTo>
                  <a:lnTo>
                    <a:pt x="14958" y="907551"/>
                  </a:lnTo>
                  <a:lnTo>
                    <a:pt x="16143" y="911021"/>
                  </a:lnTo>
                  <a:lnTo>
                    <a:pt x="22227" y="916352"/>
                  </a:lnTo>
                  <a:lnTo>
                    <a:pt x="26998" y="922128"/>
                  </a:lnTo>
                  <a:lnTo>
                    <a:pt x="31491" y="924469"/>
                  </a:lnTo>
                  <a:lnTo>
                    <a:pt x="44735" y="936074"/>
                  </a:lnTo>
                  <a:lnTo>
                    <a:pt x="75769" y="948435"/>
                  </a:lnTo>
                  <a:lnTo>
                    <a:pt x="75769" y="949110"/>
                  </a:lnTo>
                  <a:lnTo>
                    <a:pt x="77463" y="949110"/>
                  </a:lnTo>
                  <a:lnTo>
                    <a:pt x="87142" y="952965"/>
                  </a:lnTo>
                  <a:cubicBezTo>
                    <a:pt x="103104" y="956954"/>
                    <a:pt x="120652" y="959159"/>
                    <a:pt x="139073" y="959159"/>
                  </a:cubicBezTo>
                  <a:lnTo>
                    <a:pt x="316687" y="959159"/>
                  </a:lnTo>
                  <a:lnTo>
                    <a:pt x="326234" y="961087"/>
                  </a:lnTo>
                  <a:cubicBezTo>
                    <a:pt x="380934" y="984223"/>
                    <a:pt x="419315" y="1038386"/>
                    <a:pt x="419315" y="1101513"/>
                  </a:cubicBezTo>
                  <a:lnTo>
                    <a:pt x="419315" y="1867966"/>
                  </a:lnTo>
                  <a:lnTo>
                    <a:pt x="801767" y="1512384"/>
                  </a:lnTo>
                  <a:cubicBezTo>
                    <a:pt x="820188" y="1495257"/>
                    <a:pt x="849797" y="1483760"/>
                    <a:pt x="882777" y="1479016"/>
                  </a:cubicBezTo>
                  <a:lnTo>
                    <a:pt x="906409" y="1478132"/>
                  </a:lnTo>
                  <a:lnTo>
                    <a:pt x="912089" y="1477107"/>
                  </a:lnTo>
                  <a:lnTo>
                    <a:pt x="922943" y="1477513"/>
                  </a:lnTo>
                  <a:lnTo>
                    <a:pt x="933798" y="1477107"/>
                  </a:lnTo>
                  <a:lnTo>
                    <a:pt x="939477" y="1478132"/>
                  </a:lnTo>
                  <a:lnTo>
                    <a:pt x="963110" y="1479016"/>
                  </a:lnTo>
                  <a:cubicBezTo>
                    <a:pt x="996090" y="1483760"/>
                    <a:pt x="1025699" y="1495257"/>
                    <a:pt x="1044120" y="1512384"/>
                  </a:cubicBezTo>
                  <a:lnTo>
                    <a:pt x="1420441" y="1862266"/>
                  </a:lnTo>
                  <a:lnTo>
                    <a:pt x="1420441" y="1101513"/>
                  </a:lnTo>
                  <a:cubicBezTo>
                    <a:pt x="1420441" y="1038386"/>
                    <a:pt x="1458822" y="984223"/>
                    <a:pt x="1513522" y="961087"/>
                  </a:cubicBezTo>
                  <a:lnTo>
                    <a:pt x="1523070" y="959159"/>
                  </a:lnTo>
                  <a:lnTo>
                    <a:pt x="1695565" y="959159"/>
                  </a:lnTo>
                  <a:cubicBezTo>
                    <a:pt x="1713985" y="959159"/>
                    <a:pt x="1731534" y="956954"/>
                    <a:pt x="1747495" y="952965"/>
                  </a:cubicBezTo>
                  <a:lnTo>
                    <a:pt x="1757174" y="949110"/>
                  </a:lnTo>
                  <a:lnTo>
                    <a:pt x="1764301" y="949110"/>
                  </a:lnTo>
                  <a:lnTo>
                    <a:pt x="1764301" y="946271"/>
                  </a:lnTo>
                  <a:lnTo>
                    <a:pt x="1789902" y="936074"/>
                  </a:lnTo>
                  <a:lnTo>
                    <a:pt x="1803147" y="924469"/>
                  </a:lnTo>
                  <a:lnTo>
                    <a:pt x="1807639" y="922128"/>
                  </a:lnTo>
                  <a:lnTo>
                    <a:pt x="1812410" y="916352"/>
                  </a:lnTo>
                  <a:lnTo>
                    <a:pt x="1818494" y="911021"/>
                  </a:lnTo>
                  <a:lnTo>
                    <a:pt x="1819680" y="907551"/>
                  </a:lnTo>
                  <a:lnTo>
                    <a:pt x="1830069" y="894973"/>
                  </a:lnTo>
                  <a:cubicBezTo>
                    <a:pt x="1834487" y="885231"/>
                    <a:pt x="1835760" y="874991"/>
                    <a:pt x="1833626" y="864831"/>
                  </a:cubicBez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34" name="矩形 33"/>
            <p:cNvSpPr/>
            <p:nvPr/>
          </p:nvSpPr>
          <p:spPr>
            <a:xfrm>
              <a:off x="8294460" y="2959774"/>
              <a:ext cx="801823" cy="408573"/>
            </a:xfrm>
            <a:prstGeom prst="rect">
              <a:avLst/>
            </a:prstGeom>
          </p:spPr>
          <p:txBody>
            <a:bodyPr wrap="non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标题</a:t>
              </a:r>
              <a:r>
                <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rPr>
                <a:t>D</a:t>
              </a:r>
              <a:endParaRPr lang="en-US" altLang="zh-CN" sz="12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sp>
        <p:nvSpPr>
          <p:cNvPr id="35" name="文本框 34"/>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工作完成情况</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6" name="文本框 35"/>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5"/>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6"/>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par>
                                <p:cTn id="19" presetID="35" presetClass="path" presetSubtype="0" decel="100000" fill="hold" nodeType="withEffect">
                                  <p:stCondLst>
                                    <p:cond delay="0"/>
                                  </p:stCondLst>
                                  <p:childTnLst>
                                    <p:animMotion origin="layout" path="M 4.375E-6 7.40741E-7 L -0.04011 7.40741E-7 " pathEditMode="relative" rAng="0" ptsTypes="AA">
                                      <p:cBhvr>
                                        <p:cTn id="20" dur="1250" spd="-100000" fill="hold"/>
                                        <p:tgtEl>
                                          <p:spTgt spid="37"/>
                                        </p:tgtEl>
                                        <p:attrNameLst>
                                          <p:attrName>ppt_x</p:attrName>
                                          <p:attrName>ppt_y</p:attrName>
                                        </p:attrNameLst>
                                      </p:cBhvr>
                                      <p:rCtr x="-2005" y="0"/>
                                    </p:animMotion>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750"/>
                                        <p:tgtEl>
                                          <p:spTgt spid="24"/>
                                        </p:tgtEl>
                                      </p:cBhvr>
                                    </p:animEffect>
                                  </p:childTnLst>
                                </p:cTn>
                              </p:par>
                              <p:par>
                                <p:cTn id="24" presetID="35" presetClass="path" presetSubtype="0" decel="100000" fill="hold" grpId="1" nodeType="withEffect">
                                  <p:stCondLst>
                                    <p:cond delay="0"/>
                                  </p:stCondLst>
                                  <p:childTnLst>
                                    <p:animMotion origin="layout" path="M -4.375E-6 -4.07407E-6 L 0.04493 -4.07407E-6 " pathEditMode="relative" rAng="0" ptsTypes="AA">
                                      <p:cBhvr>
                                        <p:cTn id="25" dur="1250" spd="-100000" fill="hold"/>
                                        <p:tgtEl>
                                          <p:spTgt spid="24"/>
                                        </p:tgtEl>
                                        <p:attrNameLst>
                                          <p:attrName>ppt_x</p:attrName>
                                          <p:attrName>ppt_y</p:attrName>
                                        </p:attrNameLst>
                                      </p:cBhvr>
                                      <p:rCtr x="2240" y="0"/>
                                    </p:animMotion>
                                  </p:childTnLst>
                                </p:cTn>
                              </p:par>
                              <p:par>
                                <p:cTn id="26" presetID="10" presetClass="entr" presetSubtype="0" fill="hold" nodeType="withEffect">
                                  <p:stCondLst>
                                    <p:cond delay="75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750"/>
                                        <p:tgtEl>
                                          <p:spTgt spid="38"/>
                                        </p:tgtEl>
                                      </p:cBhvr>
                                    </p:animEffect>
                                  </p:childTnLst>
                                </p:cTn>
                              </p:par>
                              <p:par>
                                <p:cTn id="29" presetID="35" presetClass="path" presetSubtype="0" decel="100000" fill="hold" nodeType="withEffect">
                                  <p:stCondLst>
                                    <p:cond delay="750"/>
                                  </p:stCondLst>
                                  <p:childTnLst>
                                    <p:animMotion origin="layout" path="M 4.375E-6 7.40741E-7 L -0.04011 7.40741E-7 " pathEditMode="relative" rAng="0" ptsTypes="AA">
                                      <p:cBhvr>
                                        <p:cTn id="30" dur="1250" spd="-100000" fill="hold"/>
                                        <p:tgtEl>
                                          <p:spTgt spid="38"/>
                                        </p:tgtEl>
                                        <p:attrNameLst>
                                          <p:attrName>ppt_x</p:attrName>
                                          <p:attrName>ppt_y</p:attrName>
                                        </p:attrNameLst>
                                      </p:cBhvr>
                                      <p:rCtr x="-2005" y="0"/>
                                    </p:animMotion>
                                  </p:childTnLst>
                                </p:cTn>
                              </p:par>
                              <p:par>
                                <p:cTn id="31" presetID="10" presetClass="entr" presetSubtype="0" fill="hold" grpId="0" nodeType="withEffect">
                                  <p:stCondLst>
                                    <p:cond delay="75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750"/>
                                        <p:tgtEl>
                                          <p:spTgt spid="26"/>
                                        </p:tgtEl>
                                      </p:cBhvr>
                                    </p:animEffect>
                                  </p:childTnLst>
                                </p:cTn>
                              </p:par>
                              <p:par>
                                <p:cTn id="34" presetID="35" presetClass="path" presetSubtype="0" decel="100000" fill="hold" grpId="1" nodeType="withEffect">
                                  <p:stCondLst>
                                    <p:cond delay="750"/>
                                  </p:stCondLst>
                                  <p:childTnLst>
                                    <p:animMotion origin="layout" path="M -4.375E-6 -4.07407E-6 L 0.04493 -4.07407E-6 " pathEditMode="relative" rAng="0" ptsTypes="AA">
                                      <p:cBhvr>
                                        <p:cTn id="35" dur="1250" spd="-100000" fill="hold"/>
                                        <p:tgtEl>
                                          <p:spTgt spid="26"/>
                                        </p:tgtEl>
                                        <p:attrNameLst>
                                          <p:attrName>ppt_x</p:attrName>
                                          <p:attrName>ppt_y</p:attrName>
                                        </p:attrNameLst>
                                      </p:cBhvr>
                                      <p:rCtr x="2240" y="0"/>
                                    </p:animMotion>
                                  </p:childTnLst>
                                </p:cTn>
                              </p:par>
                              <p:par>
                                <p:cTn id="36" presetID="10" presetClass="entr" presetSubtype="0" fill="hold" nodeType="withEffect">
                                  <p:stCondLst>
                                    <p:cond delay="150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750"/>
                                        <p:tgtEl>
                                          <p:spTgt spid="39"/>
                                        </p:tgtEl>
                                      </p:cBhvr>
                                    </p:animEffect>
                                  </p:childTnLst>
                                </p:cTn>
                              </p:par>
                              <p:par>
                                <p:cTn id="39" presetID="35" presetClass="path" presetSubtype="0" decel="100000" fill="hold" nodeType="withEffect">
                                  <p:stCondLst>
                                    <p:cond delay="1500"/>
                                  </p:stCondLst>
                                  <p:childTnLst>
                                    <p:animMotion origin="layout" path="M 4.375E-6 7.40741E-7 L -0.04011 7.40741E-7 " pathEditMode="relative" rAng="0" ptsTypes="AA">
                                      <p:cBhvr>
                                        <p:cTn id="40" dur="1250" spd="-100000" fill="hold"/>
                                        <p:tgtEl>
                                          <p:spTgt spid="39"/>
                                        </p:tgtEl>
                                        <p:attrNameLst>
                                          <p:attrName>ppt_x</p:attrName>
                                          <p:attrName>ppt_y</p:attrName>
                                        </p:attrNameLst>
                                      </p:cBhvr>
                                      <p:rCtr x="-2005" y="0"/>
                                    </p:animMotion>
                                  </p:childTnLst>
                                </p:cTn>
                              </p:par>
                              <p:par>
                                <p:cTn id="41" presetID="10" presetClass="entr" presetSubtype="0" fill="hold" grpId="0" nodeType="withEffect">
                                  <p:stCondLst>
                                    <p:cond delay="15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750"/>
                                        <p:tgtEl>
                                          <p:spTgt spid="27"/>
                                        </p:tgtEl>
                                      </p:cBhvr>
                                    </p:animEffect>
                                  </p:childTnLst>
                                </p:cTn>
                              </p:par>
                              <p:par>
                                <p:cTn id="44" presetID="35" presetClass="path" presetSubtype="0" decel="100000" fill="hold" grpId="1" nodeType="withEffect">
                                  <p:stCondLst>
                                    <p:cond delay="1500"/>
                                  </p:stCondLst>
                                  <p:childTnLst>
                                    <p:animMotion origin="layout" path="M -4.375E-6 -4.07407E-6 L 0.04493 -4.07407E-6 " pathEditMode="relative" rAng="0" ptsTypes="AA">
                                      <p:cBhvr>
                                        <p:cTn id="45" dur="1250" spd="-100000" fill="hold"/>
                                        <p:tgtEl>
                                          <p:spTgt spid="27"/>
                                        </p:tgtEl>
                                        <p:attrNameLst>
                                          <p:attrName>ppt_x</p:attrName>
                                          <p:attrName>ppt_y</p:attrName>
                                        </p:attrNameLst>
                                      </p:cBhvr>
                                      <p:rCtr x="2240" y="0"/>
                                    </p:animMotion>
                                  </p:childTnLst>
                                </p:cTn>
                              </p:par>
                              <p:par>
                                <p:cTn id="46" presetID="10" presetClass="entr" presetSubtype="0" fill="hold" nodeType="withEffect">
                                  <p:stCondLst>
                                    <p:cond delay="225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750"/>
                                        <p:tgtEl>
                                          <p:spTgt spid="40"/>
                                        </p:tgtEl>
                                      </p:cBhvr>
                                    </p:animEffect>
                                  </p:childTnLst>
                                </p:cTn>
                              </p:par>
                              <p:par>
                                <p:cTn id="49" presetID="35" presetClass="path" presetSubtype="0" decel="100000" fill="hold" nodeType="withEffect">
                                  <p:stCondLst>
                                    <p:cond delay="2250"/>
                                  </p:stCondLst>
                                  <p:childTnLst>
                                    <p:animMotion origin="layout" path="M 4.375E-6 7.40741E-7 L -0.04011 7.40741E-7 " pathEditMode="relative" rAng="0" ptsTypes="AA">
                                      <p:cBhvr>
                                        <p:cTn id="50" dur="1250" spd="-100000" fill="hold"/>
                                        <p:tgtEl>
                                          <p:spTgt spid="40"/>
                                        </p:tgtEl>
                                        <p:attrNameLst>
                                          <p:attrName>ppt_x</p:attrName>
                                          <p:attrName>ppt_y</p:attrName>
                                        </p:attrNameLst>
                                      </p:cBhvr>
                                      <p:rCtr x="-2005" y="0"/>
                                    </p:animMotion>
                                  </p:childTnLst>
                                </p:cTn>
                              </p:par>
                              <p:par>
                                <p:cTn id="51" presetID="10" presetClass="entr" presetSubtype="0" fill="hold" grpId="0" nodeType="withEffect">
                                  <p:stCondLst>
                                    <p:cond delay="225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750"/>
                                        <p:tgtEl>
                                          <p:spTgt spid="28"/>
                                        </p:tgtEl>
                                      </p:cBhvr>
                                    </p:animEffect>
                                  </p:childTnLst>
                                </p:cTn>
                              </p:par>
                              <p:par>
                                <p:cTn id="54" presetID="35" presetClass="path" presetSubtype="0" decel="100000" fill="hold" grpId="1" nodeType="withEffect">
                                  <p:stCondLst>
                                    <p:cond delay="2250"/>
                                  </p:stCondLst>
                                  <p:childTnLst>
                                    <p:animMotion origin="layout" path="M -4.375E-6 -4.07407E-6 L 0.04493 -4.07407E-6 " pathEditMode="relative" rAng="0" ptsTypes="AA">
                                      <p:cBhvr>
                                        <p:cTn id="55" dur="1250" spd="-100000" fill="hold"/>
                                        <p:tgtEl>
                                          <p:spTgt spid="28"/>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6" grpId="0"/>
      <p:bldP spid="26" grpId="1"/>
      <p:bldP spid="27" grpId="0"/>
      <p:bldP spid="27" grpId="1"/>
      <p:bldP spid="28" grpId="0"/>
      <p:bldP spid="28" grpId="1"/>
      <p:bldP spid="35" grpId="0"/>
      <p:bldP spid="35" grpId="1"/>
      <p:bldP spid="36" grpId="0"/>
      <p:bldP spid="3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p:cNvSpPr txBox="1"/>
          <p:nvPr/>
        </p:nvSpPr>
        <p:spPr>
          <a:xfrm>
            <a:off x="2205318" y="1907318"/>
            <a:ext cx="7781364"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mcorper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nibh euismod tincidunt ut laoreet dolore magna aliquam erat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at</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8" name="圆角矩形 7"/>
          <p:cNvSpPr/>
          <p:nvPr/>
        </p:nvSpPr>
        <p:spPr>
          <a:xfrm>
            <a:off x="1997031" y="2796948"/>
            <a:ext cx="2500829" cy="2911897"/>
          </a:xfrm>
          <a:prstGeom prst="roundRect">
            <a:avLst>
              <a:gd name="adj" fmla="val 5654"/>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9" name="圆角矩形 8"/>
          <p:cNvSpPr/>
          <p:nvPr/>
        </p:nvSpPr>
        <p:spPr>
          <a:xfrm>
            <a:off x="4845583" y="2796948"/>
            <a:ext cx="2500829" cy="2911897"/>
          </a:xfrm>
          <a:prstGeom prst="roundRect">
            <a:avLst>
              <a:gd name="adj" fmla="val 5654"/>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0" name="圆角矩形 9"/>
          <p:cNvSpPr/>
          <p:nvPr/>
        </p:nvSpPr>
        <p:spPr>
          <a:xfrm>
            <a:off x="7694135" y="2796948"/>
            <a:ext cx="2500829" cy="2911897"/>
          </a:xfrm>
          <a:prstGeom prst="roundRect">
            <a:avLst>
              <a:gd name="adj" fmla="val 5654"/>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1" name="矩形 10"/>
          <p:cNvSpPr/>
          <p:nvPr/>
        </p:nvSpPr>
        <p:spPr>
          <a:xfrm>
            <a:off x="2117321" y="2787287"/>
            <a:ext cx="809837" cy="923330"/>
          </a:xfrm>
          <a:prstGeom prst="rect">
            <a:avLst/>
          </a:prstGeom>
        </p:spPr>
        <p:txBody>
          <a:bodyPr wrap="none">
            <a:spAutoFit/>
          </a:bodyPr>
          <a:lstStyle/>
          <a:p>
            <a:pPr algn="ctr"/>
            <a:r>
              <a:rPr lang="en-US" altLang="zh-CN" sz="5400" dirty="0" smtClean="0">
                <a:solidFill>
                  <a:srgbClr val="42A6BB"/>
                </a:solidFill>
                <a:latin typeface="字魂45号-冰宇雅宋" panose="00000500000000000000" pitchFamily="2" charset="-122"/>
                <a:ea typeface="字魂105号-简雅黑" panose="00000500000000000000" pitchFamily="2" charset="-122"/>
              </a:rPr>
              <a:t>16</a:t>
            </a:r>
            <a:endParaRPr lang="zh-CN" altLang="en-US" sz="5400" dirty="0">
              <a:solidFill>
                <a:srgbClr val="42A6BB"/>
              </a:solidFill>
              <a:latin typeface="字魂45号-冰宇雅宋" panose="00000500000000000000" pitchFamily="2" charset="-122"/>
              <a:ea typeface="字魂105号-简雅黑" panose="00000500000000000000" pitchFamily="2" charset="-122"/>
            </a:endParaRPr>
          </a:p>
        </p:txBody>
      </p:sp>
      <p:sp>
        <p:nvSpPr>
          <p:cNvPr id="12" name="矩形 11"/>
          <p:cNvSpPr/>
          <p:nvPr/>
        </p:nvSpPr>
        <p:spPr>
          <a:xfrm>
            <a:off x="2181775" y="3842783"/>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3" name="矩形 12"/>
          <p:cNvSpPr/>
          <p:nvPr/>
        </p:nvSpPr>
        <p:spPr>
          <a:xfrm>
            <a:off x="2889350" y="3125882"/>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14" name="文本框 13"/>
          <p:cNvSpPr txBox="1"/>
          <p:nvPr/>
        </p:nvSpPr>
        <p:spPr>
          <a:xfrm>
            <a:off x="2357729" y="5000307"/>
            <a:ext cx="1779432" cy="412576"/>
          </a:xfrm>
          <a:prstGeom prst="roundRect">
            <a:avLst>
              <a:gd name="adj" fmla="val 50000"/>
            </a:avLst>
          </a:prstGeom>
          <a:gradFill>
            <a:gsLst>
              <a:gs pos="0">
                <a:srgbClr val="83CAC7"/>
              </a:gs>
              <a:gs pos="100000">
                <a:srgbClr val="3790CE"/>
              </a:gs>
            </a:gsLst>
            <a:lin ang="2700000" scaled="0"/>
          </a:gra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endParaRPr>
          </a:p>
        </p:txBody>
      </p:sp>
      <p:sp>
        <p:nvSpPr>
          <p:cNvPr id="15" name="矩形 14"/>
          <p:cNvSpPr/>
          <p:nvPr/>
        </p:nvSpPr>
        <p:spPr>
          <a:xfrm>
            <a:off x="4993127" y="2787287"/>
            <a:ext cx="755335" cy="923330"/>
          </a:xfrm>
          <a:prstGeom prst="rect">
            <a:avLst/>
          </a:prstGeom>
        </p:spPr>
        <p:txBody>
          <a:bodyPr wrap="none">
            <a:spAutoFit/>
          </a:bodyPr>
          <a:lstStyle/>
          <a:p>
            <a:pPr algn="ctr"/>
            <a:r>
              <a:rPr lang="en-US" altLang="zh-CN" sz="5400" dirty="0" smtClean="0">
                <a:solidFill>
                  <a:srgbClr val="42A6BB"/>
                </a:solidFill>
                <a:latin typeface="字魂45号-冰宇雅宋" panose="00000500000000000000" pitchFamily="2" charset="-122"/>
                <a:ea typeface="字魂105号-简雅黑" panose="00000500000000000000" pitchFamily="2" charset="-122"/>
              </a:rPr>
              <a:t>17</a:t>
            </a:r>
            <a:endParaRPr lang="zh-CN" altLang="en-US" sz="5400" dirty="0">
              <a:solidFill>
                <a:srgbClr val="42A6BB"/>
              </a:solidFill>
              <a:latin typeface="字魂45号-冰宇雅宋" panose="00000500000000000000" pitchFamily="2" charset="-122"/>
              <a:ea typeface="字魂105号-简雅黑" panose="00000500000000000000" pitchFamily="2" charset="-122"/>
            </a:endParaRPr>
          </a:p>
        </p:txBody>
      </p:sp>
      <p:sp>
        <p:nvSpPr>
          <p:cNvPr id="16" name="矩形 15"/>
          <p:cNvSpPr/>
          <p:nvPr/>
        </p:nvSpPr>
        <p:spPr>
          <a:xfrm>
            <a:off x="5030330" y="3842783"/>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7" name="矩形 16"/>
          <p:cNvSpPr/>
          <p:nvPr/>
        </p:nvSpPr>
        <p:spPr>
          <a:xfrm>
            <a:off x="5737905" y="3125882"/>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18" name="文本框 17"/>
          <p:cNvSpPr txBox="1"/>
          <p:nvPr/>
        </p:nvSpPr>
        <p:spPr>
          <a:xfrm>
            <a:off x="5206284" y="5000307"/>
            <a:ext cx="1779432" cy="412576"/>
          </a:xfrm>
          <a:prstGeom prst="roundRect">
            <a:avLst>
              <a:gd name="adj" fmla="val 50000"/>
            </a:avLst>
          </a:prstGeom>
          <a:gradFill>
            <a:gsLst>
              <a:gs pos="0">
                <a:srgbClr val="83CAC7"/>
              </a:gs>
              <a:gs pos="100000">
                <a:srgbClr val="3790CE"/>
              </a:gs>
            </a:gsLst>
            <a:lin ang="2700000" scaled="0"/>
          </a:gra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endParaRPr>
          </a:p>
        </p:txBody>
      </p:sp>
      <p:sp>
        <p:nvSpPr>
          <p:cNvPr id="19" name="矩形 18"/>
          <p:cNvSpPr/>
          <p:nvPr/>
        </p:nvSpPr>
        <p:spPr>
          <a:xfrm>
            <a:off x="7807217" y="2787287"/>
            <a:ext cx="824265" cy="923330"/>
          </a:xfrm>
          <a:prstGeom prst="rect">
            <a:avLst/>
          </a:prstGeom>
        </p:spPr>
        <p:txBody>
          <a:bodyPr wrap="none">
            <a:spAutoFit/>
          </a:bodyPr>
          <a:lstStyle/>
          <a:p>
            <a:pPr algn="ctr"/>
            <a:r>
              <a:rPr lang="en-US" altLang="zh-CN" sz="5400" dirty="0" smtClean="0">
                <a:solidFill>
                  <a:srgbClr val="42A6BB"/>
                </a:solidFill>
                <a:latin typeface="字魂45号-冰宇雅宋" panose="00000500000000000000" pitchFamily="2" charset="-122"/>
                <a:ea typeface="字魂105号-简雅黑" panose="00000500000000000000" pitchFamily="2" charset="-122"/>
              </a:rPr>
              <a:t>18</a:t>
            </a:r>
            <a:endParaRPr lang="zh-CN" altLang="en-US" sz="5400" dirty="0">
              <a:solidFill>
                <a:srgbClr val="42A6BB"/>
              </a:solidFill>
              <a:latin typeface="字魂45号-冰宇雅宋" panose="00000500000000000000" pitchFamily="2" charset="-122"/>
              <a:ea typeface="字魂105号-简雅黑" panose="00000500000000000000" pitchFamily="2" charset="-122"/>
            </a:endParaRPr>
          </a:p>
        </p:txBody>
      </p:sp>
      <p:sp>
        <p:nvSpPr>
          <p:cNvPr id="20" name="矩形 19"/>
          <p:cNvSpPr/>
          <p:nvPr/>
        </p:nvSpPr>
        <p:spPr>
          <a:xfrm>
            <a:off x="7878885" y="3842783"/>
            <a:ext cx="2248383" cy="1062599"/>
          </a:xfrm>
          <a:prstGeom prst="rect">
            <a:avLst/>
          </a:prstGeom>
        </p:spPr>
        <p:txBody>
          <a:bodyPr wrap="square">
            <a:spAutoFit/>
          </a:bodyPr>
          <a:lstStyle/>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or copy your text, Please add your text content here, </a:t>
            </a:r>
            <a:endPar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a:p>
            <a:pPr>
              <a:lnSpc>
                <a:spcPct val="150000"/>
              </a:lnSpc>
            </a:pPr>
            <a:r>
              <a:rPr lang="en-US" altLang="zh-CN" sz="105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or </a:t>
            </a: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copy your text, </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1" name="矩形 20"/>
          <p:cNvSpPr/>
          <p:nvPr/>
        </p:nvSpPr>
        <p:spPr>
          <a:xfrm>
            <a:off x="8586460" y="3125882"/>
            <a:ext cx="1569660" cy="450123"/>
          </a:xfrm>
          <a:prstGeom prst="rect">
            <a:avLst/>
          </a:prstGeom>
        </p:spPr>
        <p:txBody>
          <a:bodyPr wrap="none">
            <a:spAutoFit/>
          </a:bodyPr>
          <a:lstStyle/>
          <a:p>
            <a:pPr>
              <a:lnSpc>
                <a:spcPct val="150000"/>
              </a:lnSpc>
            </a:pPr>
            <a:r>
              <a:rPr lang="zh-CN" altLang="en-US" dirty="0">
                <a:solidFill>
                  <a:srgbClr val="323F4F"/>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dirty="0">
              <a:solidFill>
                <a:srgbClr val="323F4F"/>
              </a:solidFill>
              <a:latin typeface="字魂105号-简雅黑" panose="00000500000000000000" pitchFamily="2" charset="-122"/>
              <a:ea typeface="字魂105号-简雅黑" panose="00000500000000000000" pitchFamily="2" charset="-122"/>
              <a:cs typeface="+mn-ea"/>
              <a:sym typeface="+mn-lt"/>
            </a:endParaRPr>
          </a:p>
        </p:txBody>
      </p:sp>
      <p:sp>
        <p:nvSpPr>
          <p:cNvPr id="22" name="文本框 21"/>
          <p:cNvSpPr txBox="1"/>
          <p:nvPr/>
        </p:nvSpPr>
        <p:spPr>
          <a:xfrm>
            <a:off x="8054839" y="5000307"/>
            <a:ext cx="1779432" cy="412576"/>
          </a:xfrm>
          <a:prstGeom prst="roundRect">
            <a:avLst>
              <a:gd name="adj" fmla="val 50000"/>
            </a:avLst>
          </a:prstGeom>
          <a:gradFill>
            <a:gsLst>
              <a:gs pos="0">
                <a:srgbClr val="83CAC7"/>
              </a:gs>
              <a:gs pos="100000">
                <a:srgbClr val="3790CE"/>
              </a:gs>
            </a:gsLst>
            <a:lin ang="2700000" scaled="0"/>
          </a:gra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endParaRPr>
          </a:p>
        </p:txBody>
      </p:sp>
      <p:sp>
        <p:nvSpPr>
          <p:cNvPr id="23" name="文本框 22"/>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工作完成情况</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24" name="文本框 23"/>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23"/>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24"/>
                                        </p:tgtEl>
                                        <p:attrNameLst>
                                          <p:attrName>ppt_x</p:attrName>
                                          <p:attrName>ppt_y</p:attrName>
                                        </p:attrNameLst>
                                      </p:cBhvr>
                                      <p:rCtr x="0" y="-4329"/>
                                    </p:animMotion>
                                  </p:childTnLst>
                                </p:cTn>
                              </p:par>
                              <p:par>
                                <p:cTn id="15" presetID="10" presetClass="entr" presetSubtype="0" fill="hold" grpId="0" nodeType="withEffect">
                                  <p:stCondLst>
                                    <p:cond delay="7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64" presetClass="path" presetSubtype="0" decel="100000" fill="hold" grpId="1" nodeType="withEffect">
                                  <p:stCondLst>
                                    <p:cond delay="750"/>
                                  </p:stCondLst>
                                  <p:childTnLst>
                                    <p:animMotion origin="layout" path="M 0 2.22222E-6 L 0 -0.08658 " pathEditMode="relative" rAng="0" ptsTypes="AA">
                                      <p:cBhvr>
                                        <p:cTn id="19" dur="1000" spd="-100000" fill="hold"/>
                                        <p:tgtEl>
                                          <p:spTgt spid="3"/>
                                        </p:tgtEl>
                                        <p:attrNameLst>
                                          <p:attrName>ppt_x</p:attrName>
                                          <p:attrName>ppt_y</p:attrName>
                                        </p:attrNameLst>
                                      </p:cBhvr>
                                      <p:rCtr x="0" y="-4329"/>
                                    </p:animMotion>
                                  </p:childTnLst>
                                </p:cTn>
                              </p:par>
                              <p:par>
                                <p:cTn id="20" presetID="10" presetClass="entr" presetSubtype="0"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par>
                                <p:cTn id="23" presetID="64" presetClass="path" presetSubtype="0" decel="100000" fill="hold" grpId="1" nodeType="withEffect">
                                  <p:stCondLst>
                                    <p:cond delay="1500"/>
                                  </p:stCondLst>
                                  <p:childTnLst>
                                    <p:animMotion origin="layout" path="M 6.25E-7 1.11022E-16 L 6.25E-7 0.06991 " pathEditMode="relative" rAng="0" ptsTypes="AA">
                                      <p:cBhvr>
                                        <p:cTn id="24" dur="1000" spd="-100000" fill="hold"/>
                                        <p:tgtEl>
                                          <p:spTgt spid="8"/>
                                        </p:tgtEl>
                                        <p:attrNameLst>
                                          <p:attrName>ppt_x</p:attrName>
                                          <p:attrName>ppt_y</p:attrName>
                                        </p:attrNameLst>
                                      </p:cBhvr>
                                      <p:rCtr x="0" y="3495"/>
                                    </p:animMotion>
                                  </p:childTnLst>
                                </p:cTn>
                              </p:par>
                              <p:par>
                                <p:cTn id="25" presetID="10" presetClass="entr" presetSubtype="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par>
                                <p:cTn id="28" presetID="64" presetClass="path" presetSubtype="0" decel="100000" fill="hold" grpId="1" nodeType="withEffect">
                                  <p:stCondLst>
                                    <p:cond delay="1500"/>
                                  </p:stCondLst>
                                  <p:childTnLst>
                                    <p:animMotion origin="layout" path="M -1.04167E-6 -1.11111E-6 L -1.04167E-6 -0.08657 " pathEditMode="relative" rAng="0" ptsTypes="AA">
                                      <p:cBhvr>
                                        <p:cTn id="29" dur="1000" spd="-100000" fill="hold"/>
                                        <p:tgtEl>
                                          <p:spTgt spid="11"/>
                                        </p:tgtEl>
                                        <p:attrNameLst>
                                          <p:attrName>ppt_x</p:attrName>
                                          <p:attrName>ppt_y</p:attrName>
                                        </p:attrNameLst>
                                      </p:cBhvr>
                                      <p:rCtr x="0" y="-4329"/>
                                    </p:animMotion>
                                  </p:childTnLst>
                                </p:cTn>
                              </p:par>
                              <p:par>
                                <p:cTn id="30" presetID="10" presetClass="entr" presetSubtype="0" fill="hold" grpId="0" nodeType="withEffect">
                                  <p:stCondLst>
                                    <p:cond delay="15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750"/>
                                        <p:tgtEl>
                                          <p:spTgt spid="13"/>
                                        </p:tgtEl>
                                      </p:cBhvr>
                                    </p:animEffect>
                                  </p:childTnLst>
                                </p:cTn>
                              </p:par>
                              <p:par>
                                <p:cTn id="33" presetID="35" presetClass="path" presetSubtype="0" decel="100000" fill="hold" grpId="1" nodeType="withEffect">
                                  <p:stCondLst>
                                    <p:cond delay="1500"/>
                                  </p:stCondLst>
                                  <p:childTnLst>
                                    <p:animMotion origin="layout" path="M -4.375E-6 -4.07407E-6 L 0.04493 -4.07407E-6 " pathEditMode="relative" rAng="0" ptsTypes="AA">
                                      <p:cBhvr>
                                        <p:cTn id="34" dur="1250" spd="-100000" fill="hold"/>
                                        <p:tgtEl>
                                          <p:spTgt spid="13"/>
                                        </p:tgtEl>
                                        <p:attrNameLst>
                                          <p:attrName>ppt_x</p:attrName>
                                          <p:attrName>ppt_y</p:attrName>
                                        </p:attrNameLst>
                                      </p:cBhvr>
                                      <p:rCtr x="2240" y="0"/>
                                    </p:animMotion>
                                  </p:childTnLst>
                                </p:cTn>
                              </p:par>
                              <p:par>
                                <p:cTn id="35" presetID="10" presetClass="entr" presetSubtype="0" fill="hold" grpId="0" nodeType="withEffect">
                                  <p:stCondLst>
                                    <p:cond delay="15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childTnLst>
                                </p:cTn>
                              </p:par>
                              <p:par>
                                <p:cTn id="38" presetID="64" presetClass="path" presetSubtype="0" decel="100000" fill="hold" grpId="1" nodeType="withEffect">
                                  <p:stCondLst>
                                    <p:cond delay="1500"/>
                                  </p:stCondLst>
                                  <p:childTnLst>
                                    <p:animMotion origin="layout" path="M 0 2.22222E-6 L 0 -0.08658 " pathEditMode="relative" rAng="0" ptsTypes="AA">
                                      <p:cBhvr>
                                        <p:cTn id="39" dur="1000" spd="-100000" fill="hold"/>
                                        <p:tgtEl>
                                          <p:spTgt spid="12"/>
                                        </p:tgtEl>
                                        <p:attrNameLst>
                                          <p:attrName>ppt_x</p:attrName>
                                          <p:attrName>ppt_y</p:attrName>
                                        </p:attrNameLst>
                                      </p:cBhvr>
                                      <p:rCtr x="0" y="-4329"/>
                                    </p:animMotion>
                                  </p:childTnLst>
                                </p:cTn>
                              </p:par>
                              <p:par>
                                <p:cTn id="40" presetID="10" presetClass="entr" presetSubtype="0" fill="hold" grpId="0" nodeType="withEffect">
                                  <p:stCondLst>
                                    <p:cond delay="15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35" presetClass="path" presetSubtype="0" decel="40000" fill="hold" grpId="1" nodeType="withEffect">
                                  <p:stCondLst>
                                    <p:cond delay="1500"/>
                                  </p:stCondLst>
                                  <p:childTnLst>
                                    <p:animMotion origin="layout" path="M 0.03073 1.11111E-6 L -0.15924 1.11111E-6 " pathEditMode="relative" rAng="0" ptsTypes="AA">
                                      <p:cBhvr>
                                        <p:cTn id="44" dur="1000" spd="-100000" fill="hold"/>
                                        <p:tgtEl>
                                          <p:spTgt spid="14"/>
                                        </p:tgtEl>
                                        <p:attrNameLst>
                                          <p:attrName>ppt_x</p:attrName>
                                          <p:attrName>ppt_y</p:attrName>
                                        </p:attrNameLst>
                                      </p:cBhvr>
                                      <p:rCtr x="-9505" y="0"/>
                                    </p:animMotion>
                                  </p:childTnLst>
                                </p:cTn>
                              </p:par>
                              <p:par>
                                <p:cTn id="45" presetID="35" presetClass="path" presetSubtype="0" accel="40000" decel="40000" fill="hold" grpId="2" nodeType="withEffect">
                                  <p:stCondLst>
                                    <p:cond delay="2500"/>
                                  </p:stCondLst>
                                  <p:childTnLst>
                                    <p:animMotion origin="layout" path="M 0.03073 7.40741E-7 L -6.25E-7 7.40741E-7 " pathEditMode="relative" rAng="0" ptsTypes="AA">
                                      <p:cBhvr>
                                        <p:cTn id="46" dur="750" fill="hold"/>
                                        <p:tgtEl>
                                          <p:spTgt spid="14"/>
                                        </p:tgtEl>
                                        <p:attrNameLst>
                                          <p:attrName>ppt_x</p:attrName>
                                          <p:attrName>ppt_y</p:attrName>
                                        </p:attrNameLst>
                                      </p:cBhvr>
                                      <p:rCtr x="-1536" y="0"/>
                                    </p:animMotion>
                                  </p:childTnLst>
                                </p:cTn>
                              </p:par>
                              <p:par>
                                <p:cTn id="47" presetID="10" presetClass="entr" presetSubtype="0" fill="hold" grpId="0" nodeType="withEffect">
                                  <p:stCondLst>
                                    <p:cond delay="250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childTnLst>
                                </p:cTn>
                              </p:par>
                              <p:par>
                                <p:cTn id="50" presetID="64" presetClass="path" presetSubtype="0" decel="100000" fill="hold" grpId="1" nodeType="withEffect">
                                  <p:stCondLst>
                                    <p:cond delay="2500"/>
                                  </p:stCondLst>
                                  <p:childTnLst>
                                    <p:animMotion origin="layout" path="M 6.25E-7 1.11022E-16 L 6.25E-7 0.06991 " pathEditMode="relative" rAng="0" ptsTypes="AA">
                                      <p:cBhvr>
                                        <p:cTn id="51" dur="1000" spd="-100000" fill="hold"/>
                                        <p:tgtEl>
                                          <p:spTgt spid="9"/>
                                        </p:tgtEl>
                                        <p:attrNameLst>
                                          <p:attrName>ppt_x</p:attrName>
                                          <p:attrName>ppt_y</p:attrName>
                                        </p:attrNameLst>
                                      </p:cBhvr>
                                      <p:rCtr x="0" y="3495"/>
                                    </p:animMotion>
                                  </p:childTnLst>
                                </p:cTn>
                              </p:par>
                              <p:par>
                                <p:cTn id="52" presetID="10" presetClass="entr" presetSubtype="0" fill="hold" grpId="0" nodeType="withEffect">
                                  <p:stCondLst>
                                    <p:cond delay="2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childTnLst>
                                </p:cTn>
                              </p:par>
                              <p:par>
                                <p:cTn id="55" presetID="64" presetClass="path" presetSubtype="0" decel="100000" fill="hold" grpId="1" nodeType="withEffect">
                                  <p:stCondLst>
                                    <p:cond delay="2500"/>
                                  </p:stCondLst>
                                  <p:childTnLst>
                                    <p:animMotion origin="layout" path="M -4.79167E-6 -1.11111E-6 L -4.79167E-6 -0.08657 " pathEditMode="relative" rAng="0" ptsTypes="AA">
                                      <p:cBhvr>
                                        <p:cTn id="56" dur="1000" spd="-100000" fill="hold"/>
                                        <p:tgtEl>
                                          <p:spTgt spid="15"/>
                                        </p:tgtEl>
                                        <p:attrNameLst>
                                          <p:attrName>ppt_x</p:attrName>
                                          <p:attrName>ppt_y</p:attrName>
                                        </p:attrNameLst>
                                      </p:cBhvr>
                                      <p:rCtr x="0" y="-4329"/>
                                    </p:animMotion>
                                  </p:childTnLst>
                                </p:cTn>
                              </p:par>
                              <p:par>
                                <p:cTn id="57" presetID="10" presetClass="entr" presetSubtype="0" fill="hold" grpId="0" nodeType="withEffect">
                                  <p:stCondLst>
                                    <p:cond delay="250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750"/>
                                        <p:tgtEl>
                                          <p:spTgt spid="17"/>
                                        </p:tgtEl>
                                      </p:cBhvr>
                                    </p:animEffect>
                                  </p:childTnLst>
                                </p:cTn>
                              </p:par>
                              <p:par>
                                <p:cTn id="60" presetID="35" presetClass="path" presetSubtype="0" decel="100000" fill="hold" grpId="1" nodeType="withEffect">
                                  <p:stCondLst>
                                    <p:cond delay="2500"/>
                                  </p:stCondLst>
                                  <p:childTnLst>
                                    <p:animMotion origin="layout" path="M -4.375E-6 -4.07407E-6 L 0.04493 -4.07407E-6 " pathEditMode="relative" rAng="0" ptsTypes="AA">
                                      <p:cBhvr>
                                        <p:cTn id="61" dur="1250" spd="-100000" fill="hold"/>
                                        <p:tgtEl>
                                          <p:spTgt spid="17"/>
                                        </p:tgtEl>
                                        <p:attrNameLst>
                                          <p:attrName>ppt_x</p:attrName>
                                          <p:attrName>ppt_y</p:attrName>
                                        </p:attrNameLst>
                                      </p:cBhvr>
                                      <p:rCtr x="2240" y="0"/>
                                    </p:animMotion>
                                  </p:childTnLst>
                                </p:cTn>
                              </p:par>
                              <p:par>
                                <p:cTn id="62" presetID="10" presetClass="entr" presetSubtype="0" fill="hold" grpId="0" nodeType="withEffect">
                                  <p:stCondLst>
                                    <p:cond delay="250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childTnLst>
                                </p:cTn>
                              </p:par>
                              <p:par>
                                <p:cTn id="65" presetID="64" presetClass="path" presetSubtype="0" decel="100000" fill="hold" grpId="1" nodeType="withEffect">
                                  <p:stCondLst>
                                    <p:cond delay="2500"/>
                                  </p:stCondLst>
                                  <p:childTnLst>
                                    <p:animMotion origin="layout" path="M 0 2.22222E-6 L 0 -0.08658 " pathEditMode="relative" rAng="0" ptsTypes="AA">
                                      <p:cBhvr>
                                        <p:cTn id="66" dur="1000" spd="-100000" fill="hold"/>
                                        <p:tgtEl>
                                          <p:spTgt spid="16"/>
                                        </p:tgtEl>
                                        <p:attrNameLst>
                                          <p:attrName>ppt_x</p:attrName>
                                          <p:attrName>ppt_y</p:attrName>
                                        </p:attrNameLst>
                                      </p:cBhvr>
                                      <p:rCtr x="0" y="-4329"/>
                                    </p:animMotion>
                                  </p:childTnLst>
                                </p:cTn>
                              </p:par>
                              <p:par>
                                <p:cTn id="67" presetID="10" presetClass="entr" presetSubtype="0" fill="hold" grpId="0" nodeType="withEffect">
                                  <p:stCondLst>
                                    <p:cond delay="25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35" presetClass="path" presetSubtype="0" decel="40000" fill="hold" grpId="1" nodeType="withEffect">
                                  <p:stCondLst>
                                    <p:cond delay="2500"/>
                                  </p:stCondLst>
                                  <p:childTnLst>
                                    <p:animMotion origin="layout" path="M 0.03073 1.11111E-6 L -0.15924 1.11111E-6 " pathEditMode="relative" rAng="0" ptsTypes="AA">
                                      <p:cBhvr>
                                        <p:cTn id="71" dur="1000" spd="-100000" fill="hold"/>
                                        <p:tgtEl>
                                          <p:spTgt spid="18"/>
                                        </p:tgtEl>
                                        <p:attrNameLst>
                                          <p:attrName>ppt_x</p:attrName>
                                          <p:attrName>ppt_y</p:attrName>
                                        </p:attrNameLst>
                                      </p:cBhvr>
                                      <p:rCtr x="-9505" y="0"/>
                                    </p:animMotion>
                                  </p:childTnLst>
                                </p:cTn>
                              </p:par>
                              <p:par>
                                <p:cTn id="72" presetID="35" presetClass="path" presetSubtype="0" accel="40000" decel="40000" fill="hold" grpId="2" nodeType="withEffect">
                                  <p:stCondLst>
                                    <p:cond delay="3500"/>
                                  </p:stCondLst>
                                  <p:childTnLst>
                                    <p:animMotion origin="layout" path="M 0.03073 7.40741E-7 L -6.25E-7 7.40741E-7 " pathEditMode="relative" rAng="0" ptsTypes="AA">
                                      <p:cBhvr>
                                        <p:cTn id="73" dur="750" fill="hold"/>
                                        <p:tgtEl>
                                          <p:spTgt spid="18"/>
                                        </p:tgtEl>
                                        <p:attrNameLst>
                                          <p:attrName>ppt_x</p:attrName>
                                          <p:attrName>ppt_y</p:attrName>
                                        </p:attrNameLst>
                                      </p:cBhvr>
                                      <p:rCtr x="-1536" y="0"/>
                                    </p:animMotion>
                                  </p:childTnLst>
                                </p:cTn>
                              </p:par>
                              <p:par>
                                <p:cTn id="74" presetID="10" presetClass="entr" presetSubtype="0" fill="hold" grpId="0" nodeType="withEffect">
                                  <p:stCondLst>
                                    <p:cond delay="350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childTnLst>
                                </p:cTn>
                              </p:par>
                              <p:par>
                                <p:cTn id="77" presetID="64" presetClass="path" presetSubtype="0" decel="100000" fill="hold" grpId="1" nodeType="withEffect">
                                  <p:stCondLst>
                                    <p:cond delay="3500"/>
                                  </p:stCondLst>
                                  <p:childTnLst>
                                    <p:animMotion origin="layout" path="M 6.25E-7 1.11022E-16 L 6.25E-7 0.06991 " pathEditMode="relative" rAng="0" ptsTypes="AA">
                                      <p:cBhvr>
                                        <p:cTn id="78" dur="1000" spd="-100000" fill="hold"/>
                                        <p:tgtEl>
                                          <p:spTgt spid="10"/>
                                        </p:tgtEl>
                                        <p:attrNameLst>
                                          <p:attrName>ppt_x</p:attrName>
                                          <p:attrName>ppt_y</p:attrName>
                                        </p:attrNameLst>
                                      </p:cBhvr>
                                      <p:rCtr x="0" y="3495"/>
                                    </p:animMotion>
                                  </p:childTnLst>
                                </p:cTn>
                              </p:par>
                              <p:par>
                                <p:cTn id="79" presetID="10" presetClass="entr" presetSubtype="0" fill="hold" grpId="0" nodeType="withEffect">
                                  <p:stCondLst>
                                    <p:cond delay="350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childTnLst>
                                </p:cTn>
                              </p:par>
                              <p:par>
                                <p:cTn id="82" presetID="64" presetClass="path" presetSubtype="0" decel="100000" fill="hold" grpId="1" nodeType="withEffect">
                                  <p:stCondLst>
                                    <p:cond delay="3500"/>
                                  </p:stCondLst>
                                  <p:childTnLst>
                                    <p:animMotion origin="layout" path="M 1.45833E-6 -1.11111E-6 L 1.45833E-6 -0.08657 " pathEditMode="relative" rAng="0" ptsTypes="AA">
                                      <p:cBhvr>
                                        <p:cTn id="83" dur="1000" spd="-100000" fill="hold"/>
                                        <p:tgtEl>
                                          <p:spTgt spid="19"/>
                                        </p:tgtEl>
                                        <p:attrNameLst>
                                          <p:attrName>ppt_x</p:attrName>
                                          <p:attrName>ppt_y</p:attrName>
                                        </p:attrNameLst>
                                      </p:cBhvr>
                                      <p:rCtr x="0" y="-4329"/>
                                    </p:animMotion>
                                  </p:childTnLst>
                                </p:cTn>
                              </p:par>
                              <p:par>
                                <p:cTn id="84" presetID="10" presetClass="entr" presetSubtype="0" fill="hold" grpId="0" nodeType="withEffect">
                                  <p:stCondLst>
                                    <p:cond delay="3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childTnLst>
                                </p:cTn>
                              </p:par>
                              <p:par>
                                <p:cTn id="87" presetID="35" presetClass="path" presetSubtype="0" decel="100000" fill="hold" grpId="1" nodeType="withEffect">
                                  <p:stCondLst>
                                    <p:cond delay="3500"/>
                                  </p:stCondLst>
                                  <p:childTnLst>
                                    <p:animMotion origin="layout" path="M -4.375E-6 -4.07407E-6 L 0.04493 -4.07407E-6 " pathEditMode="relative" rAng="0" ptsTypes="AA">
                                      <p:cBhvr>
                                        <p:cTn id="88" dur="1250" spd="-100000" fill="hold"/>
                                        <p:tgtEl>
                                          <p:spTgt spid="21"/>
                                        </p:tgtEl>
                                        <p:attrNameLst>
                                          <p:attrName>ppt_x</p:attrName>
                                          <p:attrName>ppt_y</p:attrName>
                                        </p:attrNameLst>
                                      </p:cBhvr>
                                      <p:rCtr x="2240" y="0"/>
                                    </p:animMotion>
                                  </p:childTnLst>
                                </p:cTn>
                              </p:par>
                              <p:par>
                                <p:cTn id="89" presetID="10" presetClass="entr" presetSubtype="0" fill="hold" grpId="0" nodeType="withEffect">
                                  <p:stCondLst>
                                    <p:cond delay="350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childTnLst>
                                </p:cTn>
                              </p:par>
                              <p:par>
                                <p:cTn id="92" presetID="64" presetClass="path" presetSubtype="0" decel="100000" fill="hold" grpId="1" nodeType="withEffect">
                                  <p:stCondLst>
                                    <p:cond delay="3500"/>
                                  </p:stCondLst>
                                  <p:childTnLst>
                                    <p:animMotion origin="layout" path="M 0 2.22222E-6 L 0 -0.08658 " pathEditMode="relative" rAng="0" ptsTypes="AA">
                                      <p:cBhvr>
                                        <p:cTn id="93" dur="1000" spd="-100000" fill="hold"/>
                                        <p:tgtEl>
                                          <p:spTgt spid="20"/>
                                        </p:tgtEl>
                                        <p:attrNameLst>
                                          <p:attrName>ppt_x</p:attrName>
                                          <p:attrName>ppt_y</p:attrName>
                                        </p:attrNameLst>
                                      </p:cBhvr>
                                      <p:rCtr x="0" y="-4329"/>
                                    </p:animMotion>
                                  </p:childTnLst>
                                </p:cTn>
                              </p:par>
                              <p:par>
                                <p:cTn id="94" presetID="10" presetClass="entr" presetSubtype="0" fill="hold" grpId="0" nodeType="withEffect">
                                  <p:stCondLst>
                                    <p:cond delay="350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500"/>
                                        <p:tgtEl>
                                          <p:spTgt spid="22"/>
                                        </p:tgtEl>
                                      </p:cBhvr>
                                    </p:animEffect>
                                  </p:childTnLst>
                                </p:cTn>
                              </p:par>
                              <p:par>
                                <p:cTn id="97" presetID="35" presetClass="path" presetSubtype="0" decel="40000" fill="hold" grpId="1" nodeType="withEffect">
                                  <p:stCondLst>
                                    <p:cond delay="3500"/>
                                  </p:stCondLst>
                                  <p:childTnLst>
                                    <p:animMotion origin="layout" path="M 0.03073 1.11111E-6 L -0.15924 1.11111E-6 " pathEditMode="relative" rAng="0" ptsTypes="AA">
                                      <p:cBhvr>
                                        <p:cTn id="98" dur="1000" spd="-100000" fill="hold"/>
                                        <p:tgtEl>
                                          <p:spTgt spid="22"/>
                                        </p:tgtEl>
                                        <p:attrNameLst>
                                          <p:attrName>ppt_x</p:attrName>
                                          <p:attrName>ppt_y</p:attrName>
                                        </p:attrNameLst>
                                      </p:cBhvr>
                                      <p:rCtr x="-9505" y="0"/>
                                    </p:animMotion>
                                  </p:childTnLst>
                                </p:cTn>
                              </p:par>
                              <p:par>
                                <p:cTn id="99" presetID="35" presetClass="path" presetSubtype="0" accel="40000" decel="40000" fill="hold" grpId="2" nodeType="withEffect">
                                  <p:stCondLst>
                                    <p:cond delay="4500"/>
                                  </p:stCondLst>
                                  <p:childTnLst>
                                    <p:animMotion origin="layout" path="M 0.03073 7.40741E-7 L -6.25E-7 7.40741E-7 " pathEditMode="relative" rAng="0" ptsTypes="AA">
                                      <p:cBhvr>
                                        <p:cTn id="100" dur="750" fill="hold"/>
                                        <p:tgtEl>
                                          <p:spTgt spid="22"/>
                                        </p:tgtEl>
                                        <p:attrNameLst>
                                          <p:attrName>ppt_x</p:attrName>
                                          <p:attrName>ppt_y</p:attrName>
                                        </p:attrNameLst>
                                      </p:cBhvr>
                                      <p:rCtr x="-153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animBg="1"/>
      <p:bldP spid="8" grpId="1" animBg="1"/>
      <p:bldP spid="9" grpId="0" animBg="1"/>
      <p:bldP spid="9" grpId="1" animBg="1"/>
      <p:bldP spid="10" grpId="0" animBg="1"/>
      <p:bldP spid="10" grpId="1" animBg="1"/>
      <p:bldP spid="11" grpId="0"/>
      <p:bldP spid="11" grpId="1"/>
      <p:bldP spid="12" grpId="0"/>
      <p:bldP spid="12" grpId="1"/>
      <p:bldP spid="13" grpId="0"/>
      <p:bldP spid="13" grpId="1"/>
      <p:bldP spid="14" grpId="0" animBg="1"/>
      <p:bldP spid="14" grpId="1" animBg="1"/>
      <p:bldP spid="14" grpId="2" animBg="1"/>
      <p:bldP spid="15" grpId="0"/>
      <p:bldP spid="15" grpId="1"/>
      <p:bldP spid="16" grpId="0"/>
      <p:bldP spid="16" grpId="1"/>
      <p:bldP spid="17" grpId="0"/>
      <p:bldP spid="17" grpId="1"/>
      <p:bldP spid="18" grpId="0" animBg="1"/>
      <p:bldP spid="18" grpId="1" animBg="1"/>
      <p:bldP spid="18" grpId="2" animBg="1"/>
      <p:bldP spid="19" grpId="0"/>
      <p:bldP spid="19" grpId="1"/>
      <p:bldP spid="20" grpId="0"/>
      <p:bldP spid="20" grpId="1"/>
      <p:bldP spid="21" grpId="0"/>
      <p:bldP spid="21" grpId="1"/>
      <p:bldP spid="22" grpId="0" animBg="1"/>
      <p:bldP spid="22" grpId="1" animBg="1"/>
      <p:bldP spid="22" grpId="2" animBg="1"/>
      <p:bldP spid="23" grpId="0"/>
      <p:bldP spid="23" grpId="1"/>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6666" y="836613"/>
            <a:ext cx="3409244" cy="255587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任意多边形 5"/>
          <p:cNvSpPr/>
          <p:nvPr/>
        </p:nvSpPr>
        <p:spPr>
          <a:xfrm>
            <a:off x="846666" y="3172512"/>
            <a:ext cx="3409244" cy="2778660"/>
          </a:xfrm>
          <a:custGeom>
            <a:avLst/>
            <a:gdLst>
              <a:gd name="connsiteX0" fmla="*/ 1678838 w 3409244"/>
              <a:gd name="connsiteY0" fmla="*/ 0 h 2778660"/>
              <a:gd name="connsiteX1" fmla="*/ 1694189 w 3409244"/>
              <a:gd name="connsiteY1" fmla="*/ 448 h 2778660"/>
              <a:gd name="connsiteX2" fmla="*/ 1709541 w 3409244"/>
              <a:gd name="connsiteY2" fmla="*/ 0 h 2778660"/>
              <a:gd name="connsiteX3" fmla="*/ 1717573 w 3409244"/>
              <a:gd name="connsiteY3" fmla="*/ 1129 h 2778660"/>
              <a:gd name="connsiteX4" fmla="*/ 1750997 w 3409244"/>
              <a:gd name="connsiteY4" fmla="*/ 2102 h 2778660"/>
              <a:gd name="connsiteX5" fmla="*/ 1865570 w 3409244"/>
              <a:gd name="connsiteY5" fmla="*/ 38825 h 2778660"/>
              <a:gd name="connsiteX6" fmla="*/ 2119833 w 3409244"/>
              <a:gd name="connsiteY6" fmla="*/ 222785 h 2778660"/>
              <a:gd name="connsiteX7" fmla="*/ 3409244 w 3409244"/>
              <a:gd name="connsiteY7" fmla="*/ 222785 h 2778660"/>
              <a:gd name="connsiteX8" fmla="*/ 3409244 w 3409244"/>
              <a:gd name="connsiteY8" fmla="*/ 2778660 h 2778660"/>
              <a:gd name="connsiteX9" fmla="*/ 0 w 3409244"/>
              <a:gd name="connsiteY9" fmla="*/ 2778660 h 2778660"/>
              <a:gd name="connsiteX10" fmla="*/ 0 w 3409244"/>
              <a:gd name="connsiteY10" fmla="*/ 222785 h 2778660"/>
              <a:gd name="connsiteX11" fmla="*/ 1268547 w 3409244"/>
              <a:gd name="connsiteY11" fmla="*/ 222785 h 2778660"/>
              <a:gd name="connsiteX12" fmla="*/ 1522810 w 3409244"/>
              <a:gd name="connsiteY12" fmla="*/ 38825 h 2778660"/>
              <a:gd name="connsiteX13" fmla="*/ 1637383 w 3409244"/>
              <a:gd name="connsiteY13" fmla="*/ 2102 h 2778660"/>
              <a:gd name="connsiteX14" fmla="*/ 1670805 w 3409244"/>
              <a:gd name="connsiteY14" fmla="*/ 1129 h 277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09244" h="2778660">
                <a:moveTo>
                  <a:pt x="1678838" y="0"/>
                </a:moveTo>
                <a:lnTo>
                  <a:pt x="1694189" y="448"/>
                </a:lnTo>
                <a:lnTo>
                  <a:pt x="1709541" y="0"/>
                </a:lnTo>
                <a:lnTo>
                  <a:pt x="1717573" y="1129"/>
                </a:lnTo>
                <a:lnTo>
                  <a:pt x="1750997" y="2102"/>
                </a:lnTo>
                <a:cubicBezTo>
                  <a:pt x="1797641" y="7323"/>
                  <a:pt x="1839517" y="19976"/>
                  <a:pt x="1865570" y="38825"/>
                </a:cubicBezTo>
                <a:lnTo>
                  <a:pt x="2119833" y="222785"/>
                </a:lnTo>
                <a:lnTo>
                  <a:pt x="3409244" y="222785"/>
                </a:lnTo>
                <a:lnTo>
                  <a:pt x="3409244" y="2778660"/>
                </a:lnTo>
                <a:lnTo>
                  <a:pt x="0" y="2778660"/>
                </a:lnTo>
                <a:lnTo>
                  <a:pt x="0" y="222785"/>
                </a:lnTo>
                <a:lnTo>
                  <a:pt x="1268547" y="222785"/>
                </a:lnTo>
                <a:lnTo>
                  <a:pt x="1522810" y="38825"/>
                </a:lnTo>
                <a:cubicBezTo>
                  <a:pt x="1548863" y="19976"/>
                  <a:pt x="1590739" y="7323"/>
                  <a:pt x="1637383" y="2102"/>
                </a:cubicBezTo>
                <a:lnTo>
                  <a:pt x="1670805" y="1129"/>
                </a:ln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0" name="矩形 9"/>
          <p:cNvSpPr/>
          <p:nvPr/>
        </p:nvSpPr>
        <p:spPr>
          <a:xfrm>
            <a:off x="4391378" y="3395297"/>
            <a:ext cx="3409244" cy="255587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1" name="任意多边形 10"/>
          <p:cNvSpPr/>
          <p:nvPr/>
        </p:nvSpPr>
        <p:spPr>
          <a:xfrm flipV="1">
            <a:off x="4391378" y="836613"/>
            <a:ext cx="3409244" cy="2778660"/>
          </a:xfrm>
          <a:custGeom>
            <a:avLst/>
            <a:gdLst>
              <a:gd name="connsiteX0" fmla="*/ 1678838 w 3409244"/>
              <a:gd name="connsiteY0" fmla="*/ 0 h 2778660"/>
              <a:gd name="connsiteX1" fmla="*/ 1694189 w 3409244"/>
              <a:gd name="connsiteY1" fmla="*/ 448 h 2778660"/>
              <a:gd name="connsiteX2" fmla="*/ 1709541 w 3409244"/>
              <a:gd name="connsiteY2" fmla="*/ 0 h 2778660"/>
              <a:gd name="connsiteX3" fmla="*/ 1717573 w 3409244"/>
              <a:gd name="connsiteY3" fmla="*/ 1129 h 2778660"/>
              <a:gd name="connsiteX4" fmla="*/ 1750997 w 3409244"/>
              <a:gd name="connsiteY4" fmla="*/ 2102 h 2778660"/>
              <a:gd name="connsiteX5" fmla="*/ 1865570 w 3409244"/>
              <a:gd name="connsiteY5" fmla="*/ 38825 h 2778660"/>
              <a:gd name="connsiteX6" fmla="*/ 2119833 w 3409244"/>
              <a:gd name="connsiteY6" fmla="*/ 222785 h 2778660"/>
              <a:gd name="connsiteX7" fmla="*/ 3409244 w 3409244"/>
              <a:gd name="connsiteY7" fmla="*/ 222785 h 2778660"/>
              <a:gd name="connsiteX8" fmla="*/ 3409244 w 3409244"/>
              <a:gd name="connsiteY8" fmla="*/ 2778660 h 2778660"/>
              <a:gd name="connsiteX9" fmla="*/ 0 w 3409244"/>
              <a:gd name="connsiteY9" fmla="*/ 2778660 h 2778660"/>
              <a:gd name="connsiteX10" fmla="*/ 0 w 3409244"/>
              <a:gd name="connsiteY10" fmla="*/ 222785 h 2778660"/>
              <a:gd name="connsiteX11" fmla="*/ 1268547 w 3409244"/>
              <a:gd name="connsiteY11" fmla="*/ 222785 h 2778660"/>
              <a:gd name="connsiteX12" fmla="*/ 1522810 w 3409244"/>
              <a:gd name="connsiteY12" fmla="*/ 38825 h 2778660"/>
              <a:gd name="connsiteX13" fmla="*/ 1637383 w 3409244"/>
              <a:gd name="connsiteY13" fmla="*/ 2102 h 2778660"/>
              <a:gd name="connsiteX14" fmla="*/ 1670805 w 3409244"/>
              <a:gd name="connsiteY14" fmla="*/ 1129 h 277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09244" h="2778660">
                <a:moveTo>
                  <a:pt x="1678838" y="0"/>
                </a:moveTo>
                <a:lnTo>
                  <a:pt x="1694189" y="448"/>
                </a:lnTo>
                <a:lnTo>
                  <a:pt x="1709541" y="0"/>
                </a:lnTo>
                <a:lnTo>
                  <a:pt x="1717573" y="1129"/>
                </a:lnTo>
                <a:lnTo>
                  <a:pt x="1750997" y="2102"/>
                </a:lnTo>
                <a:cubicBezTo>
                  <a:pt x="1797641" y="7323"/>
                  <a:pt x="1839517" y="19976"/>
                  <a:pt x="1865570" y="38825"/>
                </a:cubicBezTo>
                <a:lnTo>
                  <a:pt x="2119833" y="222785"/>
                </a:lnTo>
                <a:lnTo>
                  <a:pt x="3409244" y="222785"/>
                </a:lnTo>
                <a:lnTo>
                  <a:pt x="3409244" y="2778660"/>
                </a:lnTo>
                <a:lnTo>
                  <a:pt x="0" y="2778660"/>
                </a:lnTo>
                <a:lnTo>
                  <a:pt x="0" y="222785"/>
                </a:lnTo>
                <a:lnTo>
                  <a:pt x="1268547" y="222785"/>
                </a:lnTo>
                <a:lnTo>
                  <a:pt x="1522810" y="38825"/>
                </a:lnTo>
                <a:cubicBezTo>
                  <a:pt x="1548863" y="19976"/>
                  <a:pt x="1590739" y="7323"/>
                  <a:pt x="1637383" y="2102"/>
                </a:cubicBezTo>
                <a:lnTo>
                  <a:pt x="1670805" y="1129"/>
                </a:ln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7936090" y="836613"/>
            <a:ext cx="3409244" cy="25558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3" name="任意多边形 12"/>
          <p:cNvSpPr/>
          <p:nvPr/>
        </p:nvSpPr>
        <p:spPr>
          <a:xfrm>
            <a:off x="7936090" y="3172512"/>
            <a:ext cx="3409244" cy="2778660"/>
          </a:xfrm>
          <a:custGeom>
            <a:avLst/>
            <a:gdLst>
              <a:gd name="connsiteX0" fmla="*/ 1678838 w 3409244"/>
              <a:gd name="connsiteY0" fmla="*/ 0 h 2778660"/>
              <a:gd name="connsiteX1" fmla="*/ 1694189 w 3409244"/>
              <a:gd name="connsiteY1" fmla="*/ 448 h 2778660"/>
              <a:gd name="connsiteX2" fmla="*/ 1709541 w 3409244"/>
              <a:gd name="connsiteY2" fmla="*/ 0 h 2778660"/>
              <a:gd name="connsiteX3" fmla="*/ 1717573 w 3409244"/>
              <a:gd name="connsiteY3" fmla="*/ 1129 h 2778660"/>
              <a:gd name="connsiteX4" fmla="*/ 1750997 w 3409244"/>
              <a:gd name="connsiteY4" fmla="*/ 2102 h 2778660"/>
              <a:gd name="connsiteX5" fmla="*/ 1865570 w 3409244"/>
              <a:gd name="connsiteY5" fmla="*/ 38825 h 2778660"/>
              <a:gd name="connsiteX6" fmla="*/ 2119833 w 3409244"/>
              <a:gd name="connsiteY6" fmla="*/ 222785 h 2778660"/>
              <a:gd name="connsiteX7" fmla="*/ 3409244 w 3409244"/>
              <a:gd name="connsiteY7" fmla="*/ 222785 h 2778660"/>
              <a:gd name="connsiteX8" fmla="*/ 3409244 w 3409244"/>
              <a:gd name="connsiteY8" fmla="*/ 2778660 h 2778660"/>
              <a:gd name="connsiteX9" fmla="*/ 0 w 3409244"/>
              <a:gd name="connsiteY9" fmla="*/ 2778660 h 2778660"/>
              <a:gd name="connsiteX10" fmla="*/ 0 w 3409244"/>
              <a:gd name="connsiteY10" fmla="*/ 222785 h 2778660"/>
              <a:gd name="connsiteX11" fmla="*/ 1268547 w 3409244"/>
              <a:gd name="connsiteY11" fmla="*/ 222785 h 2778660"/>
              <a:gd name="connsiteX12" fmla="*/ 1522810 w 3409244"/>
              <a:gd name="connsiteY12" fmla="*/ 38825 h 2778660"/>
              <a:gd name="connsiteX13" fmla="*/ 1637383 w 3409244"/>
              <a:gd name="connsiteY13" fmla="*/ 2102 h 2778660"/>
              <a:gd name="connsiteX14" fmla="*/ 1670805 w 3409244"/>
              <a:gd name="connsiteY14" fmla="*/ 1129 h 277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09244" h="2778660">
                <a:moveTo>
                  <a:pt x="1678838" y="0"/>
                </a:moveTo>
                <a:lnTo>
                  <a:pt x="1694189" y="448"/>
                </a:lnTo>
                <a:lnTo>
                  <a:pt x="1709541" y="0"/>
                </a:lnTo>
                <a:lnTo>
                  <a:pt x="1717573" y="1129"/>
                </a:lnTo>
                <a:lnTo>
                  <a:pt x="1750997" y="2102"/>
                </a:lnTo>
                <a:cubicBezTo>
                  <a:pt x="1797641" y="7323"/>
                  <a:pt x="1839517" y="19976"/>
                  <a:pt x="1865570" y="38825"/>
                </a:cubicBezTo>
                <a:lnTo>
                  <a:pt x="2119833" y="222785"/>
                </a:lnTo>
                <a:lnTo>
                  <a:pt x="3409244" y="222785"/>
                </a:lnTo>
                <a:lnTo>
                  <a:pt x="3409244" y="2778660"/>
                </a:lnTo>
                <a:lnTo>
                  <a:pt x="0" y="2778660"/>
                </a:lnTo>
                <a:lnTo>
                  <a:pt x="0" y="222785"/>
                </a:lnTo>
                <a:lnTo>
                  <a:pt x="1268547" y="222785"/>
                </a:lnTo>
                <a:lnTo>
                  <a:pt x="1522810" y="38825"/>
                </a:lnTo>
                <a:cubicBezTo>
                  <a:pt x="1548863" y="19976"/>
                  <a:pt x="1590739" y="7323"/>
                  <a:pt x="1637383" y="2102"/>
                </a:cubicBezTo>
                <a:lnTo>
                  <a:pt x="1670805" y="1129"/>
                </a:ln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3" name="Text Placeholder 4"/>
          <p:cNvSpPr txBox="1"/>
          <p:nvPr/>
        </p:nvSpPr>
        <p:spPr>
          <a:xfrm>
            <a:off x="1061686" y="4628217"/>
            <a:ext cx="3029800"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ad minim veniam, quis nostrud exerci tation ullamcorper nibh euismod tincidunt ut laoreet dolore magna aliquam erat volutpat.</a:t>
            </a:r>
            <a:endPar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24" name="Text Placeholder 4"/>
          <p:cNvSpPr txBox="1"/>
          <p:nvPr/>
        </p:nvSpPr>
        <p:spPr>
          <a:xfrm>
            <a:off x="4587098" y="1901677"/>
            <a:ext cx="3029800"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ad minim veniam, quis nostrud exerci tation ullamcorper nibh euismod tincidunt ut laoreet dolore magna aliquam erat volutpat.</a:t>
            </a:r>
            <a:endPar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25" name="Text Placeholder 4"/>
          <p:cNvSpPr txBox="1"/>
          <p:nvPr/>
        </p:nvSpPr>
        <p:spPr>
          <a:xfrm>
            <a:off x="8112511" y="4628217"/>
            <a:ext cx="3029800"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ad minim veniam, quis nostrud exerci tation ullamcorper nibh euismod tincidunt ut laoreet dolore magna aliquam erat volutpat.</a:t>
            </a:r>
            <a:endPar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26" name="TextBox 9"/>
          <p:cNvSpPr txBox="1"/>
          <p:nvPr/>
        </p:nvSpPr>
        <p:spPr>
          <a:xfrm>
            <a:off x="1854273" y="4079299"/>
            <a:ext cx="1444627" cy="369332"/>
          </a:xfrm>
          <a:prstGeom prst="rect">
            <a:avLst/>
          </a:prstGeom>
          <a:noFill/>
        </p:spPr>
        <p:txBody>
          <a:bodyPr wrap="none" rtlCol="0">
            <a:spAutoFit/>
          </a:bodyPr>
          <a:lstStyle/>
          <a:p>
            <a:pPr algn="ctr"/>
            <a:r>
              <a:rPr lang="zh-CN" altLang="en-US" dirty="0" smtClean="0">
                <a:solidFill>
                  <a:schemeClr val="bg1"/>
                </a:solidFill>
                <a:latin typeface="字魂105号-简雅黑" panose="00000500000000000000" pitchFamily="2" charset="-122"/>
                <a:ea typeface="字魂105号-简雅黑" panose="00000500000000000000" pitchFamily="2" charset="-122"/>
              </a:rPr>
              <a:t>工作思路 </a:t>
            </a:r>
            <a:r>
              <a:rPr lang="en-US" altLang="zh-CN" dirty="0" smtClean="0">
                <a:solidFill>
                  <a:schemeClr val="bg1"/>
                </a:solidFill>
                <a:latin typeface="字魂105号-简雅黑" panose="00000500000000000000" pitchFamily="2" charset="-122"/>
                <a:ea typeface="字魂105号-简雅黑" panose="00000500000000000000" pitchFamily="2" charset="-122"/>
              </a:rPr>
              <a:t>01</a:t>
            </a:r>
            <a:endParaRPr lang="id-ID" dirty="0">
              <a:solidFill>
                <a:schemeClr val="bg1"/>
              </a:solidFill>
              <a:latin typeface="字魂105号-简雅黑" panose="00000500000000000000" pitchFamily="2" charset="-122"/>
              <a:ea typeface="字魂105号-简雅黑" panose="00000500000000000000" pitchFamily="2" charset="-122"/>
            </a:endParaRPr>
          </a:p>
        </p:txBody>
      </p:sp>
      <p:sp>
        <p:nvSpPr>
          <p:cNvPr id="27" name="TextBox 10"/>
          <p:cNvSpPr txBox="1"/>
          <p:nvPr/>
        </p:nvSpPr>
        <p:spPr>
          <a:xfrm>
            <a:off x="5379685" y="1352759"/>
            <a:ext cx="1444627" cy="369332"/>
          </a:xfrm>
          <a:prstGeom prst="rect">
            <a:avLst/>
          </a:prstGeom>
          <a:noFill/>
        </p:spPr>
        <p:txBody>
          <a:bodyPr wrap="none" rtlCol="0">
            <a:spAutoFit/>
          </a:bodyPr>
          <a:lstStyle/>
          <a:p>
            <a:pPr algn="ctr"/>
            <a:r>
              <a:rPr lang="zh-CN" altLang="en-US" dirty="0" smtClean="0">
                <a:solidFill>
                  <a:schemeClr val="bg1"/>
                </a:solidFill>
                <a:latin typeface="字魂105号-简雅黑" panose="00000500000000000000" pitchFamily="2" charset="-122"/>
                <a:ea typeface="字魂105号-简雅黑" panose="00000500000000000000" pitchFamily="2" charset="-122"/>
              </a:rPr>
              <a:t>工作思路 </a:t>
            </a:r>
            <a:r>
              <a:rPr lang="en-US" altLang="zh-CN" dirty="0" smtClean="0">
                <a:solidFill>
                  <a:schemeClr val="bg1"/>
                </a:solidFill>
                <a:latin typeface="字魂105号-简雅黑" panose="00000500000000000000" pitchFamily="2" charset="-122"/>
                <a:ea typeface="字魂105号-简雅黑" panose="00000500000000000000" pitchFamily="2" charset="-122"/>
              </a:rPr>
              <a:t>02</a:t>
            </a:r>
            <a:endParaRPr lang="id-ID" altLang="zh-CN" dirty="0">
              <a:solidFill>
                <a:schemeClr val="bg1"/>
              </a:solidFill>
              <a:latin typeface="字魂105号-简雅黑" panose="00000500000000000000" pitchFamily="2" charset="-122"/>
              <a:ea typeface="字魂105号-简雅黑" panose="00000500000000000000" pitchFamily="2" charset="-122"/>
            </a:endParaRPr>
          </a:p>
        </p:txBody>
      </p:sp>
      <p:sp>
        <p:nvSpPr>
          <p:cNvPr id="28" name="TextBox 11"/>
          <p:cNvSpPr txBox="1"/>
          <p:nvPr/>
        </p:nvSpPr>
        <p:spPr>
          <a:xfrm>
            <a:off x="8913114" y="4079299"/>
            <a:ext cx="1428596" cy="369332"/>
          </a:xfrm>
          <a:prstGeom prst="rect">
            <a:avLst/>
          </a:prstGeom>
          <a:noFill/>
        </p:spPr>
        <p:txBody>
          <a:bodyPr wrap="none" rtlCol="0">
            <a:spAutoFit/>
          </a:bodyPr>
          <a:lstStyle/>
          <a:p>
            <a:pPr algn="ctr"/>
            <a:r>
              <a:rPr lang="zh-CN" altLang="en-US" dirty="0" smtClean="0">
                <a:solidFill>
                  <a:schemeClr val="bg1"/>
                </a:solidFill>
                <a:latin typeface="字魂105号-简雅黑" panose="00000500000000000000" pitchFamily="2" charset="-122"/>
                <a:ea typeface="字魂105号-简雅黑" panose="00000500000000000000" pitchFamily="2" charset="-122"/>
              </a:rPr>
              <a:t>工作思路 </a:t>
            </a:r>
            <a:r>
              <a:rPr lang="en-US" altLang="zh-CN" dirty="0" smtClean="0">
                <a:solidFill>
                  <a:schemeClr val="bg1"/>
                </a:solidFill>
                <a:latin typeface="字魂105号-简雅黑" panose="00000500000000000000" pitchFamily="2" charset="-122"/>
                <a:ea typeface="字魂105号-简雅黑" panose="00000500000000000000" pitchFamily="2" charset="-122"/>
              </a:rPr>
              <a:t>03</a:t>
            </a:r>
            <a:endParaRPr lang="id-ID" altLang="zh-CN" dirty="0">
              <a:solidFill>
                <a:schemeClr val="bg1"/>
              </a:solidFill>
              <a:latin typeface="字魂105号-简雅黑" panose="00000500000000000000" pitchFamily="2" charset="-122"/>
              <a:ea typeface="字魂105号-简雅黑" panose="00000500000000000000" pitchFamily="2" charset="-122"/>
            </a:endParaRPr>
          </a:p>
        </p:txBody>
      </p:sp>
      <p:sp>
        <p:nvSpPr>
          <p:cNvPr id="29" name="Rectangle: Rounded Corners 17"/>
          <p:cNvSpPr/>
          <p:nvPr/>
        </p:nvSpPr>
        <p:spPr>
          <a:xfrm>
            <a:off x="5957998" y="1758247"/>
            <a:ext cx="288000" cy="18000"/>
          </a:xfrm>
          <a:prstGeom prst="roundRect">
            <a:avLst>
              <a:gd name="adj" fmla="val 1232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smtClean="0">
              <a:ln>
                <a:noFill/>
              </a:ln>
              <a:gradFill>
                <a:gsLst>
                  <a:gs pos="2000">
                    <a:srgbClr val="00C7F6"/>
                  </a:gs>
                  <a:gs pos="100000">
                    <a:srgbClr val="21C0D7"/>
                  </a:gs>
                </a:gsLst>
                <a:lin ang="0" scaled="0"/>
              </a:gradFill>
              <a:effectLst/>
              <a:uLnTx/>
              <a:uFillTx/>
              <a:latin typeface="字魂105号-简雅黑" panose="00000500000000000000" pitchFamily="2" charset="-122"/>
              <a:ea typeface="字魂105号-简雅黑" panose="00000500000000000000" pitchFamily="2" charset="-122"/>
            </a:endParaRPr>
          </a:p>
        </p:txBody>
      </p:sp>
      <p:sp>
        <p:nvSpPr>
          <p:cNvPr id="30" name="Rectangle: Rounded Corners 18"/>
          <p:cNvSpPr/>
          <p:nvPr/>
        </p:nvSpPr>
        <p:spPr>
          <a:xfrm>
            <a:off x="2432585" y="4484787"/>
            <a:ext cx="288000" cy="18000"/>
          </a:xfrm>
          <a:prstGeom prst="roundRect">
            <a:avLst>
              <a:gd name="adj" fmla="val 1232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endParaRPr>
          </a:p>
        </p:txBody>
      </p:sp>
      <p:sp>
        <p:nvSpPr>
          <p:cNvPr id="31" name="Rectangle: Rounded Corners 19"/>
          <p:cNvSpPr/>
          <p:nvPr/>
        </p:nvSpPr>
        <p:spPr>
          <a:xfrm>
            <a:off x="9483410" y="4484787"/>
            <a:ext cx="288000" cy="18000"/>
          </a:xfrm>
          <a:prstGeom prst="roundRect">
            <a:avLst>
              <a:gd name="adj" fmla="val 12320"/>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smtClean="0">
              <a:ln>
                <a:noFill/>
              </a:ln>
              <a:gradFill>
                <a:gsLst>
                  <a:gs pos="2000">
                    <a:srgbClr val="00C7F6"/>
                  </a:gs>
                  <a:gs pos="100000">
                    <a:srgbClr val="21C0D7"/>
                  </a:gs>
                </a:gsLst>
                <a:lin ang="0" scaled="0"/>
              </a:gradFill>
              <a:effectLst/>
              <a:uLnTx/>
              <a:uFillTx/>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5"/>
                                        </p:tgtEl>
                                        <p:attrNameLst>
                                          <p:attrName>ppt_x</p:attrName>
                                          <p:attrName>ppt_y</p:attrName>
                                        </p:attrNameLst>
                                      </p:cBhvr>
                                      <p:rCtr x="0" y="-4329"/>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64" presetClass="path" presetSubtype="0" decel="100000" fill="hold" grpId="1" nodeType="withEffect">
                                  <p:stCondLst>
                                    <p:cond delay="0"/>
                                  </p:stCondLst>
                                  <p:childTnLst>
                                    <p:animMotion origin="layout" path="M -4.79167E-6 3.7037E-6 L -4.79167E-6 0.05463 " pathEditMode="relative" rAng="0" ptsTypes="AA">
                                      <p:cBhvr>
                                        <p:cTn id="14" dur="1000" spd="-100000" fill="hold"/>
                                        <p:tgtEl>
                                          <p:spTgt spid="6"/>
                                        </p:tgtEl>
                                        <p:attrNameLst>
                                          <p:attrName>ppt_x</p:attrName>
                                          <p:attrName>ppt_y</p:attrName>
                                        </p:attrNameLst>
                                      </p:cBhvr>
                                      <p:rCtr x="0" y="2731"/>
                                    </p:animMotion>
                                  </p:childTnLst>
                                </p:cTn>
                              </p:par>
                              <p:par>
                                <p:cTn id="15" presetID="10" presetClass="entr" presetSubtype="0" fill="hold" grpId="0"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750"/>
                                        <p:tgtEl>
                                          <p:spTgt spid="26"/>
                                        </p:tgtEl>
                                      </p:cBhvr>
                                    </p:animEffect>
                                  </p:childTnLst>
                                </p:cTn>
                              </p:par>
                              <p:par>
                                <p:cTn id="18" presetID="35" presetClass="path" presetSubtype="0" decel="100000" fill="hold" grpId="1" nodeType="withEffect">
                                  <p:stCondLst>
                                    <p:cond delay="500"/>
                                  </p:stCondLst>
                                  <p:childTnLst>
                                    <p:animMotion origin="layout" path="M 4.375E-6 7.40741E-7 L -0.04011 7.40741E-7 " pathEditMode="relative" rAng="0" ptsTypes="AA">
                                      <p:cBhvr>
                                        <p:cTn id="19" dur="1250" spd="-100000" fill="hold"/>
                                        <p:tgtEl>
                                          <p:spTgt spid="26"/>
                                        </p:tgtEl>
                                        <p:attrNameLst>
                                          <p:attrName>ppt_x</p:attrName>
                                          <p:attrName>ppt_y</p:attrName>
                                        </p:attrNameLst>
                                      </p:cBhvr>
                                      <p:rCtr x="-2005" y="0"/>
                                    </p:animMotion>
                                  </p:childTnLst>
                                </p:cTn>
                              </p:par>
                              <p:par>
                                <p:cTn id="20" presetID="16" presetClass="entr" presetSubtype="37" fill="hold" grpId="0" nodeType="withEffect">
                                  <p:stCondLst>
                                    <p:cond delay="500"/>
                                  </p:stCondLst>
                                  <p:childTnLst>
                                    <p:set>
                                      <p:cBhvr>
                                        <p:cTn id="21" dur="1" fill="hold">
                                          <p:stCondLst>
                                            <p:cond delay="0"/>
                                          </p:stCondLst>
                                        </p:cTn>
                                        <p:tgtEl>
                                          <p:spTgt spid="30"/>
                                        </p:tgtEl>
                                        <p:attrNameLst>
                                          <p:attrName>style.visibility</p:attrName>
                                        </p:attrNameLst>
                                      </p:cBhvr>
                                      <p:to>
                                        <p:strVal val="visible"/>
                                      </p:to>
                                    </p:set>
                                    <p:animEffect transition="in" filter="barn(outVertical)">
                                      <p:cBhvr>
                                        <p:cTn id="22" dur="500"/>
                                        <p:tgtEl>
                                          <p:spTgt spid="30"/>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750"/>
                                        <p:tgtEl>
                                          <p:spTgt spid="23"/>
                                        </p:tgtEl>
                                      </p:cBhvr>
                                    </p:animEffect>
                                  </p:childTnLst>
                                </p:cTn>
                              </p:par>
                              <p:par>
                                <p:cTn id="26" presetID="35" presetClass="path" presetSubtype="0" decel="100000" fill="hold" grpId="1" nodeType="withEffect">
                                  <p:stCondLst>
                                    <p:cond delay="500"/>
                                  </p:stCondLst>
                                  <p:childTnLst>
                                    <p:animMotion origin="layout" path="M -4.375E-6 -4.07407E-6 L 0.04493 -4.07407E-6 " pathEditMode="relative" rAng="0" ptsTypes="AA">
                                      <p:cBhvr>
                                        <p:cTn id="27" dur="1250" spd="-100000" fill="hold"/>
                                        <p:tgtEl>
                                          <p:spTgt spid="23"/>
                                        </p:tgtEl>
                                        <p:attrNameLst>
                                          <p:attrName>ppt_x</p:attrName>
                                          <p:attrName>ppt_y</p:attrName>
                                        </p:attrNameLst>
                                      </p:cBhvr>
                                      <p:rCtr x="2240" y="0"/>
                                    </p:animMotion>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64" presetClass="path" presetSubtype="0" decel="100000" fill="hold" grpId="1" nodeType="withEffect">
                                  <p:stCondLst>
                                    <p:cond delay="0"/>
                                  </p:stCondLst>
                                  <p:childTnLst>
                                    <p:animMotion origin="layout" path="M -3.54167E-6 -1.11111E-6 L -3.54167E-6 -0.08657 " pathEditMode="relative" rAng="0" ptsTypes="AA">
                                      <p:cBhvr>
                                        <p:cTn id="33" dur="1000" spd="-100000" fill="hold"/>
                                        <p:tgtEl>
                                          <p:spTgt spid="11"/>
                                        </p:tgtEl>
                                        <p:attrNameLst>
                                          <p:attrName>ppt_x</p:attrName>
                                          <p:attrName>ppt_y</p:attrName>
                                        </p:attrNameLst>
                                      </p:cBhvr>
                                      <p:rCtr x="0" y="-4329"/>
                                    </p:animMotion>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64" presetClass="path" presetSubtype="0" decel="100000" fill="hold" grpId="1" nodeType="withEffect">
                                  <p:stCondLst>
                                    <p:cond delay="0"/>
                                  </p:stCondLst>
                                  <p:childTnLst>
                                    <p:animMotion origin="layout" path="M -4.79167E-6 3.7037E-6 L -4.79167E-6 0.05463 " pathEditMode="relative" rAng="0" ptsTypes="AA">
                                      <p:cBhvr>
                                        <p:cTn id="38" dur="1000" spd="-100000" fill="hold"/>
                                        <p:tgtEl>
                                          <p:spTgt spid="10"/>
                                        </p:tgtEl>
                                        <p:attrNameLst>
                                          <p:attrName>ppt_x</p:attrName>
                                          <p:attrName>ppt_y</p:attrName>
                                        </p:attrNameLst>
                                      </p:cBhvr>
                                      <p:rCtr x="0" y="2731"/>
                                    </p:animMotion>
                                  </p:childTnLst>
                                </p:cTn>
                              </p:par>
                              <p:par>
                                <p:cTn id="39" presetID="10" presetClass="entr" presetSubtype="0" fill="hold" grpId="0" nodeType="withEffect">
                                  <p:stCondLst>
                                    <p:cond delay="5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750"/>
                                        <p:tgtEl>
                                          <p:spTgt spid="27"/>
                                        </p:tgtEl>
                                      </p:cBhvr>
                                    </p:animEffect>
                                  </p:childTnLst>
                                </p:cTn>
                              </p:par>
                              <p:par>
                                <p:cTn id="42" presetID="35" presetClass="path" presetSubtype="0" decel="100000" fill="hold" grpId="1" nodeType="withEffect">
                                  <p:stCondLst>
                                    <p:cond delay="500"/>
                                  </p:stCondLst>
                                  <p:childTnLst>
                                    <p:animMotion origin="layout" path="M 4.375E-6 7.40741E-7 L -0.04011 7.40741E-7 " pathEditMode="relative" rAng="0" ptsTypes="AA">
                                      <p:cBhvr>
                                        <p:cTn id="43" dur="1250" spd="-100000" fill="hold"/>
                                        <p:tgtEl>
                                          <p:spTgt spid="27"/>
                                        </p:tgtEl>
                                        <p:attrNameLst>
                                          <p:attrName>ppt_x</p:attrName>
                                          <p:attrName>ppt_y</p:attrName>
                                        </p:attrNameLst>
                                      </p:cBhvr>
                                      <p:rCtr x="-2005" y="0"/>
                                    </p:animMotion>
                                  </p:childTnLst>
                                </p:cTn>
                              </p:par>
                              <p:par>
                                <p:cTn id="44" presetID="16" presetClass="entr" presetSubtype="37" fill="hold" grpId="0" nodeType="withEffect">
                                  <p:stCondLst>
                                    <p:cond delay="500"/>
                                  </p:stCondLst>
                                  <p:childTnLst>
                                    <p:set>
                                      <p:cBhvr>
                                        <p:cTn id="45" dur="1" fill="hold">
                                          <p:stCondLst>
                                            <p:cond delay="0"/>
                                          </p:stCondLst>
                                        </p:cTn>
                                        <p:tgtEl>
                                          <p:spTgt spid="29"/>
                                        </p:tgtEl>
                                        <p:attrNameLst>
                                          <p:attrName>style.visibility</p:attrName>
                                        </p:attrNameLst>
                                      </p:cBhvr>
                                      <p:to>
                                        <p:strVal val="visible"/>
                                      </p:to>
                                    </p:set>
                                    <p:animEffect transition="in" filter="barn(outVertical)">
                                      <p:cBhvr>
                                        <p:cTn id="46" dur="500"/>
                                        <p:tgtEl>
                                          <p:spTgt spid="29"/>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childTnLst>
                                </p:cTn>
                              </p:par>
                              <p:par>
                                <p:cTn id="50" presetID="35" presetClass="path" presetSubtype="0" decel="100000" fill="hold" grpId="1" nodeType="withEffect">
                                  <p:stCondLst>
                                    <p:cond delay="500"/>
                                  </p:stCondLst>
                                  <p:childTnLst>
                                    <p:animMotion origin="layout" path="M -4.375E-6 -4.07407E-6 L 0.04493 -4.07407E-6 " pathEditMode="relative" rAng="0" ptsTypes="AA">
                                      <p:cBhvr>
                                        <p:cTn id="51" dur="1250" spd="-100000" fill="hold"/>
                                        <p:tgtEl>
                                          <p:spTgt spid="24"/>
                                        </p:tgtEl>
                                        <p:attrNameLst>
                                          <p:attrName>ppt_x</p:attrName>
                                          <p:attrName>ppt_y</p:attrName>
                                        </p:attrNameLst>
                                      </p:cBhvr>
                                      <p:rCtr x="2240" y="0"/>
                                    </p:animMotion>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childTnLst>
                                </p:cTn>
                              </p:par>
                              <p:par>
                                <p:cTn id="56" presetID="64" presetClass="path" presetSubtype="0" decel="100000" fill="hold" grpId="1" nodeType="withEffect">
                                  <p:stCondLst>
                                    <p:cond delay="0"/>
                                  </p:stCondLst>
                                  <p:childTnLst>
                                    <p:animMotion origin="layout" path="M -3.54167E-6 -1.11111E-6 L -3.54167E-6 -0.08657 " pathEditMode="relative" rAng="0" ptsTypes="AA">
                                      <p:cBhvr>
                                        <p:cTn id="57" dur="1000" spd="-100000" fill="hold"/>
                                        <p:tgtEl>
                                          <p:spTgt spid="12"/>
                                        </p:tgtEl>
                                        <p:attrNameLst>
                                          <p:attrName>ppt_x</p:attrName>
                                          <p:attrName>ppt_y</p:attrName>
                                        </p:attrNameLst>
                                      </p:cBhvr>
                                      <p:rCtr x="0" y="-4329"/>
                                    </p:animMotion>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childTnLst>
                                </p:cTn>
                              </p:par>
                              <p:par>
                                <p:cTn id="61" presetID="64" presetClass="path" presetSubtype="0" decel="100000" fill="hold" grpId="1" nodeType="withEffect">
                                  <p:stCondLst>
                                    <p:cond delay="0"/>
                                  </p:stCondLst>
                                  <p:childTnLst>
                                    <p:animMotion origin="layout" path="M -4.79167E-6 3.7037E-6 L -4.79167E-6 0.05463 " pathEditMode="relative" rAng="0" ptsTypes="AA">
                                      <p:cBhvr>
                                        <p:cTn id="62" dur="1000" spd="-100000" fill="hold"/>
                                        <p:tgtEl>
                                          <p:spTgt spid="13"/>
                                        </p:tgtEl>
                                        <p:attrNameLst>
                                          <p:attrName>ppt_x</p:attrName>
                                          <p:attrName>ppt_y</p:attrName>
                                        </p:attrNameLst>
                                      </p:cBhvr>
                                      <p:rCtr x="0" y="2731"/>
                                    </p:animMotion>
                                  </p:childTnLst>
                                </p:cTn>
                              </p:par>
                              <p:par>
                                <p:cTn id="63" presetID="10" presetClass="entr" presetSubtype="0" fill="hold" grpId="0" nodeType="withEffect">
                                  <p:stCondLst>
                                    <p:cond delay="50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750"/>
                                        <p:tgtEl>
                                          <p:spTgt spid="28"/>
                                        </p:tgtEl>
                                      </p:cBhvr>
                                    </p:animEffect>
                                  </p:childTnLst>
                                </p:cTn>
                              </p:par>
                              <p:par>
                                <p:cTn id="66" presetID="35" presetClass="path" presetSubtype="0" decel="100000" fill="hold" grpId="1" nodeType="withEffect">
                                  <p:stCondLst>
                                    <p:cond delay="500"/>
                                  </p:stCondLst>
                                  <p:childTnLst>
                                    <p:animMotion origin="layout" path="M 4.375E-6 7.40741E-7 L -0.04011 7.40741E-7 " pathEditMode="relative" rAng="0" ptsTypes="AA">
                                      <p:cBhvr>
                                        <p:cTn id="67" dur="1250" spd="-100000" fill="hold"/>
                                        <p:tgtEl>
                                          <p:spTgt spid="28"/>
                                        </p:tgtEl>
                                        <p:attrNameLst>
                                          <p:attrName>ppt_x</p:attrName>
                                          <p:attrName>ppt_y</p:attrName>
                                        </p:attrNameLst>
                                      </p:cBhvr>
                                      <p:rCtr x="-2005" y="0"/>
                                    </p:animMotion>
                                  </p:childTnLst>
                                </p:cTn>
                              </p:par>
                              <p:par>
                                <p:cTn id="68" presetID="16" presetClass="entr" presetSubtype="37" fill="hold" grpId="0" nodeType="withEffect">
                                  <p:stCondLst>
                                    <p:cond delay="500"/>
                                  </p:stCondLst>
                                  <p:childTnLst>
                                    <p:set>
                                      <p:cBhvr>
                                        <p:cTn id="69" dur="1" fill="hold">
                                          <p:stCondLst>
                                            <p:cond delay="0"/>
                                          </p:stCondLst>
                                        </p:cTn>
                                        <p:tgtEl>
                                          <p:spTgt spid="31"/>
                                        </p:tgtEl>
                                        <p:attrNameLst>
                                          <p:attrName>style.visibility</p:attrName>
                                        </p:attrNameLst>
                                      </p:cBhvr>
                                      <p:to>
                                        <p:strVal val="visible"/>
                                      </p:to>
                                    </p:set>
                                    <p:animEffect transition="in" filter="barn(outVertical)">
                                      <p:cBhvr>
                                        <p:cTn id="70" dur="500"/>
                                        <p:tgtEl>
                                          <p:spTgt spid="31"/>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750"/>
                                        <p:tgtEl>
                                          <p:spTgt spid="25"/>
                                        </p:tgtEl>
                                      </p:cBhvr>
                                    </p:animEffect>
                                  </p:childTnLst>
                                </p:cTn>
                              </p:par>
                              <p:par>
                                <p:cTn id="74" presetID="35" presetClass="path" presetSubtype="0" decel="100000" fill="hold" grpId="1" nodeType="withEffect">
                                  <p:stCondLst>
                                    <p:cond delay="500"/>
                                  </p:stCondLst>
                                  <p:childTnLst>
                                    <p:animMotion origin="layout" path="M -4.375E-6 -4.07407E-6 L 0.04493 -4.07407E-6 " pathEditMode="relative" rAng="0" ptsTypes="AA">
                                      <p:cBhvr>
                                        <p:cTn id="75" dur="1250" spd="-100000" fill="hold"/>
                                        <p:tgtEl>
                                          <p:spTgt spid="25"/>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10" grpId="0" animBg="1"/>
      <p:bldP spid="10" grpId="1" animBg="1"/>
      <p:bldP spid="11" grpId="0" animBg="1"/>
      <p:bldP spid="11" grpId="1" animBg="1"/>
      <p:bldP spid="12" grpId="0" animBg="1"/>
      <p:bldP spid="12" grpId="1" animBg="1"/>
      <p:bldP spid="13" grpId="0" animBg="1"/>
      <p:bldP spid="13" grpId="1" animBg="1"/>
      <p:bldP spid="23" grpId="0"/>
      <p:bldP spid="23" grpId="1"/>
      <p:bldP spid="24" grpId="0"/>
      <p:bldP spid="24" grpId="1"/>
      <p:bldP spid="25" grpId="0"/>
      <p:bldP spid="25" grpId="1"/>
      <p:bldP spid="26" grpId="0"/>
      <p:bldP spid="26" grpId="1"/>
      <p:bldP spid="27" grpId="0"/>
      <p:bldP spid="27" grpId="1"/>
      <p:bldP spid="28" grpId="0"/>
      <p:bldP spid="28" grpId="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1"/>
          <p:cNvGrpSpPr/>
          <p:nvPr/>
        </p:nvGrpSpPr>
        <p:grpSpPr bwMode="auto">
          <a:xfrm>
            <a:off x="1887517" y="3873515"/>
            <a:ext cx="5563307" cy="1725564"/>
            <a:chOff x="724429" y="4531373"/>
            <a:chExt cx="5564275" cy="1726860"/>
          </a:xfrm>
        </p:grpSpPr>
        <p:sp>
          <p:nvSpPr>
            <p:cNvPr id="17" name="矩形 16"/>
            <p:cNvSpPr/>
            <p:nvPr/>
          </p:nvSpPr>
          <p:spPr bwMode="auto">
            <a:xfrm>
              <a:off x="807065" y="5816756"/>
              <a:ext cx="5481639" cy="441477"/>
            </a:xfrm>
            <a:prstGeom prst="rect">
              <a:avLst/>
            </a:prstGeom>
          </p:spPr>
          <p:txBody>
            <a:bodyPr wrap="square">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of business finance insurance bank</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1" name="文本框 20"/>
            <p:cNvSpPr txBox="1"/>
            <p:nvPr/>
          </p:nvSpPr>
          <p:spPr>
            <a:xfrm>
              <a:off x="724429" y="4959084"/>
              <a:ext cx="4875340" cy="83162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defRPr/>
              </a:pPr>
              <a:r>
                <a:rPr lang="zh-CN" altLang="en-US" sz="4800" spc="0" dirty="0" smtClean="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工作不足之处</a:t>
              </a:r>
              <a:endParaRPr lang="zh-CN" altLang="en-US" sz="4800" spc="0" dirty="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26" name="文本框 25"/>
            <p:cNvSpPr txBox="1"/>
            <p:nvPr/>
          </p:nvSpPr>
          <p:spPr>
            <a:xfrm>
              <a:off x="810412" y="4531373"/>
              <a:ext cx="3048530" cy="46201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en-US" altLang="zh-CN" sz="2400" b="0" spc="0" dirty="0">
                  <a:solidFill>
                    <a:srgbClr val="405E62"/>
                  </a:solidFill>
                  <a:latin typeface="字魂105号-简雅黑" panose="00000500000000000000" pitchFamily="2" charset="-122"/>
                  <a:ea typeface="字魂105号-简雅黑" panose="00000500000000000000" pitchFamily="2" charset="-122"/>
                </a:rPr>
                <a:t>PART </a:t>
              </a:r>
              <a:r>
                <a:rPr lang="en-US" altLang="zh-CN" sz="2400" b="0" spc="0" dirty="0" smtClean="0">
                  <a:solidFill>
                    <a:srgbClr val="405E62"/>
                  </a:solidFill>
                  <a:latin typeface="字魂105号-简雅黑" panose="00000500000000000000" pitchFamily="2" charset="-122"/>
                  <a:ea typeface="字魂105号-简雅黑" panose="00000500000000000000" pitchFamily="2" charset="-122"/>
                </a:rPr>
                <a:t>THREE</a:t>
              </a:r>
              <a:endParaRPr lang="zh-CN" altLang="en-US" sz="2400" b="0" spc="0" dirty="0">
                <a:solidFill>
                  <a:srgbClr val="405E62"/>
                </a:solidFill>
                <a:latin typeface="字魂105号-简雅黑" panose="00000500000000000000" pitchFamily="2" charset="-122"/>
                <a:ea typeface="字魂105号-简雅黑" panose="00000500000000000000" pitchFamily="2" charset="-122"/>
              </a:endParaRPr>
            </a:p>
          </p:txBody>
        </p:sp>
      </p:grpSp>
      <p:sp>
        <p:nvSpPr>
          <p:cNvPr id="28" name="文本框 27"/>
          <p:cNvSpPr txBox="1"/>
          <p:nvPr/>
        </p:nvSpPr>
        <p:spPr>
          <a:xfrm>
            <a:off x="1147533" y="1376303"/>
            <a:ext cx="3098878" cy="2215991"/>
          </a:xfrm>
          <a:prstGeom prst="rect">
            <a:avLst/>
          </a:prstGeom>
          <a:noFill/>
        </p:spPr>
        <p:txBody>
          <a:bodyPr wrap="square" rtlCol="0">
            <a:spAutoFit/>
          </a:bodyPr>
          <a:lstStyle/>
          <a:p>
            <a:pPr algn="ctr"/>
            <a:r>
              <a:rPr lang="en-US" altLang="zh-CN" sz="13800" dirty="0" smtClean="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a:t>
            </a:r>
            <a:r>
              <a:rPr lang="en-US" altLang="zh-CN" sz="13800" dirty="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3</a:t>
            </a:r>
            <a:endParaRPr lang="en-US" altLang="zh-CN" sz="13800" dirty="0" smtClean="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nvGrpSpPr>
          <p:cNvPr id="30" name="组合 29"/>
          <p:cNvGrpSpPr/>
          <p:nvPr/>
        </p:nvGrpSpPr>
        <p:grpSpPr>
          <a:xfrm flipH="1" flipV="1">
            <a:off x="8020050" y="-3437090"/>
            <a:ext cx="5016628" cy="6539015"/>
            <a:chOff x="-526947" y="3645243"/>
            <a:chExt cx="5245623" cy="6837503"/>
          </a:xfrm>
        </p:grpSpPr>
        <p:sp>
          <p:nvSpPr>
            <p:cNvPr id="31" name="任意多边形 30"/>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00795" y="6033498"/>
            <a:ext cx="1669413" cy="2210496"/>
            <a:chOff x="9419006" y="-2262453"/>
            <a:chExt cx="2138766" cy="2831974"/>
          </a:xfrm>
        </p:grpSpPr>
        <p:sp>
          <p:nvSpPr>
            <p:cNvPr id="34" name="矩形 33"/>
            <p:cNvSpPr/>
            <p:nvPr/>
          </p:nvSpPr>
          <p:spPr>
            <a:xfrm rot="2700000">
              <a:off x="9419006" y="-2262453"/>
              <a:ext cx="2138766" cy="2138766"/>
            </a:xfrm>
            <a:prstGeom prst="rect">
              <a:avLst/>
            </a:prstGeom>
            <a:gradFill>
              <a:gsLst>
                <a:gs pos="100000">
                  <a:srgbClr val="3790CE"/>
                </a:gs>
                <a:gs pos="0">
                  <a:srgbClr val="83CAC7"/>
                </a:gs>
              </a:gsLst>
              <a:lin ang="1800000" scaled="0"/>
            </a:gradFill>
            <a:ln>
              <a:no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419006" y="-1569245"/>
              <a:ext cx="2138766" cy="2138766"/>
            </a:xfrm>
            <a:prstGeom prst="rect">
              <a:avLst/>
            </a:prstGeom>
            <a:gradFill>
              <a:gsLst>
                <a:gs pos="72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rot="2700000">
            <a:off x="11121926" y="4047057"/>
            <a:ext cx="228161" cy="228161"/>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10632103" y="5875799"/>
            <a:ext cx="366636" cy="366636"/>
          </a:xfrm>
          <a:prstGeom prst="rect">
            <a:avLst/>
          </a:prstGeom>
          <a:noFill/>
          <a:ln>
            <a:gradFill>
              <a:gsLst>
                <a:gs pos="0">
                  <a:srgbClr val="83CAC7"/>
                </a:gs>
                <a:gs pos="100000">
                  <a:srgbClr val="3790CE"/>
                </a:gs>
              </a:gsLst>
              <a:lin ang="5400000" scaled="1"/>
            </a:grad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3654952" y="2756305"/>
            <a:ext cx="1542691" cy="0"/>
          </a:xfrm>
          <a:prstGeom prst="line">
            <a:avLst/>
          </a:prstGeom>
          <a:ln w="25400">
            <a:gradFill>
              <a:gsLst>
                <a:gs pos="0">
                  <a:srgbClr val="83CAC7"/>
                </a:gs>
                <a:gs pos="100000">
                  <a:srgbClr val="3790CE"/>
                </a:gs>
              </a:gsLst>
              <a:lin ang="0" scaled="0"/>
            </a:gradFill>
            <a:headEnd type="ova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rot="2700000">
            <a:off x="1189951" y="1307271"/>
            <a:ext cx="321005" cy="321005"/>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12" presetClass="entr" presetSubtype="8"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750"/>
                                        <p:tgtEl>
                                          <p:spTgt spid="16"/>
                                        </p:tgtEl>
                                        <p:attrNameLst>
                                          <p:attrName>ppt_x</p:attrName>
                                        </p:attrNameLst>
                                      </p:cBhvr>
                                      <p:tavLst>
                                        <p:tav tm="0">
                                          <p:val>
                                            <p:strVal val="#ppt_x-#ppt_w*1.125000"/>
                                          </p:val>
                                        </p:tav>
                                        <p:tav tm="100000">
                                          <p:val>
                                            <p:strVal val="#ppt_x"/>
                                          </p:val>
                                        </p:tav>
                                      </p:tavLst>
                                    </p:anim>
                                    <p:animEffect transition="in" filter="wipe(right)">
                                      <p:cBhvr>
                                        <p:cTn id="31" dur="750"/>
                                        <p:tgtEl>
                                          <p:spTgt spid="16"/>
                                        </p:tgtEl>
                                      </p:cBhvr>
                                    </p:animEffect>
                                  </p:childTnLst>
                                </p:cTn>
                              </p:par>
                              <p:par>
                                <p:cTn id="32" presetID="2" presetClass="entr" presetSubtype="2"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animBg="1"/>
      <p:bldP spid="37"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424149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矩形 5"/>
          <p:cNvSpPr/>
          <p:nvPr/>
        </p:nvSpPr>
        <p:spPr>
          <a:xfrm>
            <a:off x="-56921" y="0"/>
            <a:ext cx="12305841" cy="4241493"/>
          </a:xfrm>
          <a:prstGeom prst="rect">
            <a:avLst/>
          </a:prstGeom>
          <a:gradFill flip="none" rotWithShape="1">
            <a:gsLst>
              <a:gs pos="0">
                <a:srgbClr val="0083CB">
                  <a:alpha val="66000"/>
                </a:srgbClr>
              </a:gs>
              <a:gs pos="100000">
                <a:srgbClr val="48BDEB">
                  <a:alpha val="45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圆角矩形 4"/>
          <p:cNvSpPr/>
          <p:nvPr/>
        </p:nvSpPr>
        <p:spPr>
          <a:xfrm>
            <a:off x="1126699" y="856389"/>
            <a:ext cx="3511402" cy="5108040"/>
          </a:xfrm>
          <a:prstGeom prst="roundRect">
            <a:avLst>
              <a:gd name="adj" fmla="val 1689"/>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7" name="文本框 6"/>
          <p:cNvSpPr txBox="1"/>
          <p:nvPr/>
        </p:nvSpPr>
        <p:spPr>
          <a:xfrm>
            <a:off x="5362413" y="2345653"/>
            <a:ext cx="3175869" cy="276999"/>
          </a:xfrm>
          <a:prstGeom prst="rect">
            <a:avLst/>
          </a:prstGeom>
          <a:noFill/>
        </p:spPr>
        <p:txBody>
          <a:bodyPr wrap="none" rtlCol="0">
            <a:spAutoFit/>
          </a:bodyPr>
          <a:lstStyle>
            <a:defPPr>
              <a:defRPr lang="zh-CN"/>
            </a:defPPr>
            <a:lvl1pP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en-US" altLang="zh-CN" spc="0" dirty="0">
                <a:solidFill>
                  <a:schemeClr val="bg1"/>
                </a:solidFill>
                <a:latin typeface="字魂105号-简雅黑" panose="00000500000000000000" pitchFamily="2" charset="-122"/>
                <a:ea typeface="字魂105号-简雅黑" panose="00000500000000000000" pitchFamily="2" charset="-122"/>
                <a:sym typeface="+mn-lt"/>
              </a:rPr>
              <a:t>Identify problems and improve deficiencies</a:t>
            </a:r>
            <a:endParaRPr lang="zh-CN" altLang="en-US" spc="0" dirty="0">
              <a:solidFill>
                <a:schemeClr val="bg1"/>
              </a:solidFill>
              <a:latin typeface="字魂105号-简雅黑" panose="00000500000000000000" pitchFamily="2" charset="-122"/>
              <a:ea typeface="字魂105号-简雅黑" panose="00000500000000000000" pitchFamily="2" charset="-122"/>
              <a:sym typeface="+mn-lt"/>
            </a:endParaRPr>
          </a:p>
        </p:txBody>
      </p:sp>
      <p:sp>
        <p:nvSpPr>
          <p:cNvPr id="8" name="矩形 7"/>
          <p:cNvSpPr/>
          <p:nvPr/>
        </p:nvSpPr>
        <p:spPr>
          <a:xfrm>
            <a:off x="5362413" y="2938888"/>
            <a:ext cx="5937017" cy="812530"/>
          </a:xfrm>
          <a:prstGeom prst="rect">
            <a:avLst/>
          </a:prstGeom>
        </p:spPr>
        <p:txBody>
          <a:bodyPr wrap="square">
            <a:spAutoFit/>
          </a:bodyPr>
          <a:lstStyle/>
          <a:p>
            <a:pPr>
              <a:lnSpc>
                <a:spcPct val="130000"/>
              </a:lnSpc>
            </a:pPr>
            <a:r>
              <a:rPr lang="zh-CN" altLang="en-US" sz="1200" dirty="0">
                <a:solidFill>
                  <a:schemeClr val="bg1"/>
                </a:solidFill>
                <a:latin typeface="字魂105号-简雅黑" panose="00000500000000000000" pitchFamily="2" charset="-122"/>
                <a:ea typeface="字魂105号-简雅黑" panose="00000500000000000000" pitchFamily="2" charset="-122"/>
              </a:rPr>
              <a:t>Ut wisi enim ad minim veniam, quis nostrud exerci tation ullamcorper nibh euismod tincidunt ut laoreet dolore magna aliquam erat volutpat. Ut wisi enim ad minim veniam, quis nostrud exerci tation </a:t>
            </a:r>
            <a:r>
              <a:rPr lang="zh-CN" altLang="en-US" sz="1200" dirty="0" smtClean="0">
                <a:solidFill>
                  <a:schemeClr val="bg1"/>
                </a:solidFill>
                <a:latin typeface="字魂105号-简雅黑" panose="00000500000000000000" pitchFamily="2" charset="-122"/>
                <a:ea typeface="字魂105号-简雅黑" panose="00000500000000000000" pitchFamily="2" charset="-122"/>
              </a:rPr>
              <a:t>ullamcorper</a:t>
            </a:r>
            <a:endParaRPr lang="zh-CN" altLang="en-US" sz="1200" dirty="0">
              <a:solidFill>
                <a:schemeClr val="bg1"/>
              </a:solidFill>
              <a:latin typeface="字魂105号-简雅黑" panose="00000500000000000000" pitchFamily="2" charset="-122"/>
              <a:ea typeface="字魂105号-简雅黑" panose="00000500000000000000" pitchFamily="2" charset="-122"/>
            </a:endParaRPr>
          </a:p>
        </p:txBody>
      </p:sp>
      <p:sp>
        <p:nvSpPr>
          <p:cNvPr id="9" name="文本框 8"/>
          <p:cNvSpPr txBox="1"/>
          <p:nvPr/>
        </p:nvSpPr>
        <p:spPr>
          <a:xfrm>
            <a:off x="5362413" y="1268435"/>
            <a:ext cx="2236510" cy="1077218"/>
          </a:xfrm>
          <a:prstGeom prst="rect">
            <a:avLst/>
          </a:prstGeom>
          <a:noFill/>
        </p:spPr>
        <p:txBody>
          <a:bodyPr wrap="none" rtlCol="0">
            <a:spAutoFit/>
          </a:bodyPr>
          <a:lstStyle/>
          <a:p>
            <a:r>
              <a:rPr lang="zh-CN" altLang="en-US" sz="3200" b="1" dirty="0" smtClean="0">
                <a:solidFill>
                  <a:schemeClr val="bg1"/>
                </a:solidFill>
                <a:effectLst>
                  <a:outerShdw blurRad="50800" dist="38100" dir="5400000" algn="t" rotWithShape="0">
                    <a:prstClr val="black">
                      <a:alpha val="40000"/>
                    </a:prstClr>
                  </a:outerShdw>
                </a:effectLst>
                <a:latin typeface="字魂105号-简雅黑" panose="00000500000000000000" pitchFamily="2" charset="-122"/>
                <a:ea typeface="字魂105号-简雅黑" panose="00000500000000000000" pitchFamily="2" charset="-122"/>
                <a:cs typeface="+mn-ea"/>
                <a:sym typeface="+mn-lt"/>
              </a:rPr>
              <a:t>发现问题</a:t>
            </a:r>
            <a:endParaRPr lang="en-US" altLang="zh-CN" sz="3200" b="1" dirty="0" smtClean="0">
              <a:solidFill>
                <a:schemeClr val="bg1"/>
              </a:solidFill>
              <a:effectLst>
                <a:outerShdw blurRad="50800" dist="38100" dir="5400000" algn="t" rotWithShape="0">
                  <a:prstClr val="black">
                    <a:alpha val="40000"/>
                  </a:prstClr>
                </a:outerShdw>
              </a:effectLst>
              <a:latin typeface="字魂105号-简雅黑" panose="00000500000000000000" pitchFamily="2" charset="-122"/>
              <a:ea typeface="字魂105号-简雅黑" panose="00000500000000000000" pitchFamily="2" charset="-122"/>
              <a:cs typeface="+mn-ea"/>
              <a:sym typeface="+mn-lt"/>
            </a:endParaRPr>
          </a:p>
          <a:p>
            <a:r>
              <a:rPr lang="zh-CN" altLang="en-US" sz="3200" b="1" dirty="0" smtClean="0">
                <a:solidFill>
                  <a:schemeClr val="bg1"/>
                </a:solidFill>
                <a:effectLst>
                  <a:outerShdw blurRad="50800" dist="38100" dir="5400000" algn="t" rotWithShape="0">
                    <a:prstClr val="black">
                      <a:alpha val="40000"/>
                    </a:prstClr>
                  </a:outerShdw>
                </a:effectLst>
                <a:latin typeface="字魂105号-简雅黑" panose="00000500000000000000" pitchFamily="2" charset="-122"/>
                <a:ea typeface="字魂105号-简雅黑" panose="00000500000000000000" pitchFamily="2" charset="-122"/>
                <a:cs typeface="+mn-ea"/>
                <a:sym typeface="+mn-lt"/>
              </a:rPr>
              <a:t>并改善不足</a:t>
            </a:r>
            <a:endParaRPr lang="zh-CN" altLang="en-US" sz="3200" b="1" dirty="0">
              <a:solidFill>
                <a:schemeClr val="bg1"/>
              </a:solidFill>
              <a:effectLst>
                <a:outerShdw blurRad="50800" dist="38100" dir="5400000" algn="t" rotWithShape="0">
                  <a:prstClr val="black">
                    <a:alpha val="40000"/>
                  </a:prst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10" name="矩形 9"/>
          <p:cNvSpPr/>
          <p:nvPr/>
        </p:nvSpPr>
        <p:spPr>
          <a:xfrm>
            <a:off x="1393361" y="1953237"/>
            <a:ext cx="2978077"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1" name="矩形 10"/>
          <p:cNvSpPr/>
          <p:nvPr/>
        </p:nvSpPr>
        <p:spPr>
          <a:xfrm>
            <a:off x="1393361" y="4306227"/>
            <a:ext cx="2978077" cy="1172629"/>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2" name="矩形 11"/>
          <p:cNvSpPr/>
          <p:nvPr/>
        </p:nvSpPr>
        <p:spPr>
          <a:xfrm>
            <a:off x="5362413" y="4557730"/>
            <a:ext cx="2655066" cy="1172629"/>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3" name="矩形 12"/>
          <p:cNvSpPr/>
          <p:nvPr/>
        </p:nvSpPr>
        <p:spPr>
          <a:xfrm>
            <a:off x="8466918" y="4557730"/>
            <a:ext cx="2655066" cy="1172629"/>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19" name="组合 18"/>
          <p:cNvGrpSpPr/>
          <p:nvPr/>
        </p:nvGrpSpPr>
        <p:grpSpPr>
          <a:xfrm>
            <a:off x="2602776" y="1356632"/>
            <a:ext cx="559246" cy="560737"/>
            <a:chOff x="-559246" y="-560737"/>
            <a:chExt cx="559246" cy="560737"/>
          </a:xfrm>
        </p:grpSpPr>
        <p:sp>
          <p:nvSpPr>
            <p:cNvPr id="14" name="Oval 53"/>
            <p:cNvSpPr>
              <a:spLocks noChangeArrowheads="1"/>
            </p:cNvSpPr>
            <p:nvPr/>
          </p:nvSpPr>
          <p:spPr bwMode="auto">
            <a:xfrm>
              <a:off x="-559246" y="-560737"/>
              <a:ext cx="559246" cy="560737"/>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字魂105号-简雅黑" panose="00000500000000000000" pitchFamily="2" charset="-122"/>
              </a:endParaRPr>
            </a:p>
          </p:txBody>
        </p:sp>
        <p:sp>
          <p:nvSpPr>
            <p:cNvPr id="15" name="Freeform 112"/>
            <p:cNvSpPr/>
            <p:nvPr/>
          </p:nvSpPr>
          <p:spPr bwMode="auto">
            <a:xfrm>
              <a:off x="-335548" y="-363882"/>
              <a:ext cx="73075" cy="105884"/>
            </a:xfrm>
            <a:custGeom>
              <a:avLst/>
              <a:gdLst>
                <a:gd name="T0" fmla="*/ 21 w 34"/>
                <a:gd name="T1" fmla="*/ 22 h 49"/>
                <a:gd name="T2" fmla="*/ 16 w 34"/>
                <a:gd name="T3" fmla="*/ 26 h 49"/>
                <a:gd name="T4" fmla="*/ 11 w 34"/>
                <a:gd name="T5" fmla="*/ 30 h 49"/>
                <a:gd name="T6" fmla="*/ 3 w 34"/>
                <a:gd name="T7" fmla="*/ 38 h 49"/>
                <a:gd name="T8" fmla="*/ 1 w 34"/>
                <a:gd name="T9" fmla="*/ 41 h 49"/>
                <a:gd name="T10" fmla="*/ 0 w 34"/>
                <a:gd name="T11" fmla="*/ 44 h 49"/>
                <a:gd name="T12" fmla="*/ 2 w 34"/>
                <a:gd name="T13" fmla="*/ 47 h 49"/>
                <a:gd name="T14" fmla="*/ 6 w 34"/>
                <a:gd name="T15" fmla="*/ 49 h 49"/>
                <a:gd name="T16" fmla="*/ 30 w 34"/>
                <a:gd name="T17" fmla="*/ 49 h 49"/>
                <a:gd name="T18" fmla="*/ 33 w 34"/>
                <a:gd name="T19" fmla="*/ 48 h 49"/>
                <a:gd name="T20" fmla="*/ 34 w 34"/>
                <a:gd name="T21" fmla="*/ 45 h 49"/>
                <a:gd name="T22" fmla="*/ 33 w 34"/>
                <a:gd name="T23" fmla="*/ 42 h 49"/>
                <a:gd name="T24" fmla="*/ 29 w 34"/>
                <a:gd name="T25" fmla="*/ 41 h 49"/>
                <a:gd name="T26" fmla="*/ 12 w 34"/>
                <a:gd name="T27" fmla="*/ 41 h 49"/>
                <a:gd name="T28" fmla="*/ 13 w 34"/>
                <a:gd name="T29" fmla="*/ 39 h 49"/>
                <a:gd name="T30" fmla="*/ 20 w 34"/>
                <a:gd name="T31" fmla="*/ 32 h 49"/>
                <a:gd name="T32" fmla="*/ 27 w 34"/>
                <a:gd name="T33" fmla="*/ 26 h 49"/>
                <a:gd name="T34" fmla="*/ 32 w 34"/>
                <a:gd name="T35" fmla="*/ 21 h 49"/>
                <a:gd name="T36" fmla="*/ 34 w 34"/>
                <a:gd name="T37" fmla="*/ 14 h 49"/>
                <a:gd name="T38" fmla="*/ 33 w 34"/>
                <a:gd name="T39" fmla="*/ 8 h 49"/>
                <a:gd name="T40" fmla="*/ 30 w 34"/>
                <a:gd name="T41" fmla="*/ 4 h 49"/>
                <a:gd name="T42" fmla="*/ 26 w 34"/>
                <a:gd name="T43" fmla="*/ 1 h 49"/>
                <a:gd name="T44" fmla="*/ 17 w 34"/>
                <a:gd name="T45" fmla="*/ 0 h 49"/>
                <a:gd name="T46" fmla="*/ 10 w 34"/>
                <a:gd name="T47" fmla="*/ 1 h 49"/>
                <a:gd name="T48" fmla="*/ 5 w 34"/>
                <a:gd name="T49" fmla="*/ 4 h 49"/>
                <a:gd name="T50" fmla="*/ 1 w 34"/>
                <a:gd name="T51" fmla="*/ 9 h 49"/>
                <a:gd name="T52" fmla="*/ 0 w 34"/>
                <a:gd name="T53" fmla="*/ 13 h 49"/>
                <a:gd name="T54" fmla="*/ 2 w 34"/>
                <a:gd name="T55" fmla="*/ 16 h 49"/>
                <a:gd name="T56" fmla="*/ 4 w 34"/>
                <a:gd name="T57" fmla="*/ 18 h 49"/>
                <a:gd name="T58" fmla="*/ 7 w 34"/>
                <a:gd name="T59" fmla="*/ 16 h 49"/>
                <a:gd name="T60" fmla="*/ 9 w 34"/>
                <a:gd name="T61" fmla="*/ 13 h 49"/>
                <a:gd name="T62" fmla="*/ 10 w 34"/>
                <a:gd name="T63" fmla="*/ 10 h 49"/>
                <a:gd name="T64" fmla="*/ 17 w 34"/>
                <a:gd name="T65" fmla="*/ 6 h 49"/>
                <a:gd name="T66" fmla="*/ 21 w 34"/>
                <a:gd name="T67" fmla="*/ 7 h 49"/>
                <a:gd name="T68" fmla="*/ 23 w 34"/>
                <a:gd name="T69" fmla="*/ 10 h 49"/>
                <a:gd name="T70" fmla="*/ 24 w 34"/>
                <a:gd name="T71" fmla="*/ 14 h 49"/>
                <a:gd name="T72" fmla="*/ 23 w 34"/>
                <a:gd name="T73" fmla="*/ 18 h 49"/>
                <a:gd name="T74" fmla="*/ 21 w 34"/>
                <a:gd name="T75"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 h="49">
                  <a:moveTo>
                    <a:pt x="21" y="22"/>
                  </a:moveTo>
                  <a:cubicBezTo>
                    <a:pt x="20" y="23"/>
                    <a:pt x="18" y="24"/>
                    <a:pt x="16" y="26"/>
                  </a:cubicBezTo>
                  <a:cubicBezTo>
                    <a:pt x="15" y="26"/>
                    <a:pt x="13" y="28"/>
                    <a:pt x="11" y="30"/>
                  </a:cubicBezTo>
                  <a:cubicBezTo>
                    <a:pt x="9" y="32"/>
                    <a:pt x="6" y="35"/>
                    <a:pt x="3" y="38"/>
                  </a:cubicBezTo>
                  <a:cubicBezTo>
                    <a:pt x="2" y="38"/>
                    <a:pt x="2" y="40"/>
                    <a:pt x="1" y="41"/>
                  </a:cubicBezTo>
                  <a:cubicBezTo>
                    <a:pt x="1" y="42"/>
                    <a:pt x="0" y="43"/>
                    <a:pt x="0" y="44"/>
                  </a:cubicBezTo>
                  <a:cubicBezTo>
                    <a:pt x="0" y="45"/>
                    <a:pt x="1" y="46"/>
                    <a:pt x="2" y="47"/>
                  </a:cubicBezTo>
                  <a:cubicBezTo>
                    <a:pt x="3" y="48"/>
                    <a:pt x="4" y="49"/>
                    <a:pt x="6" y="49"/>
                  </a:cubicBezTo>
                  <a:cubicBezTo>
                    <a:pt x="30" y="49"/>
                    <a:pt x="30" y="49"/>
                    <a:pt x="30" y="49"/>
                  </a:cubicBezTo>
                  <a:cubicBezTo>
                    <a:pt x="31" y="49"/>
                    <a:pt x="33" y="48"/>
                    <a:pt x="33" y="48"/>
                  </a:cubicBezTo>
                  <a:cubicBezTo>
                    <a:pt x="34" y="47"/>
                    <a:pt x="34" y="46"/>
                    <a:pt x="34" y="45"/>
                  </a:cubicBezTo>
                  <a:cubicBezTo>
                    <a:pt x="34" y="44"/>
                    <a:pt x="34" y="43"/>
                    <a:pt x="33" y="42"/>
                  </a:cubicBezTo>
                  <a:cubicBezTo>
                    <a:pt x="32" y="41"/>
                    <a:pt x="31" y="41"/>
                    <a:pt x="29" y="41"/>
                  </a:cubicBezTo>
                  <a:cubicBezTo>
                    <a:pt x="12" y="41"/>
                    <a:pt x="12" y="41"/>
                    <a:pt x="12" y="41"/>
                  </a:cubicBezTo>
                  <a:cubicBezTo>
                    <a:pt x="12" y="40"/>
                    <a:pt x="13" y="39"/>
                    <a:pt x="13" y="39"/>
                  </a:cubicBezTo>
                  <a:cubicBezTo>
                    <a:pt x="15" y="37"/>
                    <a:pt x="17" y="35"/>
                    <a:pt x="20" y="32"/>
                  </a:cubicBezTo>
                  <a:cubicBezTo>
                    <a:pt x="24" y="30"/>
                    <a:pt x="26" y="28"/>
                    <a:pt x="27" y="26"/>
                  </a:cubicBezTo>
                  <a:cubicBezTo>
                    <a:pt x="29" y="25"/>
                    <a:pt x="30" y="23"/>
                    <a:pt x="32" y="21"/>
                  </a:cubicBezTo>
                  <a:cubicBezTo>
                    <a:pt x="33" y="19"/>
                    <a:pt x="34" y="16"/>
                    <a:pt x="34" y="14"/>
                  </a:cubicBezTo>
                  <a:cubicBezTo>
                    <a:pt x="34" y="12"/>
                    <a:pt x="33" y="10"/>
                    <a:pt x="33" y="8"/>
                  </a:cubicBezTo>
                  <a:cubicBezTo>
                    <a:pt x="32" y="7"/>
                    <a:pt x="31" y="5"/>
                    <a:pt x="30" y="4"/>
                  </a:cubicBezTo>
                  <a:cubicBezTo>
                    <a:pt x="29" y="3"/>
                    <a:pt x="27" y="2"/>
                    <a:pt x="26" y="1"/>
                  </a:cubicBezTo>
                  <a:cubicBezTo>
                    <a:pt x="23" y="0"/>
                    <a:pt x="20" y="0"/>
                    <a:pt x="17" y="0"/>
                  </a:cubicBezTo>
                  <a:cubicBezTo>
                    <a:pt x="14" y="0"/>
                    <a:pt x="12" y="0"/>
                    <a:pt x="10" y="1"/>
                  </a:cubicBezTo>
                  <a:cubicBezTo>
                    <a:pt x="8" y="2"/>
                    <a:pt x="6" y="3"/>
                    <a:pt x="5" y="4"/>
                  </a:cubicBezTo>
                  <a:cubicBezTo>
                    <a:pt x="3" y="5"/>
                    <a:pt x="2" y="7"/>
                    <a:pt x="1" y="9"/>
                  </a:cubicBezTo>
                  <a:cubicBezTo>
                    <a:pt x="1" y="10"/>
                    <a:pt x="0" y="12"/>
                    <a:pt x="0" y="13"/>
                  </a:cubicBezTo>
                  <a:cubicBezTo>
                    <a:pt x="0" y="15"/>
                    <a:pt x="1" y="16"/>
                    <a:pt x="2" y="16"/>
                  </a:cubicBezTo>
                  <a:cubicBezTo>
                    <a:pt x="2" y="17"/>
                    <a:pt x="3" y="18"/>
                    <a:pt x="4" y="18"/>
                  </a:cubicBezTo>
                  <a:cubicBezTo>
                    <a:pt x="6" y="18"/>
                    <a:pt x="7" y="17"/>
                    <a:pt x="7" y="16"/>
                  </a:cubicBezTo>
                  <a:cubicBezTo>
                    <a:pt x="8" y="16"/>
                    <a:pt x="8" y="14"/>
                    <a:pt x="9" y="13"/>
                  </a:cubicBezTo>
                  <a:cubicBezTo>
                    <a:pt x="9" y="11"/>
                    <a:pt x="10" y="11"/>
                    <a:pt x="10" y="10"/>
                  </a:cubicBezTo>
                  <a:cubicBezTo>
                    <a:pt x="12" y="8"/>
                    <a:pt x="14" y="6"/>
                    <a:pt x="17" y="6"/>
                  </a:cubicBezTo>
                  <a:cubicBezTo>
                    <a:pt x="18" y="6"/>
                    <a:pt x="20" y="7"/>
                    <a:pt x="21" y="7"/>
                  </a:cubicBezTo>
                  <a:cubicBezTo>
                    <a:pt x="22" y="8"/>
                    <a:pt x="23" y="9"/>
                    <a:pt x="23" y="10"/>
                  </a:cubicBezTo>
                  <a:cubicBezTo>
                    <a:pt x="24" y="11"/>
                    <a:pt x="24" y="12"/>
                    <a:pt x="24" y="14"/>
                  </a:cubicBezTo>
                  <a:cubicBezTo>
                    <a:pt x="24" y="15"/>
                    <a:pt x="24" y="16"/>
                    <a:pt x="23" y="18"/>
                  </a:cubicBezTo>
                  <a:cubicBezTo>
                    <a:pt x="23" y="19"/>
                    <a:pt x="22" y="20"/>
                    <a:pt x="21" y="22"/>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16" name="Freeform 113"/>
            <p:cNvSpPr>
              <a:spLocks noEditPoints="1"/>
            </p:cNvSpPr>
            <p:nvPr/>
          </p:nvSpPr>
          <p:spPr bwMode="auto">
            <a:xfrm>
              <a:off x="-253525" y="-366865"/>
              <a:ext cx="82023" cy="108867"/>
            </a:xfrm>
            <a:custGeom>
              <a:avLst/>
              <a:gdLst>
                <a:gd name="T0" fmla="*/ 26 w 38"/>
                <a:gd name="T1" fmla="*/ 0 h 50"/>
                <a:gd name="T2" fmla="*/ 23 w 38"/>
                <a:gd name="T3" fmla="*/ 1 h 50"/>
                <a:gd name="T4" fmla="*/ 21 w 38"/>
                <a:gd name="T5" fmla="*/ 5 h 50"/>
                <a:gd name="T6" fmla="*/ 3 w 38"/>
                <a:gd name="T7" fmla="*/ 28 h 50"/>
                <a:gd name="T8" fmla="*/ 2 w 38"/>
                <a:gd name="T9" fmla="*/ 30 h 50"/>
                <a:gd name="T10" fmla="*/ 1 w 38"/>
                <a:gd name="T11" fmla="*/ 31 h 50"/>
                <a:gd name="T12" fmla="*/ 0 w 38"/>
                <a:gd name="T13" fmla="*/ 33 h 50"/>
                <a:gd name="T14" fmla="*/ 0 w 38"/>
                <a:gd name="T15" fmla="*/ 34 h 50"/>
                <a:gd name="T16" fmla="*/ 1 w 38"/>
                <a:gd name="T17" fmla="*/ 38 h 50"/>
                <a:gd name="T18" fmla="*/ 6 w 38"/>
                <a:gd name="T19" fmla="*/ 39 h 50"/>
                <a:gd name="T20" fmla="*/ 23 w 38"/>
                <a:gd name="T21" fmla="*/ 39 h 50"/>
                <a:gd name="T22" fmla="*/ 23 w 38"/>
                <a:gd name="T23" fmla="*/ 45 h 50"/>
                <a:gd name="T24" fmla="*/ 24 w 38"/>
                <a:gd name="T25" fmla="*/ 49 h 50"/>
                <a:gd name="T26" fmla="*/ 27 w 38"/>
                <a:gd name="T27" fmla="*/ 50 h 50"/>
                <a:gd name="T28" fmla="*/ 30 w 38"/>
                <a:gd name="T29" fmla="*/ 49 h 50"/>
                <a:gd name="T30" fmla="*/ 31 w 38"/>
                <a:gd name="T31" fmla="*/ 45 h 50"/>
                <a:gd name="T32" fmla="*/ 31 w 38"/>
                <a:gd name="T33" fmla="*/ 39 h 50"/>
                <a:gd name="T34" fmla="*/ 33 w 38"/>
                <a:gd name="T35" fmla="*/ 39 h 50"/>
                <a:gd name="T36" fmla="*/ 37 w 38"/>
                <a:gd name="T37" fmla="*/ 38 h 50"/>
                <a:gd name="T38" fmla="*/ 38 w 38"/>
                <a:gd name="T39" fmla="*/ 36 h 50"/>
                <a:gd name="T40" fmla="*/ 37 w 38"/>
                <a:gd name="T41" fmla="*/ 32 h 50"/>
                <a:gd name="T42" fmla="*/ 33 w 38"/>
                <a:gd name="T43" fmla="*/ 32 h 50"/>
                <a:gd name="T44" fmla="*/ 31 w 38"/>
                <a:gd name="T45" fmla="*/ 32 h 50"/>
                <a:gd name="T46" fmla="*/ 31 w 38"/>
                <a:gd name="T47" fmla="*/ 6 h 50"/>
                <a:gd name="T48" fmla="*/ 26 w 38"/>
                <a:gd name="T49" fmla="*/ 0 h 50"/>
                <a:gd name="T50" fmla="*/ 23 w 38"/>
                <a:gd name="T51" fmla="*/ 32 h 50"/>
                <a:gd name="T52" fmla="*/ 9 w 38"/>
                <a:gd name="T53" fmla="*/ 32 h 50"/>
                <a:gd name="T54" fmla="*/ 23 w 38"/>
                <a:gd name="T55" fmla="*/ 12 h 50"/>
                <a:gd name="T56" fmla="*/ 23 w 38"/>
                <a:gd name="T57"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50">
                  <a:moveTo>
                    <a:pt x="26" y="0"/>
                  </a:moveTo>
                  <a:cubicBezTo>
                    <a:pt x="25" y="0"/>
                    <a:pt x="24" y="1"/>
                    <a:pt x="23" y="1"/>
                  </a:cubicBezTo>
                  <a:cubicBezTo>
                    <a:pt x="23" y="2"/>
                    <a:pt x="22" y="3"/>
                    <a:pt x="21" y="5"/>
                  </a:cubicBezTo>
                  <a:cubicBezTo>
                    <a:pt x="3" y="28"/>
                    <a:pt x="3" y="28"/>
                    <a:pt x="3" y="28"/>
                  </a:cubicBezTo>
                  <a:cubicBezTo>
                    <a:pt x="2" y="29"/>
                    <a:pt x="2" y="29"/>
                    <a:pt x="2" y="30"/>
                  </a:cubicBezTo>
                  <a:cubicBezTo>
                    <a:pt x="1" y="30"/>
                    <a:pt x="1" y="31"/>
                    <a:pt x="1" y="31"/>
                  </a:cubicBezTo>
                  <a:cubicBezTo>
                    <a:pt x="0" y="32"/>
                    <a:pt x="0" y="32"/>
                    <a:pt x="0" y="33"/>
                  </a:cubicBezTo>
                  <a:cubicBezTo>
                    <a:pt x="0" y="33"/>
                    <a:pt x="0" y="33"/>
                    <a:pt x="0" y="34"/>
                  </a:cubicBezTo>
                  <a:cubicBezTo>
                    <a:pt x="0" y="36"/>
                    <a:pt x="0" y="37"/>
                    <a:pt x="1" y="38"/>
                  </a:cubicBezTo>
                  <a:cubicBezTo>
                    <a:pt x="2" y="39"/>
                    <a:pt x="4" y="39"/>
                    <a:pt x="6" y="39"/>
                  </a:cubicBezTo>
                  <a:cubicBezTo>
                    <a:pt x="23" y="39"/>
                    <a:pt x="23" y="39"/>
                    <a:pt x="23" y="39"/>
                  </a:cubicBezTo>
                  <a:cubicBezTo>
                    <a:pt x="23" y="45"/>
                    <a:pt x="23" y="45"/>
                    <a:pt x="23" y="45"/>
                  </a:cubicBezTo>
                  <a:cubicBezTo>
                    <a:pt x="23" y="47"/>
                    <a:pt x="23" y="48"/>
                    <a:pt x="24" y="49"/>
                  </a:cubicBezTo>
                  <a:cubicBezTo>
                    <a:pt x="25" y="50"/>
                    <a:pt x="26" y="50"/>
                    <a:pt x="27" y="50"/>
                  </a:cubicBezTo>
                  <a:cubicBezTo>
                    <a:pt x="28" y="50"/>
                    <a:pt x="29" y="50"/>
                    <a:pt x="30" y="49"/>
                  </a:cubicBezTo>
                  <a:cubicBezTo>
                    <a:pt x="31" y="48"/>
                    <a:pt x="31" y="47"/>
                    <a:pt x="31" y="45"/>
                  </a:cubicBezTo>
                  <a:cubicBezTo>
                    <a:pt x="31" y="39"/>
                    <a:pt x="31" y="39"/>
                    <a:pt x="31" y="39"/>
                  </a:cubicBezTo>
                  <a:cubicBezTo>
                    <a:pt x="33" y="39"/>
                    <a:pt x="33" y="39"/>
                    <a:pt x="33" y="39"/>
                  </a:cubicBezTo>
                  <a:cubicBezTo>
                    <a:pt x="35" y="39"/>
                    <a:pt x="36" y="39"/>
                    <a:pt x="37" y="38"/>
                  </a:cubicBezTo>
                  <a:cubicBezTo>
                    <a:pt x="38" y="38"/>
                    <a:pt x="38" y="37"/>
                    <a:pt x="38" y="36"/>
                  </a:cubicBezTo>
                  <a:cubicBezTo>
                    <a:pt x="38" y="34"/>
                    <a:pt x="38" y="33"/>
                    <a:pt x="37" y="32"/>
                  </a:cubicBezTo>
                  <a:cubicBezTo>
                    <a:pt x="36" y="32"/>
                    <a:pt x="34" y="32"/>
                    <a:pt x="33" y="32"/>
                  </a:cubicBezTo>
                  <a:cubicBezTo>
                    <a:pt x="31" y="32"/>
                    <a:pt x="31" y="32"/>
                    <a:pt x="31" y="32"/>
                  </a:cubicBezTo>
                  <a:cubicBezTo>
                    <a:pt x="31" y="6"/>
                    <a:pt x="31" y="6"/>
                    <a:pt x="31" y="6"/>
                  </a:cubicBezTo>
                  <a:cubicBezTo>
                    <a:pt x="31" y="2"/>
                    <a:pt x="29" y="0"/>
                    <a:pt x="26" y="0"/>
                  </a:cubicBezTo>
                  <a:close/>
                  <a:moveTo>
                    <a:pt x="23" y="32"/>
                  </a:moveTo>
                  <a:cubicBezTo>
                    <a:pt x="9" y="32"/>
                    <a:pt x="9" y="32"/>
                    <a:pt x="9" y="32"/>
                  </a:cubicBezTo>
                  <a:cubicBezTo>
                    <a:pt x="23" y="12"/>
                    <a:pt x="23" y="12"/>
                    <a:pt x="23" y="12"/>
                  </a:cubicBezTo>
                  <a:lnTo>
                    <a:pt x="23" y="32"/>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17" name="Freeform 114"/>
            <p:cNvSpPr/>
            <p:nvPr/>
          </p:nvSpPr>
          <p:spPr bwMode="auto">
            <a:xfrm>
              <a:off x="-389235" y="-468275"/>
              <a:ext cx="280369" cy="298265"/>
            </a:xfrm>
            <a:custGeom>
              <a:avLst/>
              <a:gdLst>
                <a:gd name="T0" fmla="*/ 50 w 130"/>
                <a:gd name="T1" fmla="*/ 0 h 138"/>
                <a:gd name="T2" fmla="*/ 4 w 130"/>
                <a:gd name="T3" fmla="*/ 14 h 138"/>
                <a:gd name="T4" fmla="*/ 2 w 130"/>
                <a:gd name="T5" fmla="*/ 25 h 138"/>
                <a:gd name="T6" fmla="*/ 13 w 130"/>
                <a:gd name="T7" fmla="*/ 27 h 138"/>
                <a:gd name="T8" fmla="*/ 50 w 130"/>
                <a:gd name="T9" fmla="*/ 15 h 138"/>
                <a:gd name="T10" fmla="*/ 115 w 130"/>
                <a:gd name="T11" fmla="*/ 81 h 138"/>
                <a:gd name="T12" fmla="*/ 97 w 130"/>
                <a:gd name="T13" fmla="*/ 125 h 138"/>
                <a:gd name="T14" fmla="*/ 98 w 130"/>
                <a:gd name="T15" fmla="*/ 136 h 138"/>
                <a:gd name="T16" fmla="*/ 103 w 130"/>
                <a:gd name="T17" fmla="*/ 138 h 138"/>
                <a:gd name="T18" fmla="*/ 109 w 130"/>
                <a:gd name="T19" fmla="*/ 135 h 138"/>
                <a:gd name="T20" fmla="*/ 130 w 130"/>
                <a:gd name="T21" fmla="*/ 81 h 138"/>
                <a:gd name="T22" fmla="*/ 50 w 130"/>
                <a:gd name="T2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38">
                  <a:moveTo>
                    <a:pt x="50" y="0"/>
                  </a:moveTo>
                  <a:cubicBezTo>
                    <a:pt x="33" y="0"/>
                    <a:pt x="18" y="5"/>
                    <a:pt x="4" y="14"/>
                  </a:cubicBezTo>
                  <a:cubicBezTo>
                    <a:pt x="1" y="17"/>
                    <a:pt x="0" y="21"/>
                    <a:pt x="2" y="25"/>
                  </a:cubicBezTo>
                  <a:cubicBezTo>
                    <a:pt x="5" y="28"/>
                    <a:pt x="9" y="29"/>
                    <a:pt x="13" y="27"/>
                  </a:cubicBezTo>
                  <a:cubicBezTo>
                    <a:pt x="24" y="19"/>
                    <a:pt x="36" y="15"/>
                    <a:pt x="50" y="15"/>
                  </a:cubicBezTo>
                  <a:cubicBezTo>
                    <a:pt x="86" y="15"/>
                    <a:pt x="115" y="45"/>
                    <a:pt x="115" y="81"/>
                  </a:cubicBezTo>
                  <a:cubicBezTo>
                    <a:pt x="115" y="97"/>
                    <a:pt x="109" y="113"/>
                    <a:pt x="97" y="125"/>
                  </a:cubicBezTo>
                  <a:cubicBezTo>
                    <a:pt x="95" y="128"/>
                    <a:pt x="95" y="133"/>
                    <a:pt x="98" y="136"/>
                  </a:cubicBezTo>
                  <a:cubicBezTo>
                    <a:pt x="99" y="137"/>
                    <a:pt x="101" y="138"/>
                    <a:pt x="103" y="138"/>
                  </a:cubicBezTo>
                  <a:cubicBezTo>
                    <a:pt x="105" y="138"/>
                    <a:pt x="107" y="137"/>
                    <a:pt x="109" y="135"/>
                  </a:cubicBezTo>
                  <a:cubicBezTo>
                    <a:pt x="122" y="120"/>
                    <a:pt x="130" y="101"/>
                    <a:pt x="130" y="81"/>
                  </a:cubicBezTo>
                  <a:cubicBezTo>
                    <a:pt x="130" y="36"/>
                    <a:pt x="94" y="0"/>
                    <a:pt x="50" y="0"/>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18" name="Freeform 115"/>
            <p:cNvSpPr>
              <a:spLocks noEditPoints="1"/>
            </p:cNvSpPr>
            <p:nvPr/>
          </p:nvSpPr>
          <p:spPr bwMode="auto">
            <a:xfrm>
              <a:off x="-471259" y="-422044"/>
              <a:ext cx="298265" cy="317652"/>
            </a:xfrm>
            <a:custGeom>
              <a:avLst/>
              <a:gdLst>
                <a:gd name="T0" fmla="*/ 85 w 138"/>
                <a:gd name="T1" fmla="*/ 94 h 147"/>
                <a:gd name="T2" fmla="*/ 78 w 138"/>
                <a:gd name="T3" fmla="*/ 103 h 147"/>
                <a:gd name="T4" fmla="*/ 59 w 138"/>
                <a:gd name="T5" fmla="*/ 87 h 147"/>
                <a:gd name="T6" fmla="*/ 43 w 138"/>
                <a:gd name="T7" fmla="*/ 63 h 147"/>
                <a:gd name="T8" fmla="*/ 54 w 138"/>
                <a:gd name="T9" fmla="*/ 57 h 147"/>
                <a:gd name="T10" fmla="*/ 33 w 138"/>
                <a:gd name="T11" fmla="*/ 2 h 147"/>
                <a:gd name="T12" fmla="*/ 26 w 138"/>
                <a:gd name="T13" fmla="*/ 2 h 147"/>
                <a:gd name="T14" fmla="*/ 6 w 138"/>
                <a:gd name="T15" fmla="*/ 28 h 147"/>
                <a:gd name="T16" fmla="*/ 28 w 138"/>
                <a:gd name="T17" fmla="*/ 93 h 147"/>
                <a:gd name="T18" fmla="*/ 39 w 138"/>
                <a:gd name="T19" fmla="*/ 107 h 147"/>
                <a:gd name="T20" fmla="*/ 42 w 138"/>
                <a:gd name="T21" fmla="*/ 110 h 147"/>
                <a:gd name="T22" fmla="*/ 107 w 138"/>
                <a:gd name="T23" fmla="*/ 144 h 147"/>
                <a:gd name="T24" fmla="*/ 135 w 138"/>
                <a:gd name="T25" fmla="*/ 128 h 147"/>
                <a:gd name="T26" fmla="*/ 137 w 138"/>
                <a:gd name="T27" fmla="*/ 122 h 147"/>
                <a:gd name="T28" fmla="*/ 85 w 138"/>
                <a:gd name="T29" fmla="*/ 94 h 147"/>
                <a:gd name="T30" fmla="*/ 45 w 138"/>
                <a:gd name="T31" fmla="*/ 104 h 147"/>
                <a:gd name="T32" fmla="*/ 43 w 138"/>
                <a:gd name="T33" fmla="*/ 102 h 147"/>
                <a:gd name="T34" fmla="*/ 33 w 138"/>
                <a:gd name="T35" fmla="*/ 90 h 147"/>
                <a:gd name="T36" fmla="*/ 12 w 138"/>
                <a:gd name="T37" fmla="*/ 36 h 147"/>
                <a:gd name="T38" fmla="*/ 28 w 138"/>
                <a:gd name="T39" fmla="*/ 14 h 147"/>
                <a:gd name="T40" fmla="*/ 33 w 138"/>
                <a:gd name="T41" fmla="*/ 13 h 147"/>
                <a:gd name="T42" fmla="*/ 37 w 138"/>
                <a:gd name="T43" fmla="*/ 17 h 147"/>
                <a:gd name="T44" fmla="*/ 36 w 138"/>
                <a:gd name="T45" fmla="*/ 17 h 147"/>
                <a:gd name="T46" fmla="*/ 19 w 138"/>
                <a:gd name="T47" fmla="*/ 39 h 147"/>
                <a:gd name="T48" fmla="*/ 37 w 138"/>
                <a:gd name="T49" fmla="*/ 94 h 147"/>
                <a:gd name="T50" fmla="*/ 47 w 138"/>
                <a:gd name="T51" fmla="*/ 106 h 147"/>
                <a:gd name="T52" fmla="*/ 47 w 138"/>
                <a:gd name="T53" fmla="*/ 106 h 147"/>
                <a:gd name="T54" fmla="*/ 45 w 138"/>
                <a:gd name="T55" fmla="*/ 10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47">
                  <a:moveTo>
                    <a:pt x="85" y="94"/>
                  </a:moveTo>
                  <a:cubicBezTo>
                    <a:pt x="83" y="98"/>
                    <a:pt x="85" y="103"/>
                    <a:pt x="78" y="103"/>
                  </a:cubicBezTo>
                  <a:cubicBezTo>
                    <a:pt x="75" y="103"/>
                    <a:pt x="65" y="94"/>
                    <a:pt x="59" y="87"/>
                  </a:cubicBezTo>
                  <a:cubicBezTo>
                    <a:pt x="54" y="81"/>
                    <a:pt x="42" y="67"/>
                    <a:pt x="43" y="63"/>
                  </a:cubicBezTo>
                  <a:cubicBezTo>
                    <a:pt x="44" y="55"/>
                    <a:pt x="49" y="58"/>
                    <a:pt x="54" y="57"/>
                  </a:cubicBezTo>
                  <a:cubicBezTo>
                    <a:pt x="55" y="56"/>
                    <a:pt x="59" y="29"/>
                    <a:pt x="33" y="2"/>
                  </a:cubicBezTo>
                  <a:cubicBezTo>
                    <a:pt x="32" y="1"/>
                    <a:pt x="29" y="0"/>
                    <a:pt x="26" y="2"/>
                  </a:cubicBezTo>
                  <a:cubicBezTo>
                    <a:pt x="19" y="8"/>
                    <a:pt x="10" y="14"/>
                    <a:pt x="6" y="28"/>
                  </a:cubicBezTo>
                  <a:cubicBezTo>
                    <a:pt x="4" y="39"/>
                    <a:pt x="0" y="55"/>
                    <a:pt x="28" y="93"/>
                  </a:cubicBezTo>
                  <a:cubicBezTo>
                    <a:pt x="31" y="97"/>
                    <a:pt x="34" y="102"/>
                    <a:pt x="39" y="107"/>
                  </a:cubicBezTo>
                  <a:cubicBezTo>
                    <a:pt x="40" y="109"/>
                    <a:pt x="41" y="110"/>
                    <a:pt x="42" y="110"/>
                  </a:cubicBezTo>
                  <a:cubicBezTo>
                    <a:pt x="78" y="147"/>
                    <a:pt x="96" y="146"/>
                    <a:pt x="107" y="144"/>
                  </a:cubicBezTo>
                  <a:cubicBezTo>
                    <a:pt x="121" y="143"/>
                    <a:pt x="129" y="135"/>
                    <a:pt x="135" y="128"/>
                  </a:cubicBezTo>
                  <a:cubicBezTo>
                    <a:pt x="138" y="126"/>
                    <a:pt x="138" y="123"/>
                    <a:pt x="137" y="122"/>
                  </a:cubicBezTo>
                  <a:cubicBezTo>
                    <a:pt x="113" y="93"/>
                    <a:pt x="86" y="92"/>
                    <a:pt x="85" y="94"/>
                  </a:cubicBezTo>
                  <a:close/>
                  <a:moveTo>
                    <a:pt x="45" y="104"/>
                  </a:moveTo>
                  <a:cubicBezTo>
                    <a:pt x="44" y="103"/>
                    <a:pt x="43" y="103"/>
                    <a:pt x="43" y="102"/>
                  </a:cubicBezTo>
                  <a:cubicBezTo>
                    <a:pt x="38" y="97"/>
                    <a:pt x="35" y="93"/>
                    <a:pt x="33" y="90"/>
                  </a:cubicBezTo>
                  <a:cubicBezTo>
                    <a:pt x="7" y="59"/>
                    <a:pt x="10" y="45"/>
                    <a:pt x="12" y="36"/>
                  </a:cubicBezTo>
                  <a:cubicBezTo>
                    <a:pt x="14" y="24"/>
                    <a:pt x="21" y="19"/>
                    <a:pt x="28" y="14"/>
                  </a:cubicBezTo>
                  <a:cubicBezTo>
                    <a:pt x="30" y="12"/>
                    <a:pt x="32" y="12"/>
                    <a:pt x="33" y="13"/>
                  </a:cubicBezTo>
                  <a:cubicBezTo>
                    <a:pt x="34" y="14"/>
                    <a:pt x="36" y="15"/>
                    <a:pt x="37" y="17"/>
                  </a:cubicBezTo>
                  <a:cubicBezTo>
                    <a:pt x="37" y="17"/>
                    <a:pt x="37" y="17"/>
                    <a:pt x="36" y="17"/>
                  </a:cubicBezTo>
                  <a:cubicBezTo>
                    <a:pt x="30" y="22"/>
                    <a:pt x="22" y="27"/>
                    <a:pt x="19" y="39"/>
                  </a:cubicBezTo>
                  <a:cubicBezTo>
                    <a:pt x="17" y="48"/>
                    <a:pt x="14" y="62"/>
                    <a:pt x="37" y="94"/>
                  </a:cubicBezTo>
                  <a:cubicBezTo>
                    <a:pt x="39" y="97"/>
                    <a:pt x="42" y="101"/>
                    <a:pt x="47" y="106"/>
                  </a:cubicBezTo>
                  <a:cubicBezTo>
                    <a:pt x="47" y="106"/>
                    <a:pt x="47" y="106"/>
                    <a:pt x="47" y="106"/>
                  </a:cubicBezTo>
                  <a:cubicBezTo>
                    <a:pt x="46" y="105"/>
                    <a:pt x="46" y="105"/>
                    <a:pt x="45" y="104"/>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grpSp>
      <p:grpSp>
        <p:nvGrpSpPr>
          <p:cNvPr id="32" name="组合 31"/>
          <p:cNvGrpSpPr/>
          <p:nvPr/>
        </p:nvGrpSpPr>
        <p:grpSpPr>
          <a:xfrm>
            <a:off x="2628128" y="3611331"/>
            <a:ext cx="560737" cy="560737"/>
            <a:chOff x="-867949" y="1160513"/>
            <a:chExt cx="560737" cy="560737"/>
          </a:xfrm>
        </p:grpSpPr>
        <p:sp>
          <p:nvSpPr>
            <p:cNvPr id="20" name="Oval 46"/>
            <p:cNvSpPr>
              <a:spLocks noChangeArrowheads="1"/>
            </p:cNvSpPr>
            <p:nvPr/>
          </p:nvSpPr>
          <p:spPr bwMode="auto">
            <a:xfrm>
              <a:off x="-867949" y="1160513"/>
              <a:ext cx="560737" cy="560737"/>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字魂105号-简雅黑" panose="00000500000000000000" pitchFamily="2" charset="-122"/>
              </a:endParaRPr>
            </a:p>
          </p:txBody>
        </p:sp>
        <p:sp>
          <p:nvSpPr>
            <p:cNvPr id="21" name="Freeform 93"/>
            <p:cNvSpPr>
              <a:spLocks noEditPoints="1"/>
            </p:cNvSpPr>
            <p:nvPr/>
          </p:nvSpPr>
          <p:spPr bwMode="auto">
            <a:xfrm>
              <a:off x="-757591" y="1281888"/>
              <a:ext cx="331074" cy="323617"/>
            </a:xfrm>
            <a:custGeom>
              <a:avLst/>
              <a:gdLst>
                <a:gd name="T0" fmla="*/ 77 w 153"/>
                <a:gd name="T1" fmla="*/ 0 h 150"/>
                <a:gd name="T2" fmla="*/ 0 w 153"/>
                <a:gd name="T3" fmla="*/ 75 h 150"/>
                <a:gd name="T4" fmla="*/ 77 w 153"/>
                <a:gd name="T5" fmla="*/ 150 h 150"/>
                <a:gd name="T6" fmla="*/ 153 w 153"/>
                <a:gd name="T7" fmla="*/ 75 h 150"/>
                <a:gd name="T8" fmla="*/ 77 w 153"/>
                <a:gd name="T9" fmla="*/ 0 h 150"/>
                <a:gd name="T10" fmla="*/ 83 w 153"/>
                <a:gd name="T11" fmla="*/ 135 h 150"/>
                <a:gd name="T12" fmla="*/ 83 w 153"/>
                <a:gd name="T13" fmla="*/ 121 h 150"/>
                <a:gd name="T14" fmla="*/ 77 w 153"/>
                <a:gd name="T15" fmla="*/ 122 h 150"/>
                <a:gd name="T16" fmla="*/ 70 w 153"/>
                <a:gd name="T17" fmla="*/ 121 h 150"/>
                <a:gd name="T18" fmla="*/ 70 w 153"/>
                <a:gd name="T19" fmla="*/ 135 h 150"/>
                <a:gd name="T20" fmla="*/ 14 w 153"/>
                <a:gd name="T21" fmla="*/ 82 h 150"/>
                <a:gd name="T22" fmla="*/ 29 w 153"/>
                <a:gd name="T23" fmla="*/ 82 h 150"/>
                <a:gd name="T24" fmla="*/ 28 w 153"/>
                <a:gd name="T25" fmla="*/ 75 h 150"/>
                <a:gd name="T26" fmla="*/ 29 w 153"/>
                <a:gd name="T27" fmla="*/ 68 h 150"/>
                <a:gd name="T28" fmla="*/ 14 w 153"/>
                <a:gd name="T29" fmla="*/ 68 h 150"/>
                <a:gd name="T30" fmla="*/ 70 w 153"/>
                <a:gd name="T31" fmla="*/ 15 h 150"/>
                <a:gd name="T32" fmla="*/ 70 w 153"/>
                <a:gd name="T33" fmla="*/ 29 h 150"/>
                <a:gd name="T34" fmla="*/ 77 w 153"/>
                <a:gd name="T35" fmla="*/ 28 h 150"/>
                <a:gd name="T36" fmla="*/ 83 w 153"/>
                <a:gd name="T37" fmla="*/ 29 h 150"/>
                <a:gd name="T38" fmla="*/ 83 w 153"/>
                <a:gd name="T39" fmla="*/ 15 h 150"/>
                <a:gd name="T40" fmla="*/ 139 w 153"/>
                <a:gd name="T41" fmla="*/ 68 h 150"/>
                <a:gd name="T42" fmla="*/ 124 w 153"/>
                <a:gd name="T43" fmla="*/ 68 h 150"/>
                <a:gd name="T44" fmla="*/ 125 w 153"/>
                <a:gd name="T45" fmla="*/ 75 h 150"/>
                <a:gd name="T46" fmla="*/ 124 w 153"/>
                <a:gd name="T47" fmla="*/ 82 h 150"/>
                <a:gd name="T48" fmla="*/ 139 w 153"/>
                <a:gd name="T49" fmla="*/ 82 h 150"/>
                <a:gd name="T50" fmla="*/ 83 w 153"/>
                <a:gd name="T51" fmla="*/ 13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150">
                  <a:moveTo>
                    <a:pt x="77" y="0"/>
                  </a:moveTo>
                  <a:cubicBezTo>
                    <a:pt x="34" y="0"/>
                    <a:pt x="0" y="34"/>
                    <a:pt x="0" y="75"/>
                  </a:cubicBezTo>
                  <a:cubicBezTo>
                    <a:pt x="0" y="116"/>
                    <a:pt x="34" y="150"/>
                    <a:pt x="77" y="150"/>
                  </a:cubicBezTo>
                  <a:cubicBezTo>
                    <a:pt x="119" y="150"/>
                    <a:pt x="153" y="116"/>
                    <a:pt x="153" y="75"/>
                  </a:cubicBezTo>
                  <a:cubicBezTo>
                    <a:pt x="153" y="34"/>
                    <a:pt x="119" y="0"/>
                    <a:pt x="77" y="0"/>
                  </a:cubicBezTo>
                  <a:close/>
                  <a:moveTo>
                    <a:pt x="83" y="135"/>
                  </a:moveTo>
                  <a:cubicBezTo>
                    <a:pt x="83" y="121"/>
                    <a:pt x="83" y="121"/>
                    <a:pt x="83" y="121"/>
                  </a:cubicBezTo>
                  <a:cubicBezTo>
                    <a:pt x="81" y="122"/>
                    <a:pt x="79" y="122"/>
                    <a:pt x="77" y="122"/>
                  </a:cubicBezTo>
                  <a:cubicBezTo>
                    <a:pt x="74" y="122"/>
                    <a:pt x="72" y="122"/>
                    <a:pt x="70" y="121"/>
                  </a:cubicBezTo>
                  <a:cubicBezTo>
                    <a:pt x="70" y="135"/>
                    <a:pt x="70" y="135"/>
                    <a:pt x="70" y="135"/>
                  </a:cubicBezTo>
                  <a:cubicBezTo>
                    <a:pt x="41" y="132"/>
                    <a:pt x="18" y="110"/>
                    <a:pt x="14" y="82"/>
                  </a:cubicBezTo>
                  <a:cubicBezTo>
                    <a:pt x="29" y="82"/>
                    <a:pt x="29" y="82"/>
                    <a:pt x="29" y="82"/>
                  </a:cubicBezTo>
                  <a:cubicBezTo>
                    <a:pt x="28" y="80"/>
                    <a:pt x="28" y="77"/>
                    <a:pt x="28" y="75"/>
                  </a:cubicBezTo>
                  <a:cubicBezTo>
                    <a:pt x="28" y="73"/>
                    <a:pt x="28" y="70"/>
                    <a:pt x="29" y="68"/>
                  </a:cubicBezTo>
                  <a:cubicBezTo>
                    <a:pt x="14" y="68"/>
                    <a:pt x="14" y="68"/>
                    <a:pt x="14" y="68"/>
                  </a:cubicBezTo>
                  <a:cubicBezTo>
                    <a:pt x="18" y="40"/>
                    <a:pt x="41" y="18"/>
                    <a:pt x="70" y="15"/>
                  </a:cubicBezTo>
                  <a:cubicBezTo>
                    <a:pt x="70" y="29"/>
                    <a:pt x="70" y="29"/>
                    <a:pt x="70" y="29"/>
                  </a:cubicBezTo>
                  <a:cubicBezTo>
                    <a:pt x="72" y="28"/>
                    <a:pt x="74" y="28"/>
                    <a:pt x="77" y="28"/>
                  </a:cubicBezTo>
                  <a:cubicBezTo>
                    <a:pt x="79" y="28"/>
                    <a:pt x="81" y="28"/>
                    <a:pt x="83" y="29"/>
                  </a:cubicBezTo>
                  <a:cubicBezTo>
                    <a:pt x="83" y="15"/>
                    <a:pt x="83" y="15"/>
                    <a:pt x="83" y="15"/>
                  </a:cubicBezTo>
                  <a:cubicBezTo>
                    <a:pt x="112" y="18"/>
                    <a:pt x="135" y="40"/>
                    <a:pt x="139" y="68"/>
                  </a:cubicBezTo>
                  <a:cubicBezTo>
                    <a:pt x="124" y="68"/>
                    <a:pt x="124" y="68"/>
                    <a:pt x="124" y="68"/>
                  </a:cubicBezTo>
                  <a:cubicBezTo>
                    <a:pt x="125" y="70"/>
                    <a:pt x="125" y="73"/>
                    <a:pt x="125" y="75"/>
                  </a:cubicBezTo>
                  <a:cubicBezTo>
                    <a:pt x="125" y="77"/>
                    <a:pt x="125" y="80"/>
                    <a:pt x="124" y="82"/>
                  </a:cubicBezTo>
                  <a:cubicBezTo>
                    <a:pt x="139" y="82"/>
                    <a:pt x="139" y="82"/>
                    <a:pt x="139" y="82"/>
                  </a:cubicBezTo>
                  <a:cubicBezTo>
                    <a:pt x="135" y="110"/>
                    <a:pt x="112" y="132"/>
                    <a:pt x="83" y="135"/>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2" name="Freeform 94"/>
            <p:cNvSpPr/>
            <p:nvPr/>
          </p:nvSpPr>
          <p:spPr bwMode="auto">
            <a:xfrm>
              <a:off x="-657673" y="1334085"/>
              <a:ext cx="22370" cy="25353"/>
            </a:xfrm>
            <a:custGeom>
              <a:avLst/>
              <a:gdLst>
                <a:gd name="T0" fmla="*/ 4 w 10"/>
                <a:gd name="T1" fmla="*/ 12 h 12"/>
                <a:gd name="T2" fmla="*/ 10 w 10"/>
                <a:gd name="T3" fmla="*/ 9 h 12"/>
                <a:gd name="T4" fmla="*/ 6 w 10"/>
                <a:gd name="T5" fmla="*/ 2 h 12"/>
                <a:gd name="T6" fmla="*/ 3 w 10"/>
                <a:gd name="T7" fmla="*/ 0 h 12"/>
                <a:gd name="T8" fmla="*/ 1 w 10"/>
                <a:gd name="T9" fmla="*/ 1 h 12"/>
                <a:gd name="T10" fmla="*/ 0 w 10"/>
                <a:gd name="T11" fmla="*/ 3 h 12"/>
                <a:gd name="T12" fmla="*/ 0 w 10"/>
                <a:gd name="T13" fmla="*/ 6 h 12"/>
                <a:gd name="T14" fmla="*/ 4 w 10"/>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4" y="12"/>
                  </a:moveTo>
                  <a:cubicBezTo>
                    <a:pt x="6" y="11"/>
                    <a:pt x="8" y="10"/>
                    <a:pt x="10" y="9"/>
                  </a:cubicBezTo>
                  <a:cubicBezTo>
                    <a:pt x="6" y="2"/>
                    <a:pt x="6" y="2"/>
                    <a:pt x="6" y="2"/>
                  </a:cubicBezTo>
                  <a:cubicBezTo>
                    <a:pt x="6" y="1"/>
                    <a:pt x="5" y="0"/>
                    <a:pt x="3" y="0"/>
                  </a:cubicBezTo>
                  <a:cubicBezTo>
                    <a:pt x="3" y="0"/>
                    <a:pt x="2" y="0"/>
                    <a:pt x="1" y="1"/>
                  </a:cubicBezTo>
                  <a:cubicBezTo>
                    <a:pt x="1" y="1"/>
                    <a:pt x="0" y="2"/>
                    <a:pt x="0" y="3"/>
                  </a:cubicBezTo>
                  <a:cubicBezTo>
                    <a:pt x="0" y="4"/>
                    <a:pt x="0" y="5"/>
                    <a:pt x="0" y="6"/>
                  </a:cubicBezTo>
                  <a:lnTo>
                    <a:pt x="4" y="12"/>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3" name="Freeform 95"/>
            <p:cNvSpPr/>
            <p:nvPr/>
          </p:nvSpPr>
          <p:spPr bwMode="auto">
            <a:xfrm>
              <a:off x="-547315" y="1334085"/>
              <a:ext cx="23861" cy="25353"/>
            </a:xfrm>
            <a:custGeom>
              <a:avLst/>
              <a:gdLst>
                <a:gd name="T0" fmla="*/ 9 w 11"/>
                <a:gd name="T1" fmla="*/ 1 h 12"/>
                <a:gd name="T2" fmla="*/ 7 w 11"/>
                <a:gd name="T3" fmla="*/ 0 h 12"/>
                <a:gd name="T4" fmla="*/ 4 w 11"/>
                <a:gd name="T5" fmla="*/ 2 h 12"/>
                <a:gd name="T6" fmla="*/ 0 w 11"/>
                <a:gd name="T7" fmla="*/ 9 h 12"/>
                <a:gd name="T8" fmla="*/ 6 w 11"/>
                <a:gd name="T9" fmla="*/ 12 h 12"/>
                <a:gd name="T10" fmla="*/ 10 w 11"/>
                <a:gd name="T11" fmla="*/ 6 h 12"/>
                <a:gd name="T12" fmla="*/ 9 w 1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1"/>
                  </a:moveTo>
                  <a:cubicBezTo>
                    <a:pt x="8" y="0"/>
                    <a:pt x="7" y="0"/>
                    <a:pt x="7" y="0"/>
                  </a:cubicBezTo>
                  <a:cubicBezTo>
                    <a:pt x="6" y="0"/>
                    <a:pt x="4" y="1"/>
                    <a:pt x="4" y="2"/>
                  </a:cubicBezTo>
                  <a:cubicBezTo>
                    <a:pt x="0" y="9"/>
                    <a:pt x="0" y="9"/>
                    <a:pt x="0" y="9"/>
                  </a:cubicBezTo>
                  <a:cubicBezTo>
                    <a:pt x="2" y="10"/>
                    <a:pt x="4" y="11"/>
                    <a:pt x="6" y="12"/>
                  </a:cubicBezTo>
                  <a:cubicBezTo>
                    <a:pt x="10" y="6"/>
                    <a:pt x="10" y="6"/>
                    <a:pt x="10" y="6"/>
                  </a:cubicBezTo>
                  <a:cubicBezTo>
                    <a:pt x="11" y="4"/>
                    <a:pt x="10" y="2"/>
                    <a:pt x="9" y="1"/>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4" name="Freeform 96"/>
            <p:cNvSpPr/>
            <p:nvPr/>
          </p:nvSpPr>
          <p:spPr bwMode="auto">
            <a:xfrm>
              <a:off x="-505558" y="1377333"/>
              <a:ext cx="23861" cy="20879"/>
            </a:xfrm>
            <a:custGeom>
              <a:avLst/>
              <a:gdLst>
                <a:gd name="T0" fmla="*/ 10 w 11"/>
                <a:gd name="T1" fmla="*/ 7 h 10"/>
                <a:gd name="T2" fmla="*/ 11 w 11"/>
                <a:gd name="T3" fmla="*/ 5 h 10"/>
                <a:gd name="T4" fmla="*/ 11 w 11"/>
                <a:gd name="T5" fmla="*/ 2 h 10"/>
                <a:gd name="T6" fmla="*/ 8 w 11"/>
                <a:gd name="T7" fmla="*/ 0 h 10"/>
                <a:gd name="T8" fmla="*/ 6 w 11"/>
                <a:gd name="T9" fmla="*/ 1 h 10"/>
                <a:gd name="T10" fmla="*/ 0 w 11"/>
                <a:gd name="T11" fmla="*/ 4 h 10"/>
                <a:gd name="T12" fmla="*/ 4 w 11"/>
                <a:gd name="T13" fmla="*/ 10 h 10"/>
                <a:gd name="T14" fmla="*/ 10 w 11"/>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0" y="7"/>
                  </a:moveTo>
                  <a:cubicBezTo>
                    <a:pt x="10" y="6"/>
                    <a:pt x="11" y="6"/>
                    <a:pt x="11" y="5"/>
                  </a:cubicBezTo>
                  <a:cubicBezTo>
                    <a:pt x="11" y="4"/>
                    <a:pt x="11" y="3"/>
                    <a:pt x="11" y="2"/>
                  </a:cubicBezTo>
                  <a:cubicBezTo>
                    <a:pt x="10" y="1"/>
                    <a:pt x="9" y="0"/>
                    <a:pt x="8" y="0"/>
                  </a:cubicBezTo>
                  <a:cubicBezTo>
                    <a:pt x="7" y="0"/>
                    <a:pt x="7" y="0"/>
                    <a:pt x="6" y="1"/>
                  </a:cubicBezTo>
                  <a:cubicBezTo>
                    <a:pt x="0" y="4"/>
                    <a:pt x="0" y="4"/>
                    <a:pt x="0" y="4"/>
                  </a:cubicBezTo>
                  <a:cubicBezTo>
                    <a:pt x="1" y="6"/>
                    <a:pt x="3" y="8"/>
                    <a:pt x="4" y="10"/>
                  </a:cubicBezTo>
                  <a:lnTo>
                    <a:pt x="10" y="7"/>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5" name="Freeform 97"/>
            <p:cNvSpPr/>
            <p:nvPr/>
          </p:nvSpPr>
          <p:spPr bwMode="auto">
            <a:xfrm>
              <a:off x="-700921" y="1377333"/>
              <a:ext cx="23861" cy="20879"/>
            </a:xfrm>
            <a:custGeom>
              <a:avLst/>
              <a:gdLst>
                <a:gd name="T0" fmla="*/ 3 w 11"/>
                <a:gd name="T1" fmla="*/ 0 h 10"/>
                <a:gd name="T2" fmla="*/ 0 w 11"/>
                <a:gd name="T3" fmla="*/ 2 h 10"/>
                <a:gd name="T4" fmla="*/ 0 w 11"/>
                <a:gd name="T5" fmla="*/ 5 h 10"/>
                <a:gd name="T6" fmla="*/ 1 w 11"/>
                <a:gd name="T7" fmla="*/ 7 h 10"/>
                <a:gd name="T8" fmla="*/ 7 w 11"/>
                <a:gd name="T9" fmla="*/ 10 h 10"/>
                <a:gd name="T10" fmla="*/ 11 w 11"/>
                <a:gd name="T11" fmla="*/ 4 h 10"/>
                <a:gd name="T12" fmla="*/ 5 w 11"/>
                <a:gd name="T13" fmla="*/ 1 h 10"/>
                <a:gd name="T14" fmla="*/ 3 w 1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3" y="0"/>
                  </a:moveTo>
                  <a:cubicBezTo>
                    <a:pt x="2" y="0"/>
                    <a:pt x="1" y="1"/>
                    <a:pt x="0" y="2"/>
                  </a:cubicBezTo>
                  <a:cubicBezTo>
                    <a:pt x="0" y="3"/>
                    <a:pt x="0" y="4"/>
                    <a:pt x="0" y="5"/>
                  </a:cubicBezTo>
                  <a:cubicBezTo>
                    <a:pt x="0" y="6"/>
                    <a:pt x="1" y="6"/>
                    <a:pt x="1" y="7"/>
                  </a:cubicBezTo>
                  <a:cubicBezTo>
                    <a:pt x="7" y="10"/>
                    <a:pt x="7" y="10"/>
                    <a:pt x="7" y="10"/>
                  </a:cubicBezTo>
                  <a:cubicBezTo>
                    <a:pt x="8" y="8"/>
                    <a:pt x="10" y="6"/>
                    <a:pt x="11" y="4"/>
                  </a:cubicBezTo>
                  <a:cubicBezTo>
                    <a:pt x="5" y="1"/>
                    <a:pt x="5" y="1"/>
                    <a:pt x="5" y="1"/>
                  </a:cubicBezTo>
                  <a:cubicBezTo>
                    <a:pt x="5" y="0"/>
                    <a:pt x="4" y="0"/>
                    <a:pt x="3" y="0"/>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6" name="Freeform 98"/>
            <p:cNvSpPr/>
            <p:nvPr/>
          </p:nvSpPr>
          <p:spPr bwMode="auto">
            <a:xfrm>
              <a:off x="-505558" y="1489182"/>
              <a:ext cx="23861" cy="22370"/>
            </a:xfrm>
            <a:custGeom>
              <a:avLst/>
              <a:gdLst>
                <a:gd name="T0" fmla="*/ 11 w 11"/>
                <a:gd name="T1" fmla="*/ 5 h 10"/>
                <a:gd name="T2" fmla="*/ 10 w 11"/>
                <a:gd name="T3" fmla="*/ 3 h 10"/>
                <a:gd name="T4" fmla="*/ 4 w 11"/>
                <a:gd name="T5" fmla="*/ 0 h 10"/>
                <a:gd name="T6" fmla="*/ 0 w 11"/>
                <a:gd name="T7" fmla="*/ 6 h 10"/>
                <a:gd name="T8" fmla="*/ 6 w 11"/>
                <a:gd name="T9" fmla="*/ 9 h 10"/>
                <a:gd name="T10" fmla="*/ 8 w 11"/>
                <a:gd name="T11" fmla="*/ 10 h 10"/>
                <a:gd name="T12" fmla="*/ 11 w 11"/>
                <a:gd name="T13" fmla="*/ 8 h 10"/>
                <a:gd name="T14" fmla="*/ 11 w 11"/>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1" y="5"/>
                  </a:moveTo>
                  <a:cubicBezTo>
                    <a:pt x="11" y="4"/>
                    <a:pt x="10" y="4"/>
                    <a:pt x="10" y="3"/>
                  </a:cubicBezTo>
                  <a:cubicBezTo>
                    <a:pt x="4" y="0"/>
                    <a:pt x="4" y="0"/>
                    <a:pt x="4" y="0"/>
                  </a:cubicBezTo>
                  <a:cubicBezTo>
                    <a:pt x="3" y="2"/>
                    <a:pt x="1" y="4"/>
                    <a:pt x="0" y="6"/>
                  </a:cubicBezTo>
                  <a:cubicBezTo>
                    <a:pt x="6" y="9"/>
                    <a:pt x="6" y="9"/>
                    <a:pt x="6" y="9"/>
                  </a:cubicBezTo>
                  <a:cubicBezTo>
                    <a:pt x="7" y="10"/>
                    <a:pt x="7" y="10"/>
                    <a:pt x="8" y="10"/>
                  </a:cubicBezTo>
                  <a:cubicBezTo>
                    <a:pt x="9" y="10"/>
                    <a:pt x="10" y="9"/>
                    <a:pt x="11" y="8"/>
                  </a:cubicBezTo>
                  <a:cubicBezTo>
                    <a:pt x="11" y="7"/>
                    <a:pt x="11" y="6"/>
                    <a:pt x="11" y="5"/>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7" name="Freeform 99"/>
            <p:cNvSpPr/>
            <p:nvPr/>
          </p:nvSpPr>
          <p:spPr bwMode="auto">
            <a:xfrm>
              <a:off x="-700921" y="1489182"/>
              <a:ext cx="23861" cy="22370"/>
            </a:xfrm>
            <a:custGeom>
              <a:avLst/>
              <a:gdLst>
                <a:gd name="T0" fmla="*/ 1 w 11"/>
                <a:gd name="T1" fmla="*/ 3 h 10"/>
                <a:gd name="T2" fmla="*/ 0 w 11"/>
                <a:gd name="T3" fmla="*/ 5 h 10"/>
                <a:gd name="T4" fmla="*/ 0 w 11"/>
                <a:gd name="T5" fmla="*/ 8 h 10"/>
                <a:gd name="T6" fmla="*/ 3 w 11"/>
                <a:gd name="T7" fmla="*/ 10 h 10"/>
                <a:gd name="T8" fmla="*/ 5 w 11"/>
                <a:gd name="T9" fmla="*/ 9 h 10"/>
                <a:gd name="T10" fmla="*/ 11 w 11"/>
                <a:gd name="T11" fmla="*/ 6 h 10"/>
                <a:gd name="T12" fmla="*/ 7 w 11"/>
                <a:gd name="T13" fmla="*/ 0 h 10"/>
                <a:gd name="T14" fmla="*/ 1 w 11"/>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 y="3"/>
                  </a:moveTo>
                  <a:cubicBezTo>
                    <a:pt x="1" y="4"/>
                    <a:pt x="0" y="4"/>
                    <a:pt x="0" y="5"/>
                  </a:cubicBezTo>
                  <a:cubicBezTo>
                    <a:pt x="0" y="6"/>
                    <a:pt x="0" y="7"/>
                    <a:pt x="0" y="8"/>
                  </a:cubicBezTo>
                  <a:cubicBezTo>
                    <a:pt x="1" y="9"/>
                    <a:pt x="2" y="10"/>
                    <a:pt x="3" y="10"/>
                  </a:cubicBezTo>
                  <a:cubicBezTo>
                    <a:pt x="4" y="10"/>
                    <a:pt x="5" y="10"/>
                    <a:pt x="5" y="9"/>
                  </a:cubicBezTo>
                  <a:cubicBezTo>
                    <a:pt x="11" y="6"/>
                    <a:pt x="11" y="6"/>
                    <a:pt x="11" y="6"/>
                  </a:cubicBezTo>
                  <a:cubicBezTo>
                    <a:pt x="10" y="4"/>
                    <a:pt x="8" y="2"/>
                    <a:pt x="7" y="0"/>
                  </a:cubicBezTo>
                  <a:lnTo>
                    <a:pt x="1" y="3"/>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8" name="Freeform 100"/>
            <p:cNvSpPr/>
            <p:nvPr/>
          </p:nvSpPr>
          <p:spPr bwMode="auto">
            <a:xfrm>
              <a:off x="-547315" y="1527957"/>
              <a:ext cx="23861" cy="26844"/>
            </a:xfrm>
            <a:custGeom>
              <a:avLst/>
              <a:gdLst>
                <a:gd name="T0" fmla="*/ 6 w 11"/>
                <a:gd name="T1" fmla="*/ 0 h 12"/>
                <a:gd name="T2" fmla="*/ 0 w 11"/>
                <a:gd name="T3" fmla="*/ 4 h 12"/>
                <a:gd name="T4" fmla="*/ 4 w 11"/>
                <a:gd name="T5" fmla="*/ 10 h 12"/>
                <a:gd name="T6" fmla="*/ 7 w 11"/>
                <a:gd name="T7" fmla="*/ 12 h 12"/>
                <a:gd name="T8" fmla="*/ 9 w 11"/>
                <a:gd name="T9" fmla="*/ 11 h 12"/>
                <a:gd name="T10" fmla="*/ 10 w 11"/>
                <a:gd name="T11" fmla="*/ 7 h 12"/>
                <a:gd name="T12" fmla="*/ 6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6" y="0"/>
                  </a:moveTo>
                  <a:cubicBezTo>
                    <a:pt x="4" y="1"/>
                    <a:pt x="2" y="3"/>
                    <a:pt x="0" y="4"/>
                  </a:cubicBezTo>
                  <a:cubicBezTo>
                    <a:pt x="4" y="10"/>
                    <a:pt x="4" y="10"/>
                    <a:pt x="4" y="10"/>
                  </a:cubicBezTo>
                  <a:cubicBezTo>
                    <a:pt x="4" y="11"/>
                    <a:pt x="6" y="12"/>
                    <a:pt x="7" y="12"/>
                  </a:cubicBezTo>
                  <a:cubicBezTo>
                    <a:pt x="7" y="12"/>
                    <a:pt x="8" y="12"/>
                    <a:pt x="9" y="11"/>
                  </a:cubicBezTo>
                  <a:cubicBezTo>
                    <a:pt x="10" y="10"/>
                    <a:pt x="11" y="8"/>
                    <a:pt x="10" y="7"/>
                  </a:cubicBezTo>
                  <a:lnTo>
                    <a:pt x="6" y="0"/>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29" name="Freeform 101"/>
            <p:cNvSpPr/>
            <p:nvPr/>
          </p:nvSpPr>
          <p:spPr bwMode="auto">
            <a:xfrm>
              <a:off x="-657673" y="1527957"/>
              <a:ext cx="22370" cy="26844"/>
            </a:xfrm>
            <a:custGeom>
              <a:avLst/>
              <a:gdLst>
                <a:gd name="T0" fmla="*/ 0 w 10"/>
                <a:gd name="T1" fmla="*/ 7 h 12"/>
                <a:gd name="T2" fmla="*/ 0 w 10"/>
                <a:gd name="T3" fmla="*/ 9 h 12"/>
                <a:gd name="T4" fmla="*/ 1 w 10"/>
                <a:gd name="T5" fmla="*/ 11 h 12"/>
                <a:gd name="T6" fmla="*/ 3 w 10"/>
                <a:gd name="T7" fmla="*/ 12 h 12"/>
                <a:gd name="T8" fmla="*/ 6 w 10"/>
                <a:gd name="T9" fmla="*/ 10 h 12"/>
                <a:gd name="T10" fmla="*/ 10 w 10"/>
                <a:gd name="T11" fmla="*/ 4 h 12"/>
                <a:gd name="T12" fmla="*/ 4 w 10"/>
                <a:gd name="T13" fmla="*/ 0 h 12"/>
                <a:gd name="T14" fmla="*/ 0 w 10"/>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7"/>
                  </a:moveTo>
                  <a:cubicBezTo>
                    <a:pt x="0" y="7"/>
                    <a:pt x="0" y="8"/>
                    <a:pt x="0" y="9"/>
                  </a:cubicBezTo>
                  <a:cubicBezTo>
                    <a:pt x="0" y="10"/>
                    <a:pt x="1" y="11"/>
                    <a:pt x="1" y="11"/>
                  </a:cubicBezTo>
                  <a:cubicBezTo>
                    <a:pt x="2" y="12"/>
                    <a:pt x="3" y="12"/>
                    <a:pt x="3" y="12"/>
                  </a:cubicBezTo>
                  <a:cubicBezTo>
                    <a:pt x="5" y="12"/>
                    <a:pt x="6" y="11"/>
                    <a:pt x="6" y="10"/>
                  </a:cubicBezTo>
                  <a:cubicBezTo>
                    <a:pt x="10" y="4"/>
                    <a:pt x="10" y="4"/>
                    <a:pt x="10" y="4"/>
                  </a:cubicBezTo>
                  <a:cubicBezTo>
                    <a:pt x="8" y="3"/>
                    <a:pt x="6" y="1"/>
                    <a:pt x="4" y="0"/>
                  </a:cubicBezTo>
                  <a:lnTo>
                    <a:pt x="0" y="7"/>
                  </a:ln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30" name="Oval 102"/>
            <p:cNvSpPr>
              <a:spLocks noChangeArrowheads="1"/>
            </p:cNvSpPr>
            <p:nvPr/>
          </p:nvSpPr>
          <p:spPr bwMode="auto">
            <a:xfrm>
              <a:off x="-603985" y="1432512"/>
              <a:ext cx="23861" cy="23861"/>
            </a:xfrm>
            <a:prstGeom prst="ellipse">
              <a:avLst/>
            </a:pr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sp>
          <p:nvSpPr>
            <p:cNvPr id="31" name="Freeform 103"/>
            <p:cNvSpPr/>
            <p:nvPr/>
          </p:nvSpPr>
          <p:spPr bwMode="auto">
            <a:xfrm>
              <a:off x="-639777" y="1363911"/>
              <a:ext cx="58162" cy="67110"/>
            </a:xfrm>
            <a:custGeom>
              <a:avLst/>
              <a:gdLst>
                <a:gd name="T0" fmla="*/ 27 w 27"/>
                <a:gd name="T1" fmla="*/ 30 h 31"/>
                <a:gd name="T2" fmla="*/ 27 w 27"/>
                <a:gd name="T3" fmla="*/ 8 h 31"/>
                <a:gd name="T4" fmla="*/ 22 w 27"/>
                <a:gd name="T5" fmla="*/ 4 h 31"/>
                <a:gd name="T6" fmla="*/ 17 w 27"/>
                <a:gd name="T7" fmla="*/ 9 h 31"/>
                <a:gd name="T8" fmla="*/ 17 w 27"/>
                <a:gd name="T9" fmla="*/ 21 h 31"/>
                <a:gd name="T10" fmla="*/ 6 w 27"/>
                <a:gd name="T11" fmla="*/ 2 h 31"/>
                <a:gd name="T12" fmla="*/ 2 w 27"/>
                <a:gd name="T13" fmla="*/ 1 h 31"/>
                <a:gd name="T14" fmla="*/ 1 w 27"/>
                <a:gd name="T15" fmla="*/ 5 h 31"/>
                <a:gd name="T16" fmla="*/ 16 w 27"/>
                <a:gd name="T17" fmla="*/ 31 h 31"/>
                <a:gd name="T18" fmla="*/ 22 w 27"/>
                <a:gd name="T19" fmla="*/ 29 h 31"/>
                <a:gd name="T20" fmla="*/ 27 w 27"/>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1">
                  <a:moveTo>
                    <a:pt x="27" y="30"/>
                  </a:moveTo>
                  <a:cubicBezTo>
                    <a:pt x="27" y="8"/>
                    <a:pt x="27" y="8"/>
                    <a:pt x="27" y="8"/>
                  </a:cubicBezTo>
                  <a:cubicBezTo>
                    <a:pt x="27" y="6"/>
                    <a:pt x="25" y="4"/>
                    <a:pt x="22" y="4"/>
                  </a:cubicBezTo>
                  <a:cubicBezTo>
                    <a:pt x="19" y="4"/>
                    <a:pt x="17" y="6"/>
                    <a:pt x="17" y="9"/>
                  </a:cubicBezTo>
                  <a:cubicBezTo>
                    <a:pt x="17" y="21"/>
                    <a:pt x="17" y="21"/>
                    <a:pt x="17" y="21"/>
                  </a:cubicBezTo>
                  <a:cubicBezTo>
                    <a:pt x="6" y="2"/>
                    <a:pt x="6" y="2"/>
                    <a:pt x="6" y="2"/>
                  </a:cubicBezTo>
                  <a:cubicBezTo>
                    <a:pt x="6" y="0"/>
                    <a:pt x="4" y="0"/>
                    <a:pt x="2" y="1"/>
                  </a:cubicBezTo>
                  <a:cubicBezTo>
                    <a:pt x="1" y="2"/>
                    <a:pt x="0" y="3"/>
                    <a:pt x="1" y="5"/>
                  </a:cubicBezTo>
                  <a:cubicBezTo>
                    <a:pt x="16" y="31"/>
                    <a:pt x="16" y="31"/>
                    <a:pt x="16" y="31"/>
                  </a:cubicBezTo>
                  <a:cubicBezTo>
                    <a:pt x="18" y="30"/>
                    <a:pt x="20" y="29"/>
                    <a:pt x="22" y="29"/>
                  </a:cubicBezTo>
                  <a:cubicBezTo>
                    <a:pt x="24" y="29"/>
                    <a:pt x="26" y="29"/>
                    <a:pt x="27" y="30"/>
                  </a:cubicBezTo>
                  <a:close/>
                </a:path>
              </a:pathLst>
            </a:custGeom>
            <a:solidFill>
              <a:schemeClr val="bg1"/>
            </a:solidFill>
            <a:ln>
              <a:noFill/>
            </a:ln>
          </p:spPr>
          <p:txBody>
            <a:bodyPr vert="horz" wrap="square" lIns="91440" tIns="45720" rIns="91440" bIns="45720" numCol="1" anchor="t" anchorCtr="0" compatLnSpc="1"/>
            <a:lstStyle/>
            <a:p>
              <a:endParaRPr lang="en-US" dirty="0">
                <a:solidFill>
                  <a:srgbClr val="000000"/>
                </a:solidFill>
                <a:latin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2"/>
                                        </p:tgtEl>
                                        <p:attrNameLst>
                                          <p:attrName>ppt_x</p:attrName>
                                          <p:attrName>ppt_y</p:attrName>
                                        </p:attrNameLst>
                                      </p:cBhvr>
                                      <p:rCtr x="0" y="-4329"/>
                                    </p:animMotion>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64" presetClass="path" presetSubtype="0" decel="100000" fill="hold" grpId="1" nodeType="withEffect">
                                  <p:stCondLst>
                                    <p:cond delay="0"/>
                                  </p:stCondLst>
                                  <p:childTnLst>
                                    <p:animMotion origin="layout" path="M 6.25E-7 1.11022E-16 L 6.25E-7 0.06991 " pathEditMode="relative" rAng="0" ptsTypes="AA">
                                      <p:cBhvr>
                                        <p:cTn id="18" dur="1000" spd="-100000" fill="hold"/>
                                        <p:tgtEl>
                                          <p:spTgt spid="5"/>
                                        </p:tgtEl>
                                        <p:attrNameLst>
                                          <p:attrName>ppt_x</p:attrName>
                                          <p:attrName>ppt_y</p:attrName>
                                        </p:attrNameLst>
                                      </p:cBhvr>
                                      <p:rCtr x="0" y="3495"/>
                                    </p:animMotion>
                                  </p:childTnLst>
                                </p:cTn>
                              </p:par>
                              <p:par>
                                <p:cTn id="19" presetID="10" presetClass="entr" presetSubtype="0" fill="hold" nodeType="withEffect">
                                  <p:stCondLst>
                                    <p:cond delay="75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childTnLst>
                                </p:cTn>
                              </p:par>
                              <p:par>
                                <p:cTn id="22" presetID="64" presetClass="path" presetSubtype="0" decel="100000" fill="hold" nodeType="withEffect">
                                  <p:stCondLst>
                                    <p:cond delay="750"/>
                                  </p:stCondLst>
                                  <p:childTnLst>
                                    <p:animMotion origin="layout" path="M 1.66667E-6 2.59259E-6 L 1.66667E-6 -0.18472 " pathEditMode="relative" rAng="0" ptsTypes="AA">
                                      <p:cBhvr>
                                        <p:cTn id="23" dur="1250" spd="-100000" fill="hold"/>
                                        <p:tgtEl>
                                          <p:spTgt spid="19"/>
                                        </p:tgtEl>
                                        <p:attrNameLst>
                                          <p:attrName>ppt_x</p:attrName>
                                          <p:attrName>ppt_y</p:attrName>
                                        </p:attrNameLst>
                                      </p:cBhvr>
                                      <p:rCtr x="0" y="-9236"/>
                                    </p:animMotion>
                                  </p:childTnLst>
                                </p:cTn>
                              </p:par>
                              <p:par>
                                <p:cTn id="24" presetID="10" presetClass="entr" presetSubtype="0" fill="hold" grpId="0" nodeType="withEffect">
                                  <p:stCondLst>
                                    <p:cond delay="75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par>
                                <p:cTn id="27" presetID="64" presetClass="path" presetSubtype="0" decel="100000" fill="hold" grpId="1" nodeType="withEffect">
                                  <p:stCondLst>
                                    <p:cond delay="750"/>
                                  </p:stCondLst>
                                  <p:childTnLst>
                                    <p:animMotion origin="layout" path="M 1.66667E-6 1.11111E-6 L 1.66667E-6 -0.34468 " pathEditMode="relative" rAng="0" ptsTypes="AA">
                                      <p:cBhvr>
                                        <p:cTn id="28" dur="1500" spd="-100000" fill="hold"/>
                                        <p:tgtEl>
                                          <p:spTgt spid="10"/>
                                        </p:tgtEl>
                                        <p:attrNameLst>
                                          <p:attrName>ppt_x</p:attrName>
                                          <p:attrName>ppt_y</p:attrName>
                                        </p:attrNameLst>
                                      </p:cBhvr>
                                      <p:rCtr x="0" y="-17245"/>
                                    </p:animMotion>
                                  </p:childTnLst>
                                </p:cTn>
                              </p:par>
                              <p:par>
                                <p:cTn id="29" presetID="10" presetClass="entr" presetSubtype="0" fill="hold" nodeType="withEffect">
                                  <p:stCondLst>
                                    <p:cond delay="75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childTnLst>
                                </p:cTn>
                              </p:par>
                              <p:par>
                                <p:cTn id="32" presetID="64" presetClass="path" presetSubtype="0" decel="100000" fill="hold" nodeType="withEffect">
                                  <p:stCondLst>
                                    <p:cond delay="750"/>
                                  </p:stCondLst>
                                  <p:childTnLst>
                                    <p:animMotion origin="layout" path="M -1.66667E-6 -1.11111E-6 L -1.66667E-6 -0.50417 " pathEditMode="relative" rAng="0" ptsTypes="AA">
                                      <p:cBhvr>
                                        <p:cTn id="33" dur="1750" spd="-100000" fill="hold"/>
                                        <p:tgtEl>
                                          <p:spTgt spid="32"/>
                                        </p:tgtEl>
                                        <p:attrNameLst>
                                          <p:attrName>ppt_x</p:attrName>
                                          <p:attrName>ppt_y</p:attrName>
                                        </p:attrNameLst>
                                      </p:cBhvr>
                                      <p:rCtr x="0" y="-25208"/>
                                    </p:animMotion>
                                  </p:childTnLst>
                                </p:cTn>
                              </p:par>
                              <p:par>
                                <p:cTn id="34" presetID="10" presetClass="entr" presetSubtype="0"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par>
                                <p:cTn id="37" presetID="64" presetClass="path" presetSubtype="0" decel="100000" fill="hold" grpId="1" nodeType="withEffect">
                                  <p:stCondLst>
                                    <p:cond delay="750"/>
                                  </p:stCondLst>
                                  <p:childTnLst>
                                    <p:animMotion origin="layout" path="M 1.66667E-6 4.07407E-6 L 1.66667E-6 -0.67362 " pathEditMode="relative" rAng="0" ptsTypes="AA">
                                      <p:cBhvr>
                                        <p:cTn id="38" dur="2000" spd="-100000" fill="hold"/>
                                        <p:tgtEl>
                                          <p:spTgt spid="11"/>
                                        </p:tgtEl>
                                        <p:attrNameLst>
                                          <p:attrName>ppt_x</p:attrName>
                                          <p:attrName>ppt_y</p:attrName>
                                        </p:attrNameLst>
                                      </p:cBhvr>
                                      <p:rCtr x="0" y="-33681"/>
                                    </p:animMotion>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childTnLst>
                                </p:cTn>
                              </p:par>
                              <p:par>
                                <p:cTn id="43" presetID="35" presetClass="path" presetSubtype="0" decel="100000" fill="hold" grpId="1" nodeType="withEffect">
                                  <p:stCondLst>
                                    <p:cond delay="0"/>
                                  </p:stCondLst>
                                  <p:childTnLst>
                                    <p:animMotion origin="layout" path="M 4.375E-6 7.40741E-7 L -0.04011 7.40741E-7 " pathEditMode="relative" rAng="0" ptsTypes="AA">
                                      <p:cBhvr>
                                        <p:cTn id="44" dur="1250" spd="-100000" fill="hold"/>
                                        <p:tgtEl>
                                          <p:spTgt spid="9"/>
                                        </p:tgtEl>
                                        <p:attrNameLst>
                                          <p:attrName>ppt_x</p:attrName>
                                          <p:attrName>ppt_y</p:attrName>
                                        </p:attrNameLst>
                                      </p:cBhvr>
                                      <p:rCtr x="-2005" y="0"/>
                                    </p:animMotion>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750"/>
                                        <p:tgtEl>
                                          <p:spTgt spid="7"/>
                                        </p:tgtEl>
                                      </p:cBhvr>
                                    </p:animEffect>
                                  </p:childTnLst>
                                </p:cTn>
                              </p:par>
                              <p:par>
                                <p:cTn id="48" presetID="35" presetClass="path" presetSubtype="0" decel="100000" fill="hold" grpId="1" nodeType="withEffect">
                                  <p:stCondLst>
                                    <p:cond delay="0"/>
                                  </p:stCondLst>
                                  <p:childTnLst>
                                    <p:animMotion origin="layout" path="M -4.375E-6 -4.07407E-6 L 0.04493 -4.07407E-6 " pathEditMode="relative" rAng="0" ptsTypes="AA">
                                      <p:cBhvr>
                                        <p:cTn id="49" dur="1250" spd="-100000" fill="hold"/>
                                        <p:tgtEl>
                                          <p:spTgt spid="7"/>
                                        </p:tgtEl>
                                        <p:attrNameLst>
                                          <p:attrName>ppt_x</p:attrName>
                                          <p:attrName>ppt_y</p:attrName>
                                        </p:attrNameLst>
                                      </p:cBhvr>
                                      <p:rCtr x="2240" y="0"/>
                                    </p:animMotion>
                                  </p:childTnLst>
                                </p:cTn>
                              </p:par>
                              <p:par>
                                <p:cTn id="50" presetID="10" presetClass="entr" presetSubtype="0" fill="hold" grpId="0" nodeType="withEffect">
                                  <p:stCondLst>
                                    <p:cond delay="2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750"/>
                                        <p:tgtEl>
                                          <p:spTgt spid="8"/>
                                        </p:tgtEl>
                                      </p:cBhvr>
                                    </p:animEffect>
                                  </p:childTnLst>
                                </p:cTn>
                              </p:par>
                              <p:par>
                                <p:cTn id="53" presetID="35" presetClass="path" presetSubtype="0" decel="100000" fill="hold" grpId="1" nodeType="withEffect">
                                  <p:stCondLst>
                                    <p:cond delay="250"/>
                                  </p:stCondLst>
                                  <p:childTnLst>
                                    <p:animMotion origin="layout" path="M 4.375E-6 7.40741E-7 L -0.04011 7.40741E-7 " pathEditMode="relative" rAng="0" ptsTypes="AA">
                                      <p:cBhvr>
                                        <p:cTn id="54" dur="1250" spd="-100000" fill="hold"/>
                                        <p:tgtEl>
                                          <p:spTgt spid="8"/>
                                        </p:tgtEl>
                                        <p:attrNameLst>
                                          <p:attrName>ppt_x</p:attrName>
                                          <p:attrName>ppt_y</p:attrName>
                                        </p:attrNameLst>
                                      </p:cBhvr>
                                      <p:rCtr x="-2005" y="0"/>
                                    </p:animMotion>
                                  </p:childTnLst>
                                </p:cTn>
                              </p:par>
                              <p:par>
                                <p:cTn id="55" presetID="10" presetClass="entr" presetSubtype="0" fill="hold" grpId="0" nodeType="withEffect">
                                  <p:stCondLst>
                                    <p:cond delay="75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750"/>
                                        <p:tgtEl>
                                          <p:spTgt spid="12"/>
                                        </p:tgtEl>
                                      </p:cBhvr>
                                    </p:animEffect>
                                  </p:childTnLst>
                                </p:cTn>
                              </p:par>
                              <p:par>
                                <p:cTn id="58" presetID="35" presetClass="path" presetSubtype="0" decel="100000" fill="hold" grpId="1" nodeType="withEffect">
                                  <p:stCondLst>
                                    <p:cond delay="750"/>
                                  </p:stCondLst>
                                  <p:childTnLst>
                                    <p:animMotion origin="layout" path="M -4.375E-6 -4.07407E-6 L 0.04493 -4.07407E-6 " pathEditMode="relative" rAng="0" ptsTypes="AA">
                                      <p:cBhvr>
                                        <p:cTn id="59" dur="1250" spd="-100000" fill="hold"/>
                                        <p:tgtEl>
                                          <p:spTgt spid="12"/>
                                        </p:tgtEl>
                                        <p:attrNameLst>
                                          <p:attrName>ppt_x</p:attrName>
                                          <p:attrName>ppt_y</p:attrName>
                                        </p:attrNameLst>
                                      </p:cBhvr>
                                      <p:rCtr x="2240" y="0"/>
                                    </p:animMotion>
                                  </p:childTnLst>
                                </p:cTn>
                              </p:par>
                              <p:par>
                                <p:cTn id="60" presetID="10" presetClass="entr" presetSubtype="0" fill="hold" grpId="0" nodeType="withEffect">
                                  <p:stCondLst>
                                    <p:cond delay="10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750"/>
                                        <p:tgtEl>
                                          <p:spTgt spid="13"/>
                                        </p:tgtEl>
                                      </p:cBhvr>
                                    </p:animEffect>
                                  </p:childTnLst>
                                </p:cTn>
                              </p:par>
                              <p:par>
                                <p:cTn id="63" presetID="35" presetClass="path" presetSubtype="0" decel="100000" fill="hold" grpId="1" nodeType="withEffect">
                                  <p:stCondLst>
                                    <p:cond delay="1000"/>
                                  </p:stCondLst>
                                  <p:childTnLst>
                                    <p:animMotion origin="layout" path="M -4.375E-6 -4.07407E-6 L 0.04493 -4.07407E-6 " pathEditMode="relative" rAng="0" ptsTypes="AA">
                                      <p:cBhvr>
                                        <p:cTn id="64" dur="1250" spd="-100000" fill="hold"/>
                                        <p:tgtEl>
                                          <p:spTgt spid="13"/>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6" grpId="0" animBg="1"/>
      <p:bldP spid="5" grpId="0" animBg="1"/>
      <p:bldP spid="5" grpId="1" animBg="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2"/>
          <p:cNvGraphicFramePr/>
          <p:nvPr/>
        </p:nvGraphicFramePr>
        <p:xfrm>
          <a:off x="273132" y="1496292"/>
          <a:ext cx="7003225" cy="4667002"/>
        </p:xfrm>
        <a:graphic>
          <a:graphicData uri="http://schemas.openxmlformats.org/drawingml/2006/chart">
            <c:chart xmlns:c="http://schemas.openxmlformats.org/drawingml/2006/chart" xmlns:r="http://schemas.openxmlformats.org/officeDocument/2006/relationships" r:id="rId1"/>
          </a:graphicData>
        </a:graphic>
      </p:graphicFrame>
      <p:sp>
        <p:nvSpPr>
          <p:cNvPr id="12" name="矩形 11"/>
          <p:cNvSpPr/>
          <p:nvPr/>
        </p:nvSpPr>
        <p:spPr>
          <a:xfrm>
            <a:off x="1756448" y="1608509"/>
            <a:ext cx="3566758" cy="543226"/>
          </a:xfrm>
          <a:prstGeom prst="rect">
            <a:avLst/>
          </a:prstGeom>
        </p:spPr>
        <p:txBody>
          <a:bodyPr wrap="square">
            <a:spAutoFit/>
          </a:bodyPr>
          <a:lstStyle/>
          <a:p>
            <a:pPr algn="ctr">
              <a:lnSpc>
                <a:spcPct val="130000"/>
              </a:lnSpc>
            </a:pP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t>
            </a: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4" name="矩形 13"/>
          <p:cNvSpPr/>
          <p:nvPr/>
        </p:nvSpPr>
        <p:spPr>
          <a:xfrm>
            <a:off x="2155801" y="980998"/>
            <a:ext cx="2768052" cy="732508"/>
          </a:xfrm>
          <a:prstGeom prst="rect">
            <a:avLst/>
          </a:prstGeom>
        </p:spPr>
        <p:txBody>
          <a:bodyPr wrap="square">
            <a:spAutoFit/>
          </a:bodyPr>
          <a:lstStyle/>
          <a:p>
            <a:pPr>
              <a:lnSpc>
                <a:spcPct val="130000"/>
              </a:lnSpc>
            </a:pPr>
            <a:r>
              <a:rPr lang="en-US" altLang="zh-CN" sz="32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2021</a:t>
            </a: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年度收益示例</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5" name="文本框 14"/>
          <p:cNvSpPr txBox="1"/>
          <p:nvPr/>
        </p:nvSpPr>
        <p:spPr>
          <a:xfrm>
            <a:off x="7476221" y="3319428"/>
            <a:ext cx="3175869" cy="276999"/>
          </a:xfrm>
          <a:prstGeom prst="rect">
            <a:avLst/>
          </a:prstGeom>
          <a:noFill/>
        </p:spPr>
        <p:txBody>
          <a:bodyPr wrap="none" rtlCol="0">
            <a:spAutoFit/>
          </a:bodyPr>
          <a:lstStyle>
            <a:defPPr>
              <a:defRPr lang="zh-CN"/>
            </a:defPPr>
            <a:lvl1pP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en-US" altLang="zh-CN" spc="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rPr>
              <a:t>Identify problems and improve deficiencies</a:t>
            </a:r>
            <a:endParaRPr lang="zh-CN" altLang="en-US" spc="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mn-lt"/>
            </a:endParaRPr>
          </a:p>
        </p:txBody>
      </p:sp>
      <p:sp>
        <p:nvSpPr>
          <p:cNvPr id="16" name="矩形 15"/>
          <p:cNvSpPr/>
          <p:nvPr/>
        </p:nvSpPr>
        <p:spPr>
          <a:xfrm>
            <a:off x="7476221" y="3848117"/>
            <a:ext cx="3733117" cy="1292662"/>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rPr>
              <a:t>Ut wisi enim ad minim veniam, quis nostrud exerci tation ullamcorper nibh euismod tincidunt ut laoreet dolore magna aliquam erat volutpat. Ut wisi enim ad minim veniam, quis nostrud exerci tation </a:t>
            </a:r>
            <a:r>
              <a:rPr lang="zh-CN" altLang="en-US" sz="12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ullamcorper</a:t>
            </a:r>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7476221" y="2207203"/>
            <a:ext cx="2339102" cy="954107"/>
          </a:xfrm>
          <a:prstGeom prst="rect">
            <a:avLst/>
          </a:prstGeom>
          <a:noFill/>
        </p:spPr>
        <p:txBody>
          <a:bodyPr wrap="none" rtlCol="0">
            <a:spAutoFit/>
          </a:bodyPr>
          <a:lstStyle/>
          <a:p>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点击此处</a:t>
            </a:r>
            <a:endParaRPr lang="en-US" altLang="zh-CN"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a:p>
            <a:r>
              <a:rPr lang="zh-CN" altLang="en-US" sz="2800"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zh-CN" altLang="en-US" sz="28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750"/>
                                        <p:tgtEl>
                                          <p:spTgt spid="14"/>
                                        </p:tgtEl>
                                      </p:cBhvr>
                                    </p:animEffect>
                                  </p:childTnLst>
                                </p:cTn>
                              </p:par>
                              <p:par>
                                <p:cTn id="12" presetID="35" presetClass="path" presetSubtype="0" decel="100000" fill="hold" grpId="1" nodeType="withEffect">
                                  <p:stCondLst>
                                    <p:cond delay="0"/>
                                  </p:stCondLst>
                                  <p:childTnLst>
                                    <p:animMotion origin="layout" path="M 4.375E-6 7.40741E-7 L -0.04011 7.40741E-7 " pathEditMode="relative" rAng="0" ptsTypes="AA">
                                      <p:cBhvr>
                                        <p:cTn id="13" dur="1250" spd="-100000" fill="hold"/>
                                        <p:tgtEl>
                                          <p:spTgt spid="14"/>
                                        </p:tgtEl>
                                        <p:attrNameLst>
                                          <p:attrName>ppt_x</p:attrName>
                                          <p:attrName>ppt_y</p:attrName>
                                        </p:attrNameLst>
                                      </p:cBhvr>
                                      <p:rCtr x="-2005" y="0"/>
                                    </p:animMotion>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par>
                                <p:cTn id="17" presetID="35" presetClass="path" presetSubtype="0" decel="100000" fill="hold" grpId="1" nodeType="withEffect">
                                  <p:stCondLst>
                                    <p:cond delay="0"/>
                                  </p:stCondLst>
                                  <p:childTnLst>
                                    <p:animMotion origin="layout" path="M -4.375E-6 -4.07407E-6 L 0.04493 -4.07407E-6 " pathEditMode="relative" rAng="0" ptsTypes="AA">
                                      <p:cBhvr>
                                        <p:cTn id="18" dur="1250" spd="-100000" fill="hold"/>
                                        <p:tgtEl>
                                          <p:spTgt spid="12"/>
                                        </p:tgtEl>
                                        <p:attrNameLst>
                                          <p:attrName>ppt_x</p:attrName>
                                          <p:attrName>ppt_y</p:attrName>
                                        </p:attrNameLst>
                                      </p:cBhvr>
                                      <p:rCtr x="2240" y="0"/>
                                    </p:animMotion>
                                  </p:childTnLst>
                                </p:cTn>
                              </p:par>
                              <p:par>
                                <p:cTn id="19" presetID="10" presetClass="entr" presetSubtype="0" fill="hold" grpId="0" nodeType="withEffect">
                                  <p:stCondLst>
                                    <p:cond delay="75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childTnLst>
                                </p:cTn>
                              </p:par>
                              <p:par>
                                <p:cTn id="22" presetID="64" presetClass="path" presetSubtype="0" decel="100000" fill="hold" grpId="1" nodeType="withEffect">
                                  <p:stCondLst>
                                    <p:cond delay="750"/>
                                  </p:stCondLst>
                                  <p:childTnLst>
                                    <p:animMotion origin="layout" path="M -3.54167E-6 -1.11111E-6 L -3.54167E-6 -0.08657 " pathEditMode="relative" rAng="0" ptsTypes="AA">
                                      <p:cBhvr>
                                        <p:cTn id="23" dur="1000" spd="-100000" fill="hold"/>
                                        <p:tgtEl>
                                          <p:spTgt spid="17"/>
                                        </p:tgtEl>
                                        <p:attrNameLst>
                                          <p:attrName>ppt_x</p:attrName>
                                          <p:attrName>ppt_y</p:attrName>
                                        </p:attrNameLst>
                                      </p:cBhvr>
                                      <p:rCtr x="0" y="-4329"/>
                                    </p:animMotion>
                                  </p:childTnLst>
                                </p:cTn>
                              </p:par>
                              <p:par>
                                <p:cTn id="24" presetID="10" presetClass="entr" presetSubtype="0" fill="hold" grpId="0" nodeType="withEffect">
                                  <p:stCondLst>
                                    <p:cond delay="75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childTnLst>
                                </p:cTn>
                              </p:par>
                              <p:par>
                                <p:cTn id="27" presetID="35" presetClass="path" presetSubtype="0" decel="100000" fill="hold" grpId="1" nodeType="withEffect">
                                  <p:stCondLst>
                                    <p:cond delay="750"/>
                                  </p:stCondLst>
                                  <p:childTnLst>
                                    <p:animMotion origin="layout" path="M 4.375E-6 7.40741E-7 L -0.04011 7.40741E-7 " pathEditMode="relative" rAng="0" ptsTypes="AA">
                                      <p:cBhvr>
                                        <p:cTn id="28" dur="1250" spd="-100000" fill="hold"/>
                                        <p:tgtEl>
                                          <p:spTgt spid="15"/>
                                        </p:tgtEl>
                                        <p:attrNameLst>
                                          <p:attrName>ppt_x</p:attrName>
                                          <p:attrName>ppt_y</p:attrName>
                                        </p:attrNameLst>
                                      </p:cBhvr>
                                      <p:rCtr x="-2005" y="0"/>
                                    </p:animMotion>
                                  </p:childTnLst>
                                </p:cTn>
                              </p:par>
                              <p:par>
                                <p:cTn id="29" presetID="10" presetClass="entr" presetSubtype="0" fill="hold" grpId="0" nodeType="withEffect">
                                  <p:stCondLst>
                                    <p:cond delay="7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35" presetClass="path" presetSubtype="0" decel="100000" fill="hold" grpId="1" nodeType="withEffect">
                                  <p:stCondLst>
                                    <p:cond delay="750"/>
                                  </p:stCondLst>
                                  <p:childTnLst>
                                    <p:animMotion origin="layout" path="M -4.375E-6 -4.07407E-6 L 0.04493 -4.07407E-6 " pathEditMode="relative" rAng="0" ptsTypes="AA">
                                      <p:cBhvr>
                                        <p:cTn id="33" dur="1250" spd="-100000" fill="hold"/>
                                        <p:tgtEl>
                                          <p:spTgt spid="16"/>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p:bldP spid="12" grpId="1"/>
      <p:bldP spid="14" grpId="0"/>
      <p:bldP spid="14" grpId="1"/>
      <p:bldP spid="15" grpId="0"/>
      <p:bldP spid="15" grpId="1"/>
      <p:bldP spid="16" grpId="0"/>
      <p:bldP spid="16" grpId="1"/>
      <p:bldP spid="17" grpId="0"/>
      <p:bldP spid="1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356460" y="294468"/>
            <a:ext cx="11468746" cy="1629582"/>
          </a:xfrm>
          <a:prstGeom prst="rect">
            <a:avLst/>
          </a:prstGeom>
          <a:gradFill>
            <a:gsLst>
              <a:gs pos="9000">
                <a:srgbClr val="3790CE"/>
              </a:gs>
              <a:gs pos="87000">
                <a:srgbClr val="83CAC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flipV="1">
            <a:off x="-526948" y="-3986646"/>
            <a:ext cx="5245623" cy="6739356"/>
            <a:chOff x="-526948" y="3645243"/>
            <a:chExt cx="5245623" cy="6739356"/>
          </a:xfrm>
        </p:grpSpPr>
        <p:sp>
          <p:nvSpPr>
            <p:cNvPr id="11" name="任意多边形 10"/>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700000">
              <a:off x="-526948" y="5138975"/>
              <a:ext cx="5245624"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667999" y="6052548"/>
            <a:ext cx="1669413" cy="2153346"/>
            <a:chOff x="9419006" y="-2189235"/>
            <a:chExt cx="2138766" cy="2758756"/>
          </a:xfrm>
        </p:grpSpPr>
        <p:sp>
          <p:nvSpPr>
            <p:cNvPr id="12" name="矩形 11"/>
            <p:cNvSpPr/>
            <p:nvPr/>
          </p:nvSpPr>
          <p:spPr>
            <a:xfrm rot="2700000">
              <a:off x="9419006" y="-2189235"/>
              <a:ext cx="2138766" cy="2138766"/>
            </a:xfrm>
            <a:prstGeom prst="rect">
              <a:avLst/>
            </a:prstGeom>
            <a:gradFill>
              <a:gsLst>
                <a:gs pos="100000">
                  <a:srgbClr val="3790CE"/>
                </a:gs>
                <a:gs pos="0">
                  <a:srgbClr val="83CAC7"/>
                </a:gs>
              </a:gsLst>
              <a:lin ang="1800000" scaled="0"/>
            </a:gradFill>
            <a:ln>
              <a:no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9419006" y="-1569245"/>
              <a:ext cx="2138766" cy="2138766"/>
            </a:xfrm>
            <a:prstGeom prst="rect">
              <a:avLst/>
            </a:prstGeom>
            <a:gradFill>
              <a:gsLst>
                <a:gs pos="100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5334000" y="799734"/>
            <a:ext cx="6632731" cy="1323439"/>
          </a:xfrm>
          <a:prstGeom prst="rect">
            <a:avLst/>
          </a:prstGeom>
          <a:noFill/>
          <a:effectLst/>
        </p:spPr>
        <p:txBody>
          <a:bodyPr wrap="square" rtlCol="0">
            <a:spAutoFit/>
          </a:bodyPr>
          <a:lstStyle/>
          <a:p>
            <a:pPr algn="dist"/>
            <a:r>
              <a:rPr lang="en-US" altLang="zh-CN" sz="8000" dirty="0" smtClean="0">
                <a:solidFill>
                  <a:schemeClr val="bg1"/>
                </a:solidFill>
                <a:latin typeface="字魂105号-简雅黑" panose="00000500000000000000" pitchFamily="2" charset="-122"/>
                <a:ea typeface="字魂105号-简雅黑" panose="00000500000000000000" pitchFamily="2" charset="-122"/>
              </a:rPr>
              <a:t>CONTENTS</a:t>
            </a:r>
            <a:endParaRPr lang="zh-CN" altLang="en-US" sz="8000" dirty="0">
              <a:solidFill>
                <a:schemeClr val="bg1"/>
              </a:solidFill>
              <a:latin typeface="字魂105号-简雅黑" panose="00000500000000000000" pitchFamily="2" charset="-122"/>
              <a:ea typeface="字魂105号-简雅黑" panose="00000500000000000000" pitchFamily="2" charset="-122"/>
            </a:endParaRPr>
          </a:p>
        </p:txBody>
      </p:sp>
      <p:grpSp>
        <p:nvGrpSpPr>
          <p:cNvPr id="35" name="组合 34"/>
          <p:cNvGrpSpPr/>
          <p:nvPr/>
        </p:nvGrpSpPr>
        <p:grpSpPr>
          <a:xfrm>
            <a:off x="2831356" y="3725347"/>
            <a:ext cx="2956544" cy="762626"/>
            <a:chOff x="6914054" y="1071705"/>
            <a:chExt cx="2956544" cy="762626"/>
          </a:xfrm>
        </p:grpSpPr>
        <p:sp>
          <p:nvSpPr>
            <p:cNvPr id="36" name="文本框 35"/>
            <p:cNvSpPr txBox="1"/>
            <p:nvPr/>
          </p:nvSpPr>
          <p:spPr>
            <a:xfrm>
              <a:off x="6914054" y="1071705"/>
              <a:ext cx="2002471" cy="461665"/>
            </a:xfrm>
            <a:prstGeom prst="rect">
              <a:avLst/>
            </a:prstGeom>
            <a:noFill/>
          </p:spPr>
          <p:txBody>
            <a:bodyPr wrap="none" rtlCol="0">
              <a:spAutoFit/>
            </a:bodyPr>
            <a:lstStyle/>
            <a:p>
              <a:r>
                <a:rPr lang="zh-CN" altLang="en-US" sz="2400" b="1" dirty="0" smtClean="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年度工作概述</a:t>
              </a:r>
              <a:endParaRPr lang="zh-CN" altLang="en-US" sz="2400" b="1" dirty="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7" name="矩形 36"/>
            <p:cNvSpPr/>
            <p:nvPr/>
          </p:nvSpPr>
          <p:spPr bwMode="auto">
            <a:xfrm>
              <a:off x="6958481" y="1462947"/>
              <a:ext cx="2912117" cy="371384"/>
            </a:xfrm>
            <a:prstGeom prst="rect">
              <a:avLst/>
            </a:prstGeom>
          </p:spPr>
          <p:txBody>
            <a:bodyPr wrap="square">
              <a:spAutoFit/>
              <a:scene3d>
                <a:camera prst="orthographicFront"/>
                <a:lightRig rig="threePt" dir="t"/>
              </a:scene3d>
              <a:sp3d contourW="12700"/>
            </a:bodyPr>
            <a:lstStyle/>
            <a:p>
              <a:pPr>
                <a:lnSpc>
                  <a:spcPct val="120000"/>
                </a:lnSpc>
              </a:pPr>
              <a:r>
                <a:rPr lang="en-US" altLang="zh-CN" sz="8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a:t>
              </a:r>
              <a:endParaRPr lang="zh-CN" altLang="en-US" sz="8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38" name="组合 37"/>
          <p:cNvGrpSpPr/>
          <p:nvPr/>
        </p:nvGrpSpPr>
        <p:grpSpPr>
          <a:xfrm>
            <a:off x="1549054" y="3758409"/>
            <a:ext cx="1008284" cy="700477"/>
            <a:chOff x="5871092" y="1184851"/>
            <a:chExt cx="1008284" cy="700477"/>
          </a:xfrm>
        </p:grpSpPr>
        <p:grpSp>
          <p:nvGrpSpPr>
            <p:cNvPr id="39" name="组合 38"/>
            <p:cNvGrpSpPr/>
            <p:nvPr/>
          </p:nvGrpSpPr>
          <p:grpSpPr>
            <a:xfrm>
              <a:off x="5871092" y="1184851"/>
              <a:ext cx="700479" cy="700477"/>
              <a:chOff x="5953785" y="1232361"/>
              <a:chExt cx="605464" cy="605462"/>
            </a:xfrm>
          </p:grpSpPr>
          <p:sp>
            <p:nvSpPr>
              <p:cNvPr id="41" name="椭圆 40"/>
              <p:cNvSpPr/>
              <p:nvPr/>
            </p:nvSpPr>
            <p:spPr>
              <a:xfrm>
                <a:off x="5953785" y="1232361"/>
                <a:ext cx="605464" cy="605462"/>
              </a:xfrm>
              <a:prstGeom prst="ellips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字魂105号-简雅黑" panose="00000500000000000000" pitchFamily="2" charset="-122"/>
                  <a:ea typeface="字魂105号-简雅黑" panose="00000500000000000000" pitchFamily="2" charset="-122"/>
                </a:endParaRPr>
              </a:p>
            </p:txBody>
          </p:sp>
          <p:sp>
            <p:nvSpPr>
              <p:cNvPr id="42" name="TextBox 11"/>
              <p:cNvSpPr txBox="1"/>
              <p:nvPr/>
            </p:nvSpPr>
            <p:spPr>
              <a:xfrm>
                <a:off x="6020534" y="1313819"/>
                <a:ext cx="479960" cy="432297"/>
              </a:xfrm>
              <a:prstGeom prst="rect">
                <a:avLst/>
              </a:prstGeom>
              <a:noFill/>
              <a:effectLst/>
            </p:spPr>
            <p:txBody>
              <a:bodyPr wrap="none" lIns="68580" tIns="34290" rIns="68580" bIns="34290" rtlCol="0">
                <a:spAutoFit/>
              </a:bodyPr>
              <a:lstStyle/>
              <a:p>
                <a:pPr algn="ctr"/>
                <a:r>
                  <a:rPr lang="en-US" altLang="zh-CN" sz="2800"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01</a:t>
                </a:r>
                <a:endParaRPr lang="zh-CN" altLang="en-US" sz="2800"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40" name="等腰三角形 39"/>
            <p:cNvSpPr/>
            <p:nvPr/>
          </p:nvSpPr>
          <p:spPr>
            <a:xfrm rot="5400000">
              <a:off x="6724526" y="1479984"/>
              <a:ext cx="198506" cy="111195"/>
            </a:xfrm>
            <a:prstGeom prst="triangl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114038" y="3725347"/>
            <a:ext cx="2956544" cy="762626"/>
            <a:chOff x="6914054" y="1071705"/>
            <a:chExt cx="2956544" cy="762626"/>
          </a:xfrm>
        </p:grpSpPr>
        <p:sp>
          <p:nvSpPr>
            <p:cNvPr id="44" name="文本框 43"/>
            <p:cNvSpPr txBox="1"/>
            <p:nvPr/>
          </p:nvSpPr>
          <p:spPr>
            <a:xfrm>
              <a:off x="6914054" y="1071705"/>
              <a:ext cx="2031325" cy="461665"/>
            </a:xfrm>
            <a:prstGeom prst="rect">
              <a:avLst/>
            </a:prstGeom>
            <a:noFill/>
          </p:spPr>
          <p:txBody>
            <a:bodyPr wrap="none" rtlCol="0">
              <a:spAutoFit/>
            </a:bodyPr>
            <a:lstStyle/>
            <a:p>
              <a:r>
                <a:rPr lang="zh-CN" altLang="en-US" sz="2400" b="1" dirty="0" smtClean="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工作完成情况</a:t>
              </a:r>
              <a:endParaRPr lang="zh-CN" altLang="en-US" sz="2400" b="1" dirty="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5" name="矩形 44"/>
            <p:cNvSpPr/>
            <p:nvPr/>
          </p:nvSpPr>
          <p:spPr bwMode="auto">
            <a:xfrm>
              <a:off x="6958481" y="1462947"/>
              <a:ext cx="2912117" cy="371384"/>
            </a:xfrm>
            <a:prstGeom prst="rect">
              <a:avLst/>
            </a:prstGeom>
          </p:spPr>
          <p:txBody>
            <a:bodyPr wrap="square">
              <a:spAutoFit/>
              <a:scene3d>
                <a:camera prst="orthographicFront"/>
                <a:lightRig rig="threePt" dir="t"/>
              </a:scene3d>
              <a:sp3d contourW="12700"/>
            </a:bodyPr>
            <a:lstStyle/>
            <a:p>
              <a:pPr>
                <a:lnSpc>
                  <a:spcPct val="120000"/>
                </a:lnSpc>
              </a:pPr>
              <a:r>
                <a:rPr lang="en-US" altLang="zh-CN" sz="8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a:t>
              </a:r>
              <a:endParaRPr lang="zh-CN" altLang="en-US" sz="8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46" name="组合 45"/>
          <p:cNvGrpSpPr/>
          <p:nvPr/>
        </p:nvGrpSpPr>
        <p:grpSpPr>
          <a:xfrm>
            <a:off x="6831736" y="3758409"/>
            <a:ext cx="1008284" cy="700477"/>
            <a:chOff x="5871092" y="1184851"/>
            <a:chExt cx="1008284" cy="700477"/>
          </a:xfrm>
        </p:grpSpPr>
        <p:grpSp>
          <p:nvGrpSpPr>
            <p:cNvPr id="47" name="组合 46"/>
            <p:cNvGrpSpPr/>
            <p:nvPr/>
          </p:nvGrpSpPr>
          <p:grpSpPr>
            <a:xfrm>
              <a:off x="5871092" y="1184851"/>
              <a:ext cx="700479" cy="700477"/>
              <a:chOff x="5953785" y="1232361"/>
              <a:chExt cx="605464" cy="605462"/>
            </a:xfrm>
          </p:grpSpPr>
          <p:sp>
            <p:nvSpPr>
              <p:cNvPr id="49" name="椭圆 48"/>
              <p:cNvSpPr/>
              <p:nvPr/>
            </p:nvSpPr>
            <p:spPr>
              <a:xfrm>
                <a:off x="5953785" y="1232361"/>
                <a:ext cx="605464" cy="605462"/>
              </a:xfrm>
              <a:prstGeom prst="ellips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字魂105号-简雅黑" panose="00000500000000000000" pitchFamily="2" charset="-122"/>
                  <a:ea typeface="字魂105号-简雅黑" panose="00000500000000000000" pitchFamily="2" charset="-122"/>
                </a:endParaRPr>
              </a:p>
            </p:txBody>
          </p:sp>
          <p:sp>
            <p:nvSpPr>
              <p:cNvPr id="50" name="TextBox 11"/>
              <p:cNvSpPr txBox="1"/>
              <p:nvPr/>
            </p:nvSpPr>
            <p:spPr>
              <a:xfrm>
                <a:off x="6020533" y="1313819"/>
                <a:ext cx="479960" cy="432297"/>
              </a:xfrm>
              <a:prstGeom prst="rect">
                <a:avLst/>
              </a:prstGeom>
              <a:noFill/>
              <a:effectLst/>
            </p:spPr>
            <p:txBody>
              <a:bodyPr wrap="none" lIns="68580" tIns="34290" rIns="68580" bIns="34290"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02</a:t>
                </a:r>
                <a:endParaRPr lang="zh-CN" altLang="en-US" sz="2800"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48" name="等腰三角形 47"/>
            <p:cNvSpPr/>
            <p:nvPr/>
          </p:nvSpPr>
          <p:spPr>
            <a:xfrm rot="5400000">
              <a:off x="6724526" y="1479984"/>
              <a:ext cx="198506" cy="111195"/>
            </a:xfrm>
            <a:prstGeom prst="triangl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857088" y="5180460"/>
            <a:ext cx="2897566" cy="762626"/>
            <a:chOff x="6914054" y="1071705"/>
            <a:chExt cx="2897566" cy="762626"/>
          </a:xfrm>
        </p:grpSpPr>
        <p:sp>
          <p:nvSpPr>
            <p:cNvPr id="52" name="文本框 51"/>
            <p:cNvSpPr txBox="1"/>
            <p:nvPr/>
          </p:nvSpPr>
          <p:spPr>
            <a:xfrm>
              <a:off x="6914054" y="1071705"/>
              <a:ext cx="2031325" cy="461665"/>
            </a:xfrm>
            <a:prstGeom prst="rect">
              <a:avLst/>
            </a:prstGeom>
            <a:noFill/>
          </p:spPr>
          <p:txBody>
            <a:bodyPr wrap="none" rtlCol="0">
              <a:spAutoFit/>
            </a:bodyPr>
            <a:lstStyle/>
            <a:p>
              <a:r>
                <a:rPr lang="zh-CN" altLang="en-US" sz="2400" b="1" dirty="0" smtClean="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工作不足之处</a:t>
              </a:r>
              <a:endParaRPr lang="zh-CN" altLang="en-US" sz="2400" b="1" dirty="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53" name="矩形 52"/>
            <p:cNvSpPr/>
            <p:nvPr/>
          </p:nvSpPr>
          <p:spPr bwMode="auto">
            <a:xfrm>
              <a:off x="6958481" y="1462947"/>
              <a:ext cx="2853139" cy="371384"/>
            </a:xfrm>
            <a:prstGeom prst="rect">
              <a:avLst/>
            </a:prstGeom>
          </p:spPr>
          <p:txBody>
            <a:bodyPr wrap="square">
              <a:spAutoFit/>
              <a:scene3d>
                <a:camera prst="orthographicFront"/>
                <a:lightRig rig="threePt" dir="t"/>
              </a:scene3d>
              <a:sp3d contourW="12700"/>
            </a:bodyPr>
            <a:lstStyle/>
            <a:p>
              <a:pPr>
                <a:lnSpc>
                  <a:spcPct val="120000"/>
                </a:lnSpc>
              </a:pPr>
              <a:r>
                <a:rPr lang="en-US" altLang="zh-CN" sz="8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a:t>
              </a:r>
              <a:endParaRPr lang="zh-CN" altLang="en-US" sz="8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54" name="组合 53"/>
          <p:cNvGrpSpPr/>
          <p:nvPr/>
        </p:nvGrpSpPr>
        <p:grpSpPr>
          <a:xfrm>
            <a:off x="1574786" y="5213522"/>
            <a:ext cx="1008284" cy="700477"/>
            <a:chOff x="5871092" y="1184851"/>
            <a:chExt cx="1008284" cy="700477"/>
          </a:xfrm>
        </p:grpSpPr>
        <p:grpSp>
          <p:nvGrpSpPr>
            <p:cNvPr id="55" name="组合 54"/>
            <p:cNvGrpSpPr/>
            <p:nvPr/>
          </p:nvGrpSpPr>
          <p:grpSpPr>
            <a:xfrm>
              <a:off x="5871092" y="1184851"/>
              <a:ext cx="700479" cy="700477"/>
              <a:chOff x="5953785" y="1232361"/>
              <a:chExt cx="605464" cy="605462"/>
            </a:xfrm>
          </p:grpSpPr>
          <p:sp>
            <p:nvSpPr>
              <p:cNvPr id="57" name="椭圆 56"/>
              <p:cNvSpPr/>
              <p:nvPr/>
            </p:nvSpPr>
            <p:spPr>
              <a:xfrm>
                <a:off x="5953785" y="1232361"/>
                <a:ext cx="605464" cy="605462"/>
              </a:xfrm>
              <a:prstGeom prst="ellips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字魂105号-简雅黑" panose="00000500000000000000" pitchFamily="2" charset="-122"/>
                  <a:ea typeface="字魂105号-简雅黑" panose="00000500000000000000" pitchFamily="2" charset="-122"/>
                </a:endParaRPr>
              </a:p>
            </p:txBody>
          </p:sp>
          <p:sp>
            <p:nvSpPr>
              <p:cNvPr id="58" name="TextBox 11"/>
              <p:cNvSpPr txBox="1"/>
              <p:nvPr/>
            </p:nvSpPr>
            <p:spPr>
              <a:xfrm>
                <a:off x="6021918" y="1313819"/>
                <a:ext cx="477190" cy="432297"/>
              </a:xfrm>
              <a:prstGeom prst="rect">
                <a:avLst/>
              </a:prstGeom>
              <a:noFill/>
              <a:effectLst/>
            </p:spPr>
            <p:txBody>
              <a:bodyPr wrap="none" lIns="68580" tIns="34290" rIns="68580" bIns="34290"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03</a:t>
                </a:r>
                <a:endParaRPr lang="zh-CN" altLang="en-US" sz="2800"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56" name="等腰三角形 55"/>
            <p:cNvSpPr/>
            <p:nvPr/>
          </p:nvSpPr>
          <p:spPr>
            <a:xfrm rot="5400000">
              <a:off x="6724526" y="1479984"/>
              <a:ext cx="198506" cy="111195"/>
            </a:xfrm>
            <a:prstGeom prst="triangl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14039" y="5180460"/>
            <a:ext cx="3068562" cy="762626"/>
            <a:chOff x="6914054" y="1071705"/>
            <a:chExt cx="3068562" cy="762626"/>
          </a:xfrm>
        </p:grpSpPr>
        <p:sp>
          <p:nvSpPr>
            <p:cNvPr id="60" name="文本框 59"/>
            <p:cNvSpPr txBox="1"/>
            <p:nvPr/>
          </p:nvSpPr>
          <p:spPr>
            <a:xfrm>
              <a:off x="6914054" y="1071705"/>
              <a:ext cx="2031325" cy="461665"/>
            </a:xfrm>
            <a:prstGeom prst="rect">
              <a:avLst/>
            </a:prstGeom>
            <a:noFill/>
          </p:spPr>
          <p:txBody>
            <a:bodyPr wrap="none" rtlCol="0">
              <a:spAutoFit/>
            </a:bodyPr>
            <a:lstStyle/>
            <a:p>
              <a:r>
                <a:rPr lang="zh-CN" altLang="en-US" sz="2400" b="1" dirty="0" smtClean="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未来工作计划</a:t>
              </a:r>
              <a:endParaRPr lang="zh-CN" altLang="en-US" sz="2400" b="1" dirty="0">
                <a:solidFill>
                  <a:srgbClr val="405E62"/>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61" name="矩形 60"/>
            <p:cNvSpPr/>
            <p:nvPr/>
          </p:nvSpPr>
          <p:spPr bwMode="auto">
            <a:xfrm>
              <a:off x="6958482" y="1462947"/>
              <a:ext cx="3024134" cy="371384"/>
            </a:xfrm>
            <a:prstGeom prst="rect">
              <a:avLst/>
            </a:prstGeom>
          </p:spPr>
          <p:txBody>
            <a:bodyPr wrap="square">
              <a:spAutoFit/>
              <a:scene3d>
                <a:camera prst="orthographicFront"/>
                <a:lightRig rig="threePt" dir="t"/>
              </a:scene3d>
              <a:sp3d contourW="12700"/>
            </a:bodyPr>
            <a:lstStyle/>
            <a:p>
              <a:pPr>
                <a:lnSpc>
                  <a:spcPct val="120000"/>
                </a:lnSpc>
              </a:pPr>
              <a:r>
                <a:rPr lang="en-US" altLang="zh-CN" sz="8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a:t>
              </a:r>
              <a:endParaRPr lang="zh-CN" altLang="en-US" sz="8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62" name="组合 61"/>
          <p:cNvGrpSpPr/>
          <p:nvPr/>
        </p:nvGrpSpPr>
        <p:grpSpPr>
          <a:xfrm>
            <a:off x="6831737" y="5213522"/>
            <a:ext cx="1008284" cy="700477"/>
            <a:chOff x="5871092" y="1184851"/>
            <a:chExt cx="1008284" cy="700477"/>
          </a:xfrm>
        </p:grpSpPr>
        <p:grpSp>
          <p:nvGrpSpPr>
            <p:cNvPr id="63" name="组合 62"/>
            <p:cNvGrpSpPr/>
            <p:nvPr/>
          </p:nvGrpSpPr>
          <p:grpSpPr>
            <a:xfrm>
              <a:off x="5871092" y="1184851"/>
              <a:ext cx="700479" cy="700477"/>
              <a:chOff x="5953785" y="1232361"/>
              <a:chExt cx="605464" cy="605462"/>
            </a:xfrm>
          </p:grpSpPr>
          <p:sp>
            <p:nvSpPr>
              <p:cNvPr id="65" name="椭圆 64"/>
              <p:cNvSpPr/>
              <p:nvPr/>
            </p:nvSpPr>
            <p:spPr>
              <a:xfrm>
                <a:off x="5953785" y="1232361"/>
                <a:ext cx="605464" cy="605462"/>
              </a:xfrm>
              <a:prstGeom prst="ellips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字魂105号-简雅黑" panose="00000500000000000000" pitchFamily="2" charset="-122"/>
                  <a:ea typeface="字魂105号-简雅黑" panose="00000500000000000000" pitchFamily="2" charset="-122"/>
                </a:endParaRPr>
              </a:p>
            </p:txBody>
          </p:sp>
          <p:sp>
            <p:nvSpPr>
              <p:cNvPr id="66" name="TextBox 11"/>
              <p:cNvSpPr txBox="1"/>
              <p:nvPr/>
            </p:nvSpPr>
            <p:spPr>
              <a:xfrm>
                <a:off x="6014298" y="1313819"/>
                <a:ext cx="492431" cy="432297"/>
              </a:xfrm>
              <a:prstGeom prst="rect">
                <a:avLst/>
              </a:prstGeom>
              <a:noFill/>
              <a:effectLst/>
            </p:spPr>
            <p:txBody>
              <a:bodyPr wrap="none" lIns="68580" tIns="34290" rIns="68580" bIns="34290"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04</a:t>
                </a:r>
                <a:endParaRPr lang="zh-CN" altLang="en-US" sz="2800"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sp>
          <p:nvSpPr>
            <p:cNvPr id="64" name="等腰三角形 63"/>
            <p:cNvSpPr/>
            <p:nvPr/>
          </p:nvSpPr>
          <p:spPr>
            <a:xfrm rot="5400000">
              <a:off x="6724526" y="1479984"/>
              <a:ext cx="198506" cy="111195"/>
            </a:xfrm>
            <a:prstGeom prst="triangle">
              <a:avLst/>
            </a:prstGeom>
            <a:gradFill>
              <a:gsLst>
                <a:gs pos="0">
                  <a:srgbClr val="83CAC7"/>
                </a:gs>
                <a:gs pos="100000">
                  <a:srgbClr val="3790CE"/>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2" presetClass="entr" presetSubtype="8" fill="hold" nodeType="withEffect">
                                  <p:stCondLst>
                                    <p:cond delay="100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500" fill="hold"/>
                                        <p:tgtEl>
                                          <p:spTgt spid="38"/>
                                        </p:tgtEl>
                                        <p:attrNameLst>
                                          <p:attrName>ppt_x</p:attrName>
                                        </p:attrNameLst>
                                      </p:cBhvr>
                                      <p:tavLst>
                                        <p:tav tm="0">
                                          <p:val>
                                            <p:strVal val="0-#ppt_w/2"/>
                                          </p:val>
                                        </p:tav>
                                        <p:tav tm="100000">
                                          <p:val>
                                            <p:strVal val="#ppt_x"/>
                                          </p:val>
                                        </p:tav>
                                      </p:tavLst>
                                    </p:anim>
                                    <p:anim calcmode="lin" valueType="num">
                                      <p:cBhvr additive="base">
                                        <p:cTn id="11" dur="500" fill="hold"/>
                                        <p:tgtEl>
                                          <p:spTgt spid="38"/>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25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0-#ppt_w/2"/>
                                          </p:val>
                                        </p:tav>
                                        <p:tav tm="100000">
                                          <p:val>
                                            <p:strVal val="#ppt_x"/>
                                          </p:val>
                                        </p:tav>
                                      </p:tavLst>
                                    </p:anim>
                                    <p:anim calcmode="lin" valueType="num">
                                      <p:cBhvr additive="base">
                                        <p:cTn id="19" dur="500" fill="hold"/>
                                        <p:tgtEl>
                                          <p:spTgt spid="46"/>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1+#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0-#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50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1+#ppt_w/2"/>
                                          </p:val>
                                        </p:tav>
                                        <p:tav tm="100000">
                                          <p:val>
                                            <p:strVal val="#ppt_x"/>
                                          </p:val>
                                        </p:tav>
                                      </p:tavLst>
                                    </p:anim>
                                    <p:anim calcmode="lin" valueType="num">
                                      <p:cBhvr additive="base">
                                        <p:cTn id="31" dur="500" fill="hold"/>
                                        <p:tgtEl>
                                          <p:spTgt spid="5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75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75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1+#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427044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矩形 4"/>
          <p:cNvSpPr/>
          <p:nvPr/>
        </p:nvSpPr>
        <p:spPr>
          <a:xfrm>
            <a:off x="1089499" y="3696511"/>
            <a:ext cx="2500008" cy="2480553"/>
          </a:xfrm>
          <a:prstGeom prst="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矩形 5"/>
          <p:cNvSpPr/>
          <p:nvPr/>
        </p:nvSpPr>
        <p:spPr>
          <a:xfrm>
            <a:off x="3589507" y="3696510"/>
            <a:ext cx="2500008" cy="2480553"/>
          </a:xfrm>
          <a:prstGeom prst="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7" name="矩形 6"/>
          <p:cNvSpPr/>
          <p:nvPr/>
        </p:nvSpPr>
        <p:spPr>
          <a:xfrm>
            <a:off x="6089515" y="3696509"/>
            <a:ext cx="2500008" cy="2480553"/>
          </a:xfrm>
          <a:prstGeom prst="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8" name="矩形 7"/>
          <p:cNvSpPr/>
          <p:nvPr/>
        </p:nvSpPr>
        <p:spPr>
          <a:xfrm>
            <a:off x="8589523" y="3696509"/>
            <a:ext cx="2500008" cy="2480553"/>
          </a:xfrm>
          <a:prstGeom prst="rect">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9" name="矩形 8"/>
          <p:cNvSpPr/>
          <p:nvPr/>
        </p:nvSpPr>
        <p:spPr>
          <a:xfrm>
            <a:off x="1177048" y="4667446"/>
            <a:ext cx="2324910" cy="1112612"/>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1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1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0" name="矩形 9"/>
          <p:cNvSpPr/>
          <p:nvPr/>
        </p:nvSpPr>
        <p:spPr>
          <a:xfrm>
            <a:off x="3677056" y="4667446"/>
            <a:ext cx="2324910" cy="1112612"/>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1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1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1" name="矩形 10"/>
          <p:cNvSpPr/>
          <p:nvPr/>
        </p:nvSpPr>
        <p:spPr>
          <a:xfrm>
            <a:off x="6177064" y="4667446"/>
            <a:ext cx="2324910" cy="1112612"/>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1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1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2" name="矩形 11"/>
          <p:cNvSpPr/>
          <p:nvPr/>
        </p:nvSpPr>
        <p:spPr>
          <a:xfrm>
            <a:off x="8677072" y="4667446"/>
            <a:ext cx="2324910" cy="1112612"/>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1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1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nvGrpSpPr>
          <p:cNvPr id="13" name="Group 2"/>
          <p:cNvGrpSpPr/>
          <p:nvPr/>
        </p:nvGrpSpPr>
        <p:grpSpPr>
          <a:xfrm>
            <a:off x="4701844" y="4069836"/>
            <a:ext cx="277029" cy="404889"/>
            <a:chOff x="6258454" y="3849160"/>
            <a:chExt cx="330200" cy="482600"/>
          </a:xfrm>
          <a:solidFill>
            <a:schemeClr val="bg1"/>
          </a:solidFill>
          <a:effectLst>
            <a:outerShdw blurRad="50800" dist="38100" dir="5400000" algn="t" rotWithShape="0">
              <a:prstClr val="black">
                <a:alpha val="40000"/>
              </a:prstClr>
            </a:outerShdw>
          </a:effectLst>
        </p:grpSpPr>
        <p:sp>
          <p:nvSpPr>
            <p:cNvPr id="14"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5"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16" name="组合 15"/>
          <p:cNvGrpSpPr/>
          <p:nvPr/>
        </p:nvGrpSpPr>
        <p:grpSpPr>
          <a:xfrm>
            <a:off x="7138482" y="4160942"/>
            <a:ext cx="403556" cy="403557"/>
            <a:chOff x="3470008" y="3099786"/>
            <a:chExt cx="481012" cy="481013"/>
          </a:xfrm>
          <a:solidFill>
            <a:schemeClr val="bg1"/>
          </a:solidFill>
          <a:effectLst>
            <a:outerShdw blurRad="50800" dist="38100" dir="5400000" algn="t" rotWithShape="0">
              <a:prstClr val="black">
                <a:alpha val="40000"/>
              </a:prstClr>
            </a:outerShdw>
          </a:effectLst>
        </p:grpSpPr>
        <p:sp>
          <p:nvSpPr>
            <p:cNvPr id="17" name="Freeform 48"/>
            <p:cNvSpPr>
              <a:spLocks noEditPoints="1"/>
            </p:cNvSpPr>
            <p:nvPr/>
          </p:nvSpPr>
          <p:spPr bwMode="auto">
            <a:xfrm>
              <a:off x="3470008" y="3099786"/>
              <a:ext cx="481012" cy="481013"/>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8" name="Freeform 49"/>
            <p:cNvSpPr/>
            <p:nvPr/>
          </p:nvSpPr>
          <p:spPr bwMode="auto">
            <a:xfrm>
              <a:off x="3665270" y="3174398"/>
              <a:ext cx="112712" cy="112713"/>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19" name="Freeform 52"/>
          <p:cNvSpPr>
            <a:spLocks noEditPoints="1"/>
          </p:cNvSpPr>
          <p:nvPr/>
        </p:nvSpPr>
        <p:spPr bwMode="auto">
          <a:xfrm>
            <a:off x="2135062" y="4071169"/>
            <a:ext cx="408883" cy="403556"/>
          </a:xfrm>
          <a:custGeom>
            <a:avLst/>
            <a:gdLst>
              <a:gd name="T0" fmla="*/ 125 w 130"/>
              <a:gd name="T1" fmla="*/ 113 h 128"/>
              <a:gd name="T2" fmla="*/ 88 w 130"/>
              <a:gd name="T3" fmla="*/ 99 h 128"/>
              <a:gd name="T4" fmla="*/ 104 w 130"/>
              <a:gd name="T5" fmla="*/ 66 h 128"/>
              <a:gd name="T6" fmla="*/ 93 w 130"/>
              <a:gd name="T7" fmla="*/ 14 h 128"/>
              <a:gd name="T8" fmla="*/ 65 w 130"/>
              <a:gd name="T9" fmla="*/ 0 h 128"/>
              <a:gd name="T10" fmla="*/ 37 w 130"/>
              <a:gd name="T11" fmla="*/ 14 h 128"/>
              <a:gd name="T12" fmla="*/ 26 w 130"/>
              <a:gd name="T13" fmla="*/ 66 h 128"/>
              <a:gd name="T14" fmla="*/ 42 w 130"/>
              <a:gd name="T15" fmla="*/ 99 h 128"/>
              <a:gd name="T16" fmla="*/ 5 w 130"/>
              <a:gd name="T17" fmla="*/ 113 h 128"/>
              <a:gd name="T18" fmla="*/ 1 w 130"/>
              <a:gd name="T19" fmla="*/ 122 h 128"/>
              <a:gd name="T20" fmla="*/ 9 w 130"/>
              <a:gd name="T21" fmla="*/ 128 h 128"/>
              <a:gd name="T22" fmla="*/ 121 w 130"/>
              <a:gd name="T23" fmla="*/ 128 h 128"/>
              <a:gd name="T24" fmla="*/ 129 w 130"/>
              <a:gd name="T25" fmla="*/ 122 h 128"/>
              <a:gd name="T26" fmla="*/ 125 w 130"/>
              <a:gd name="T27" fmla="*/ 113 h 128"/>
              <a:gd name="T28" fmla="*/ 82 w 130"/>
              <a:gd name="T29" fmla="*/ 94 h 128"/>
              <a:gd name="T30" fmla="*/ 81 w 130"/>
              <a:gd name="T31" fmla="*/ 95 h 128"/>
              <a:gd name="T32" fmla="*/ 49 w 130"/>
              <a:gd name="T33" fmla="*/ 95 h 128"/>
              <a:gd name="T34" fmla="*/ 48 w 130"/>
              <a:gd name="T35" fmla="*/ 94 h 128"/>
              <a:gd name="T36" fmla="*/ 34 w 130"/>
              <a:gd name="T37" fmla="*/ 43 h 128"/>
              <a:gd name="T38" fmla="*/ 65 w 130"/>
              <a:gd name="T39" fmla="*/ 8 h 128"/>
              <a:gd name="T40" fmla="*/ 96 w 130"/>
              <a:gd name="T41" fmla="*/ 43 h 128"/>
              <a:gd name="T42" fmla="*/ 82 w 130"/>
              <a:gd name="T43" fmla="*/ 94 h 128"/>
              <a:gd name="T44" fmla="*/ 9 w 130"/>
              <a:gd name="T45" fmla="*/ 120 h 128"/>
              <a:gd name="T46" fmla="*/ 43 w 130"/>
              <a:gd name="T47" fmla="*/ 106 h 128"/>
              <a:gd name="T48" fmla="*/ 53 w 130"/>
              <a:gd name="T49" fmla="*/ 104 h 128"/>
              <a:gd name="T50" fmla="*/ 65 w 130"/>
              <a:gd name="T51" fmla="*/ 108 h 128"/>
              <a:gd name="T52" fmla="*/ 77 w 130"/>
              <a:gd name="T53" fmla="*/ 104 h 128"/>
              <a:gd name="T54" fmla="*/ 87 w 130"/>
              <a:gd name="T55" fmla="*/ 106 h 128"/>
              <a:gd name="T56" fmla="*/ 121 w 130"/>
              <a:gd name="T57" fmla="*/ 120 h 128"/>
              <a:gd name="T58" fmla="*/ 9 w 130"/>
              <a:gd name="T5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0" h="128">
                <a:moveTo>
                  <a:pt x="125" y="113"/>
                </a:moveTo>
                <a:cubicBezTo>
                  <a:pt x="125" y="113"/>
                  <a:pt x="110" y="103"/>
                  <a:pt x="88" y="99"/>
                </a:cubicBezTo>
                <a:cubicBezTo>
                  <a:pt x="96" y="88"/>
                  <a:pt x="101" y="75"/>
                  <a:pt x="104" y="66"/>
                </a:cubicBezTo>
                <a:cubicBezTo>
                  <a:pt x="107" y="53"/>
                  <a:pt x="105" y="29"/>
                  <a:pt x="93" y="14"/>
                </a:cubicBezTo>
                <a:cubicBezTo>
                  <a:pt x="86" y="5"/>
                  <a:pt x="77" y="0"/>
                  <a:pt x="65" y="0"/>
                </a:cubicBezTo>
                <a:cubicBezTo>
                  <a:pt x="53" y="0"/>
                  <a:pt x="44" y="5"/>
                  <a:pt x="37" y="14"/>
                </a:cubicBezTo>
                <a:cubicBezTo>
                  <a:pt x="25" y="29"/>
                  <a:pt x="23" y="53"/>
                  <a:pt x="26" y="66"/>
                </a:cubicBezTo>
                <a:cubicBezTo>
                  <a:pt x="29" y="75"/>
                  <a:pt x="34" y="88"/>
                  <a:pt x="42" y="99"/>
                </a:cubicBezTo>
                <a:cubicBezTo>
                  <a:pt x="20" y="103"/>
                  <a:pt x="5" y="113"/>
                  <a:pt x="5" y="113"/>
                </a:cubicBezTo>
                <a:cubicBezTo>
                  <a:pt x="2" y="115"/>
                  <a:pt x="0" y="119"/>
                  <a:pt x="1" y="122"/>
                </a:cubicBezTo>
                <a:cubicBezTo>
                  <a:pt x="2" y="126"/>
                  <a:pt x="5" y="128"/>
                  <a:pt x="9" y="128"/>
                </a:cubicBezTo>
                <a:cubicBezTo>
                  <a:pt x="121" y="128"/>
                  <a:pt x="121" y="128"/>
                  <a:pt x="121" y="128"/>
                </a:cubicBezTo>
                <a:cubicBezTo>
                  <a:pt x="125" y="128"/>
                  <a:pt x="128" y="126"/>
                  <a:pt x="129" y="122"/>
                </a:cubicBezTo>
                <a:cubicBezTo>
                  <a:pt x="130" y="119"/>
                  <a:pt x="128" y="115"/>
                  <a:pt x="125" y="113"/>
                </a:cubicBezTo>
                <a:close/>
                <a:moveTo>
                  <a:pt x="82" y="94"/>
                </a:moveTo>
                <a:cubicBezTo>
                  <a:pt x="81" y="95"/>
                  <a:pt x="81" y="95"/>
                  <a:pt x="81" y="95"/>
                </a:cubicBezTo>
                <a:cubicBezTo>
                  <a:pt x="71" y="106"/>
                  <a:pt x="59" y="106"/>
                  <a:pt x="49" y="95"/>
                </a:cubicBezTo>
                <a:cubicBezTo>
                  <a:pt x="48" y="94"/>
                  <a:pt x="48" y="94"/>
                  <a:pt x="48" y="94"/>
                </a:cubicBezTo>
                <a:cubicBezTo>
                  <a:pt x="37" y="79"/>
                  <a:pt x="31" y="61"/>
                  <a:pt x="34" y="43"/>
                </a:cubicBezTo>
                <a:cubicBezTo>
                  <a:pt x="36" y="26"/>
                  <a:pt x="46" y="8"/>
                  <a:pt x="65" y="8"/>
                </a:cubicBezTo>
                <a:cubicBezTo>
                  <a:pt x="84" y="8"/>
                  <a:pt x="94" y="26"/>
                  <a:pt x="96" y="43"/>
                </a:cubicBezTo>
                <a:cubicBezTo>
                  <a:pt x="99" y="61"/>
                  <a:pt x="93" y="79"/>
                  <a:pt x="82" y="94"/>
                </a:cubicBezTo>
                <a:close/>
                <a:moveTo>
                  <a:pt x="9" y="120"/>
                </a:moveTo>
                <a:cubicBezTo>
                  <a:pt x="10" y="120"/>
                  <a:pt x="23" y="111"/>
                  <a:pt x="43" y="106"/>
                </a:cubicBezTo>
                <a:cubicBezTo>
                  <a:pt x="53" y="104"/>
                  <a:pt x="53" y="104"/>
                  <a:pt x="53" y="104"/>
                </a:cubicBezTo>
                <a:cubicBezTo>
                  <a:pt x="57" y="107"/>
                  <a:pt x="61" y="108"/>
                  <a:pt x="65" y="108"/>
                </a:cubicBezTo>
                <a:cubicBezTo>
                  <a:pt x="69" y="108"/>
                  <a:pt x="73" y="107"/>
                  <a:pt x="77" y="104"/>
                </a:cubicBezTo>
                <a:cubicBezTo>
                  <a:pt x="87" y="106"/>
                  <a:pt x="87" y="106"/>
                  <a:pt x="87" y="106"/>
                </a:cubicBezTo>
                <a:cubicBezTo>
                  <a:pt x="107" y="111"/>
                  <a:pt x="120" y="120"/>
                  <a:pt x="121" y="120"/>
                </a:cubicBezTo>
                <a:lnTo>
                  <a:pt x="9" y="120"/>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0" name="Freeform 60"/>
          <p:cNvSpPr>
            <a:spLocks noEditPoints="1"/>
          </p:cNvSpPr>
          <p:nvPr/>
        </p:nvSpPr>
        <p:spPr bwMode="auto">
          <a:xfrm>
            <a:off x="9637749" y="4064057"/>
            <a:ext cx="403556" cy="404888"/>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3"/>
                                        </p:tgtEl>
                                        <p:attrNameLst>
                                          <p:attrName>ppt_x</p:attrName>
                                          <p:attrName>ppt_y</p:attrName>
                                        </p:attrNameLst>
                                      </p:cBhvr>
                                      <p:rCtr x="0" y="-4329"/>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64" presetClass="path" presetSubtype="0" decel="100000" fill="hold" grpId="1" nodeType="withEffect">
                                  <p:stCondLst>
                                    <p:cond delay="0"/>
                                  </p:stCondLst>
                                  <p:childTnLst>
                                    <p:animMotion origin="layout" path="M 3.125E-6 2.59259E-6 L 3.125E-6 0.10046 " pathEditMode="relative" rAng="0" ptsTypes="AA">
                                      <p:cBhvr>
                                        <p:cTn id="14" dur="1000" spd="-100000" fill="hold"/>
                                        <p:tgtEl>
                                          <p:spTgt spid="5"/>
                                        </p:tgtEl>
                                        <p:attrNameLst>
                                          <p:attrName>ppt_x</p:attrName>
                                          <p:attrName>ppt_y</p:attrName>
                                        </p:attrNameLst>
                                      </p:cBhvr>
                                      <p:rCtr x="0" y="5023"/>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750"/>
                                        <p:tgtEl>
                                          <p:spTgt spid="19"/>
                                        </p:tgtEl>
                                      </p:cBhvr>
                                    </p:animEffect>
                                  </p:childTnLst>
                                </p:cTn>
                              </p:par>
                              <p:par>
                                <p:cTn id="19" presetID="35" presetClass="path" presetSubtype="0" decel="100000" fill="hold" grpId="1" nodeType="withEffect">
                                  <p:stCondLst>
                                    <p:cond delay="0"/>
                                  </p:stCondLst>
                                  <p:childTnLst>
                                    <p:animMotion origin="layout" path="M 4.375E-6 7.40741E-7 L -0.04011 7.40741E-7 " pathEditMode="relative" rAng="0" ptsTypes="AA">
                                      <p:cBhvr>
                                        <p:cTn id="20" dur="1250" spd="-100000" fill="hold"/>
                                        <p:tgtEl>
                                          <p:spTgt spid="19"/>
                                        </p:tgtEl>
                                        <p:attrNameLst>
                                          <p:attrName>ppt_x</p:attrName>
                                          <p:attrName>ppt_y</p:attrName>
                                        </p:attrNameLst>
                                      </p:cBhvr>
                                      <p:rCtr x="-2005" y="0"/>
                                    </p:animMotion>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par>
                                <p:cTn id="24" presetID="35" presetClass="path" presetSubtype="0" decel="100000" fill="hold" grpId="1" nodeType="withEffect">
                                  <p:stCondLst>
                                    <p:cond delay="0"/>
                                  </p:stCondLst>
                                  <p:childTnLst>
                                    <p:animMotion origin="layout" path="M -4.375E-6 -4.07407E-6 L 0.04493 -4.07407E-6 " pathEditMode="relative" rAng="0" ptsTypes="AA">
                                      <p:cBhvr>
                                        <p:cTn id="25" dur="1250" spd="-100000" fill="hold"/>
                                        <p:tgtEl>
                                          <p:spTgt spid="9"/>
                                        </p:tgtEl>
                                        <p:attrNameLst>
                                          <p:attrName>ppt_x</p:attrName>
                                          <p:attrName>ppt_y</p:attrName>
                                        </p:attrNameLst>
                                      </p:cBhvr>
                                      <p:rCtr x="2240" y="0"/>
                                    </p:animMotion>
                                  </p:childTnLst>
                                </p:cTn>
                              </p:par>
                              <p:par>
                                <p:cTn id="26" presetID="10" presetClass="entr" presetSubtype="0"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childTnLst>
                                </p:cTn>
                              </p:par>
                              <p:par>
                                <p:cTn id="29" presetID="64" presetClass="path" presetSubtype="0" decel="100000" fill="hold" grpId="1" nodeType="withEffect">
                                  <p:stCondLst>
                                    <p:cond delay="750"/>
                                  </p:stCondLst>
                                  <p:childTnLst>
                                    <p:animMotion origin="layout" path="M 3.125E-6 2.59259E-6 L 3.125E-6 0.10046 " pathEditMode="relative" rAng="0" ptsTypes="AA">
                                      <p:cBhvr>
                                        <p:cTn id="30" dur="1000" spd="-100000" fill="hold"/>
                                        <p:tgtEl>
                                          <p:spTgt spid="6"/>
                                        </p:tgtEl>
                                        <p:attrNameLst>
                                          <p:attrName>ppt_x</p:attrName>
                                          <p:attrName>ppt_y</p:attrName>
                                        </p:attrNameLst>
                                      </p:cBhvr>
                                      <p:rCtr x="0" y="5023"/>
                                    </p:animMotion>
                                  </p:childTnLst>
                                </p:cTn>
                              </p:par>
                              <p:par>
                                <p:cTn id="31" presetID="10" presetClass="entr" presetSubtype="0"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750"/>
                                        <p:tgtEl>
                                          <p:spTgt spid="13"/>
                                        </p:tgtEl>
                                      </p:cBhvr>
                                    </p:animEffect>
                                  </p:childTnLst>
                                </p:cTn>
                              </p:par>
                              <p:par>
                                <p:cTn id="34" presetID="35" presetClass="path" presetSubtype="0" decel="100000" fill="hold" nodeType="withEffect">
                                  <p:stCondLst>
                                    <p:cond delay="750"/>
                                  </p:stCondLst>
                                  <p:childTnLst>
                                    <p:animMotion origin="layout" path="M 4.375E-6 7.40741E-7 L -0.04011 7.40741E-7 " pathEditMode="relative" rAng="0" ptsTypes="AA">
                                      <p:cBhvr>
                                        <p:cTn id="35" dur="1250" spd="-100000" fill="hold"/>
                                        <p:tgtEl>
                                          <p:spTgt spid="13"/>
                                        </p:tgtEl>
                                        <p:attrNameLst>
                                          <p:attrName>ppt_x</p:attrName>
                                          <p:attrName>ppt_y</p:attrName>
                                        </p:attrNameLst>
                                      </p:cBhvr>
                                      <p:rCtr x="-2005" y="0"/>
                                    </p:animMotion>
                                  </p:childTnLst>
                                </p:cTn>
                              </p:par>
                              <p:par>
                                <p:cTn id="36" presetID="10" presetClass="entr" presetSubtype="0" fill="hold" grpId="0" nodeType="withEffect">
                                  <p:stCondLst>
                                    <p:cond delay="7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childTnLst>
                                </p:cTn>
                              </p:par>
                              <p:par>
                                <p:cTn id="39" presetID="35" presetClass="path" presetSubtype="0" decel="100000" fill="hold" grpId="1" nodeType="withEffect">
                                  <p:stCondLst>
                                    <p:cond delay="750"/>
                                  </p:stCondLst>
                                  <p:childTnLst>
                                    <p:animMotion origin="layout" path="M -4.375E-6 -4.07407E-6 L 0.04493 -4.07407E-6 " pathEditMode="relative" rAng="0" ptsTypes="AA">
                                      <p:cBhvr>
                                        <p:cTn id="40" dur="1250" spd="-100000" fill="hold"/>
                                        <p:tgtEl>
                                          <p:spTgt spid="10"/>
                                        </p:tgtEl>
                                        <p:attrNameLst>
                                          <p:attrName>ppt_x</p:attrName>
                                          <p:attrName>ppt_y</p:attrName>
                                        </p:attrNameLst>
                                      </p:cBhvr>
                                      <p:rCtr x="2240" y="0"/>
                                    </p:animMotion>
                                  </p:childTnLst>
                                </p:cTn>
                              </p:par>
                              <p:par>
                                <p:cTn id="41" presetID="10" presetClass="entr" presetSubtype="0" fill="hold" grpId="0" nodeType="withEffect">
                                  <p:stCondLst>
                                    <p:cond delay="1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childTnLst>
                                </p:cTn>
                              </p:par>
                              <p:par>
                                <p:cTn id="44" presetID="64" presetClass="path" presetSubtype="0" decel="100000" fill="hold" grpId="1" nodeType="withEffect">
                                  <p:stCondLst>
                                    <p:cond delay="1500"/>
                                  </p:stCondLst>
                                  <p:childTnLst>
                                    <p:animMotion origin="layout" path="M 3.125E-6 2.59259E-6 L 3.125E-6 0.10046 " pathEditMode="relative" rAng="0" ptsTypes="AA">
                                      <p:cBhvr>
                                        <p:cTn id="45" dur="1000" spd="-100000" fill="hold"/>
                                        <p:tgtEl>
                                          <p:spTgt spid="7"/>
                                        </p:tgtEl>
                                        <p:attrNameLst>
                                          <p:attrName>ppt_x</p:attrName>
                                          <p:attrName>ppt_y</p:attrName>
                                        </p:attrNameLst>
                                      </p:cBhvr>
                                      <p:rCtr x="0" y="5023"/>
                                    </p:animMotion>
                                  </p:childTnLst>
                                </p:cTn>
                              </p:par>
                              <p:par>
                                <p:cTn id="46" presetID="10" presetClass="entr" presetSubtype="0" fill="hold" nodeType="withEffect">
                                  <p:stCondLst>
                                    <p:cond delay="1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750"/>
                                        <p:tgtEl>
                                          <p:spTgt spid="16"/>
                                        </p:tgtEl>
                                      </p:cBhvr>
                                    </p:animEffect>
                                  </p:childTnLst>
                                </p:cTn>
                              </p:par>
                              <p:par>
                                <p:cTn id="49" presetID="35" presetClass="path" presetSubtype="0" decel="100000" fill="hold" nodeType="withEffect">
                                  <p:stCondLst>
                                    <p:cond delay="1500"/>
                                  </p:stCondLst>
                                  <p:childTnLst>
                                    <p:animMotion origin="layout" path="M 4.375E-6 7.40741E-7 L -0.04011 7.40741E-7 " pathEditMode="relative" rAng="0" ptsTypes="AA">
                                      <p:cBhvr>
                                        <p:cTn id="50" dur="1250" spd="-100000" fill="hold"/>
                                        <p:tgtEl>
                                          <p:spTgt spid="16"/>
                                        </p:tgtEl>
                                        <p:attrNameLst>
                                          <p:attrName>ppt_x</p:attrName>
                                          <p:attrName>ppt_y</p:attrName>
                                        </p:attrNameLst>
                                      </p:cBhvr>
                                      <p:rCtr x="-2005" y="0"/>
                                    </p:animMotion>
                                  </p:childTnLst>
                                </p:cTn>
                              </p:par>
                              <p:par>
                                <p:cTn id="51" presetID="10" presetClass="entr" presetSubtype="0" fill="hold" grpId="0" nodeType="withEffect">
                                  <p:stCondLst>
                                    <p:cond delay="150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750"/>
                                        <p:tgtEl>
                                          <p:spTgt spid="11"/>
                                        </p:tgtEl>
                                      </p:cBhvr>
                                    </p:animEffect>
                                  </p:childTnLst>
                                </p:cTn>
                              </p:par>
                              <p:par>
                                <p:cTn id="54" presetID="35" presetClass="path" presetSubtype="0" decel="100000" fill="hold" grpId="1" nodeType="withEffect">
                                  <p:stCondLst>
                                    <p:cond delay="1500"/>
                                  </p:stCondLst>
                                  <p:childTnLst>
                                    <p:animMotion origin="layout" path="M -4.375E-6 -4.07407E-6 L 0.04493 -4.07407E-6 " pathEditMode="relative" rAng="0" ptsTypes="AA">
                                      <p:cBhvr>
                                        <p:cTn id="55" dur="1250" spd="-100000" fill="hold"/>
                                        <p:tgtEl>
                                          <p:spTgt spid="11"/>
                                        </p:tgtEl>
                                        <p:attrNameLst>
                                          <p:attrName>ppt_x</p:attrName>
                                          <p:attrName>ppt_y</p:attrName>
                                        </p:attrNameLst>
                                      </p:cBhvr>
                                      <p:rCtr x="2240" y="0"/>
                                    </p:animMotion>
                                  </p:childTnLst>
                                </p:cTn>
                              </p:par>
                              <p:par>
                                <p:cTn id="56" presetID="10" presetClass="entr" presetSubtype="0" fill="hold" grpId="0" nodeType="withEffect">
                                  <p:stCondLst>
                                    <p:cond delay="225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childTnLst>
                                </p:cTn>
                              </p:par>
                              <p:par>
                                <p:cTn id="59" presetID="64" presetClass="path" presetSubtype="0" decel="100000" fill="hold" grpId="1" nodeType="withEffect">
                                  <p:stCondLst>
                                    <p:cond delay="2250"/>
                                  </p:stCondLst>
                                  <p:childTnLst>
                                    <p:animMotion origin="layout" path="M 3.125E-6 2.59259E-6 L 3.125E-6 0.10046 " pathEditMode="relative" rAng="0" ptsTypes="AA">
                                      <p:cBhvr>
                                        <p:cTn id="60" dur="1000" spd="-100000" fill="hold"/>
                                        <p:tgtEl>
                                          <p:spTgt spid="8"/>
                                        </p:tgtEl>
                                        <p:attrNameLst>
                                          <p:attrName>ppt_x</p:attrName>
                                          <p:attrName>ppt_y</p:attrName>
                                        </p:attrNameLst>
                                      </p:cBhvr>
                                      <p:rCtr x="0" y="5023"/>
                                    </p:animMotion>
                                  </p:childTnLst>
                                </p:cTn>
                              </p:par>
                              <p:par>
                                <p:cTn id="61" presetID="10" presetClass="entr" presetSubtype="0" fill="hold" grpId="0" nodeType="withEffect">
                                  <p:stCondLst>
                                    <p:cond delay="225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750"/>
                                        <p:tgtEl>
                                          <p:spTgt spid="20"/>
                                        </p:tgtEl>
                                      </p:cBhvr>
                                    </p:animEffect>
                                  </p:childTnLst>
                                </p:cTn>
                              </p:par>
                              <p:par>
                                <p:cTn id="64" presetID="35" presetClass="path" presetSubtype="0" decel="100000" fill="hold" grpId="1" nodeType="withEffect">
                                  <p:stCondLst>
                                    <p:cond delay="2250"/>
                                  </p:stCondLst>
                                  <p:childTnLst>
                                    <p:animMotion origin="layout" path="M 4.375E-6 7.40741E-7 L -0.04011 7.40741E-7 " pathEditMode="relative" rAng="0" ptsTypes="AA">
                                      <p:cBhvr>
                                        <p:cTn id="65" dur="1250" spd="-100000" fill="hold"/>
                                        <p:tgtEl>
                                          <p:spTgt spid="20"/>
                                        </p:tgtEl>
                                        <p:attrNameLst>
                                          <p:attrName>ppt_x</p:attrName>
                                          <p:attrName>ppt_y</p:attrName>
                                        </p:attrNameLst>
                                      </p:cBhvr>
                                      <p:rCtr x="-2005" y="0"/>
                                    </p:animMotion>
                                  </p:childTnLst>
                                </p:cTn>
                              </p:par>
                              <p:par>
                                <p:cTn id="66" presetID="10" presetClass="entr" presetSubtype="0" fill="hold" grpId="0" nodeType="withEffect">
                                  <p:stCondLst>
                                    <p:cond delay="225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childTnLst>
                                </p:cTn>
                              </p:par>
                              <p:par>
                                <p:cTn id="69" presetID="35" presetClass="path" presetSubtype="0" decel="100000" fill="hold" grpId="1" nodeType="withEffect">
                                  <p:stCondLst>
                                    <p:cond delay="2250"/>
                                  </p:stCondLst>
                                  <p:childTnLst>
                                    <p:animMotion origin="layout" path="M -4.375E-6 -4.07407E-6 L 0.04493 -4.07407E-6 " pathEditMode="relative" rAng="0" ptsTypes="AA">
                                      <p:cBhvr>
                                        <p:cTn id="70" dur="1250" spd="-100000" fill="hold"/>
                                        <p:tgtEl>
                                          <p:spTgt spid="12"/>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9" grpId="0" animBg="1"/>
      <p:bldP spid="19" grpId="1" animBg="1"/>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13094" y="2850581"/>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9" name="矩形 18"/>
          <p:cNvSpPr/>
          <p:nvPr/>
        </p:nvSpPr>
        <p:spPr>
          <a:xfrm>
            <a:off x="4057431" y="4088446"/>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0" name="矩形 19"/>
          <p:cNvSpPr/>
          <p:nvPr/>
        </p:nvSpPr>
        <p:spPr>
          <a:xfrm>
            <a:off x="2369395" y="4990127"/>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6" name="BackShape"/>
          <p:cNvSpPr/>
          <p:nvPr/>
        </p:nvSpPr>
        <p:spPr bwMode="auto">
          <a:xfrm>
            <a:off x="1947860" y="2293878"/>
            <a:ext cx="1588554" cy="1557860"/>
          </a:xfrm>
          <a:custGeom>
            <a:avLst/>
            <a:gdLst>
              <a:gd name="T0" fmla="*/ 1308 w 1518"/>
              <a:gd name="T1" fmla="*/ 599 h 1491"/>
              <a:gd name="T2" fmla="*/ 1379 w 1518"/>
              <a:gd name="T3" fmla="*/ 367 h 1491"/>
              <a:gd name="T4" fmla="*/ 1323 w 1518"/>
              <a:gd name="T5" fmla="*/ 239 h 1491"/>
              <a:gd name="T6" fmla="*/ 1117 w 1518"/>
              <a:gd name="T7" fmla="*/ 304 h 1491"/>
              <a:gd name="T8" fmla="*/ 1029 w 1518"/>
              <a:gd name="T9" fmla="*/ 246 h 1491"/>
              <a:gd name="T10" fmla="*/ 1007 w 1518"/>
              <a:gd name="T11" fmla="*/ 30 h 1491"/>
              <a:gd name="T12" fmla="*/ 868 w 1518"/>
              <a:gd name="T13" fmla="*/ 29 h 1491"/>
              <a:gd name="T14" fmla="*/ 684 w 1518"/>
              <a:gd name="T15" fmla="*/ 183 h 1491"/>
              <a:gd name="T16" fmla="*/ 539 w 1518"/>
              <a:gd name="T17" fmla="*/ 21 h 1491"/>
              <a:gd name="T18" fmla="*/ 425 w 1518"/>
              <a:gd name="T19" fmla="*/ 102 h 1491"/>
              <a:gd name="T20" fmla="*/ 366 w 1518"/>
              <a:gd name="T21" fmla="*/ 335 h 1491"/>
              <a:gd name="T22" fmla="*/ 155 w 1518"/>
              <a:gd name="T23" fmla="*/ 289 h 1491"/>
              <a:gd name="T24" fmla="*/ 110 w 1518"/>
              <a:gd name="T25" fmla="*/ 421 h 1491"/>
              <a:gd name="T26" fmla="*/ 200 w 1518"/>
              <a:gd name="T27" fmla="*/ 644 h 1491"/>
              <a:gd name="T28" fmla="*/ 1 w 1518"/>
              <a:gd name="T29" fmla="*/ 731 h 1491"/>
              <a:gd name="T30" fmla="*/ 43 w 1518"/>
              <a:gd name="T31" fmla="*/ 864 h 1491"/>
              <a:gd name="T32" fmla="*/ 247 w 1518"/>
              <a:gd name="T33" fmla="*/ 992 h 1491"/>
              <a:gd name="T34" fmla="*/ 137 w 1518"/>
              <a:gd name="T35" fmla="*/ 1179 h 1491"/>
              <a:gd name="T36" fmla="*/ 249 w 1518"/>
              <a:gd name="T37" fmla="*/ 1262 h 1491"/>
              <a:gd name="T38" fmla="*/ 445 w 1518"/>
              <a:gd name="T39" fmla="*/ 1219 h 1491"/>
              <a:gd name="T40" fmla="*/ 481 w 1518"/>
              <a:gd name="T41" fmla="*/ 1416 h 1491"/>
              <a:gd name="T42" fmla="*/ 601 w 1518"/>
              <a:gd name="T43" fmla="*/ 1486 h 1491"/>
              <a:gd name="T44" fmla="*/ 729 w 1518"/>
              <a:gd name="T45" fmla="*/ 1313 h 1491"/>
              <a:gd name="T46" fmla="*/ 928 w 1518"/>
              <a:gd name="T47" fmla="*/ 1451 h 1491"/>
              <a:gd name="T48" fmla="*/ 1067 w 1518"/>
              <a:gd name="T49" fmla="*/ 1437 h 1491"/>
              <a:gd name="T50" fmla="*/ 1069 w 1518"/>
              <a:gd name="T51" fmla="*/ 1222 h 1491"/>
              <a:gd name="T52" fmla="*/ 1311 w 1518"/>
              <a:gd name="T53" fmla="*/ 1217 h 1491"/>
              <a:gd name="T54" fmla="*/ 1415 w 1518"/>
              <a:gd name="T55" fmla="*/ 1124 h 1491"/>
              <a:gd name="T56" fmla="*/ 1290 w 1518"/>
              <a:gd name="T57" fmla="*/ 949 h 1491"/>
              <a:gd name="T58" fmla="*/ 1483 w 1518"/>
              <a:gd name="T59" fmla="*/ 803 h 1491"/>
              <a:gd name="T60" fmla="*/ 1513 w 1518"/>
              <a:gd name="T61" fmla="*/ 667 h 1491"/>
              <a:gd name="T62" fmla="*/ 777 w 1518"/>
              <a:gd name="T63" fmla="*/ 1086 h 1491"/>
              <a:gd name="T64" fmla="*/ 741 w 1518"/>
              <a:gd name="T65" fmla="*/ 406 h 1491"/>
              <a:gd name="T66" fmla="*/ 777 w 1518"/>
              <a:gd name="T67" fmla="*/ 1086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491">
                <a:moveTo>
                  <a:pt x="1475" y="627"/>
                </a:moveTo>
                <a:cubicBezTo>
                  <a:pt x="1308" y="599"/>
                  <a:pt x="1308" y="599"/>
                  <a:pt x="1308" y="599"/>
                </a:cubicBezTo>
                <a:cubicBezTo>
                  <a:pt x="1299" y="565"/>
                  <a:pt x="1287" y="531"/>
                  <a:pt x="1272" y="500"/>
                </a:cubicBezTo>
                <a:cubicBezTo>
                  <a:pt x="1379" y="367"/>
                  <a:pt x="1379" y="367"/>
                  <a:pt x="1379" y="367"/>
                </a:cubicBezTo>
                <a:cubicBezTo>
                  <a:pt x="1392" y="350"/>
                  <a:pt x="1393" y="328"/>
                  <a:pt x="1381" y="312"/>
                </a:cubicBezTo>
                <a:cubicBezTo>
                  <a:pt x="1323" y="239"/>
                  <a:pt x="1323" y="239"/>
                  <a:pt x="1323" y="239"/>
                </a:cubicBezTo>
                <a:cubicBezTo>
                  <a:pt x="1311" y="224"/>
                  <a:pt x="1288" y="220"/>
                  <a:pt x="1269" y="229"/>
                </a:cubicBezTo>
                <a:cubicBezTo>
                  <a:pt x="1117" y="304"/>
                  <a:pt x="1117" y="304"/>
                  <a:pt x="1117" y="304"/>
                </a:cubicBezTo>
                <a:cubicBezTo>
                  <a:pt x="1103" y="293"/>
                  <a:pt x="1089" y="282"/>
                  <a:pt x="1074" y="272"/>
                </a:cubicBezTo>
                <a:cubicBezTo>
                  <a:pt x="1059" y="262"/>
                  <a:pt x="1044" y="254"/>
                  <a:pt x="1029" y="246"/>
                </a:cubicBezTo>
                <a:cubicBezTo>
                  <a:pt x="1038" y="76"/>
                  <a:pt x="1038" y="76"/>
                  <a:pt x="1038" y="76"/>
                </a:cubicBezTo>
                <a:cubicBezTo>
                  <a:pt x="1039" y="54"/>
                  <a:pt x="1026" y="35"/>
                  <a:pt x="1007" y="30"/>
                </a:cubicBezTo>
                <a:cubicBezTo>
                  <a:pt x="917" y="5"/>
                  <a:pt x="917" y="5"/>
                  <a:pt x="917" y="5"/>
                </a:cubicBezTo>
                <a:cubicBezTo>
                  <a:pt x="898" y="0"/>
                  <a:pt x="878" y="10"/>
                  <a:pt x="868" y="29"/>
                </a:cubicBezTo>
                <a:cubicBezTo>
                  <a:pt x="789" y="179"/>
                  <a:pt x="789" y="179"/>
                  <a:pt x="789" y="179"/>
                </a:cubicBezTo>
                <a:cubicBezTo>
                  <a:pt x="754" y="177"/>
                  <a:pt x="718" y="178"/>
                  <a:pt x="684" y="183"/>
                </a:cubicBezTo>
                <a:cubicBezTo>
                  <a:pt x="590" y="40"/>
                  <a:pt x="590" y="40"/>
                  <a:pt x="590" y="40"/>
                </a:cubicBezTo>
                <a:cubicBezTo>
                  <a:pt x="578" y="22"/>
                  <a:pt x="557" y="15"/>
                  <a:pt x="539" y="21"/>
                </a:cubicBezTo>
                <a:cubicBezTo>
                  <a:pt x="451" y="54"/>
                  <a:pt x="451" y="54"/>
                  <a:pt x="451" y="54"/>
                </a:cubicBezTo>
                <a:cubicBezTo>
                  <a:pt x="433" y="61"/>
                  <a:pt x="422" y="81"/>
                  <a:pt x="425" y="102"/>
                </a:cubicBezTo>
                <a:cubicBezTo>
                  <a:pt x="450" y="269"/>
                  <a:pt x="450" y="269"/>
                  <a:pt x="450" y="269"/>
                </a:cubicBezTo>
                <a:cubicBezTo>
                  <a:pt x="420" y="288"/>
                  <a:pt x="392" y="310"/>
                  <a:pt x="366" y="335"/>
                </a:cubicBezTo>
                <a:cubicBezTo>
                  <a:pt x="207" y="274"/>
                  <a:pt x="207" y="274"/>
                  <a:pt x="207" y="274"/>
                </a:cubicBezTo>
                <a:cubicBezTo>
                  <a:pt x="187" y="267"/>
                  <a:pt x="165" y="273"/>
                  <a:pt x="155" y="289"/>
                </a:cubicBezTo>
                <a:cubicBezTo>
                  <a:pt x="103" y="367"/>
                  <a:pt x="103" y="367"/>
                  <a:pt x="103" y="367"/>
                </a:cubicBezTo>
                <a:cubicBezTo>
                  <a:pt x="92" y="383"/>
                  <a:pt x="95" y="406"/>
                  <a:pt x="110" y="421"/>
                </a:cubicBezTo>
                <a:cubicBezTo>
                  <a:pt x="228" y="542"/>
                  <a:pt x="228" y="542"/>
                  <a:pt x="228" y="542"/>
                </a:cubicBezTo>
                <a:cubicBezTo>
                  <a:pt x="215" y="576"/>
                  <a:pt x="206" y="610"/>
                  <a:pt x="200" y="644"/>
                </a:cubicBezTo>
                <a:cubicBezTo>
                  <a:pt x="35" y="689"/>
                  <a:pt x="35" y="689"/>
                  <a:pt x="35" y="689"/>
                </a:cubicBezTo>
                <a:cubicBezTo>
                  <a:pt x="14" y="694"/>
                  <a:pt x="0" y="712"/>
                  <a:pt x="1" y="731"/>
                </a:cubicBezTo>
                <a:cubicBezTo>
                  <a:pt x="5" y="825"/>
                  <a:pt x="5" y="825"/>
                  <a:pt x="5" y="825"/>
                </a:cubicBezTo>
                <a:cubicBezTo>
                  <a:pt x="6" y="844"/>
                  <a:pt x="22" y="861"/>
                  <a:pt x="43" y="864"/>
                </a:cubicBezTo>
                <a:cubicBezTo>
                  <a:pt x="210" y="893"/>
                  <a:pt x="210" y="893"/>
                  <a:pt x="210" y="893"/>
                </a:cubicBezTo>
                <a:cubicBezTo>
                  <a:pt x="219" y="927"/>
                  <a:pt x="231" y="960"/>
                  <a:pt x="247" y="992"/>
                </a:cubicBezTo>
                <a:cubicBezTo>
                  <a:pt x="139" y="1124"/>
                  <a:pt x="139" y="1124"/>
                  <a:pt x="139" y="1124"/>
                </a:cubicBezTo>
                <a:cubicBezTo>
                  <a:pt x="126" y="1141"/>
                  <a:pt x="125" y="1164"/>
                  <a:pt x="137" y="1179"/>
                </a:cubicBezTo>
                <a:cubicBezTo>
                  <a:pt x="195" y="1252"/>
                  <a:pt x="195" y="1252"/>
                  <a:pt x="195" y="1252"/>
                </a:cubicBezTo>
                <a:cubicBezTo>
                  <a:pt x="208" y="1267"/>
                  <a:pt x="230" y="1272"/>
                  <a:pt x="249" y="1262"/>
                </a:cubicBezTo>
                <a:cubicBezTo>
                  <a:pt x="401" y="1187"/>
                  <a:pt x="401" y="1187"/>
                  <a:pt x="401" y="1187"/>
                </a:cubicBezTo>
                <a:cubicBezTo>
                  <a:pt x="415" y="1198"/>
                  <a:pt x="430" y="1209"/>
                  <a:pt x="445" y="1219"/>
                </a:cubicBezTo>
                <a:cubicBezTo>
                  <a:pt x="459" y="1229"/>
                  <a:pt x="474" y="1238"/>
                  <a:pt x="489" y="1246"/>
                </a:cubicBezTo>
                <a:cubicBezTo>
                  <a:pt x="481" y="1416"/>
                  <a:pt x="481" y="1416"/>
                  <a:pt x="481" y="1416"/>
                </a:cubicBezTo>
                <a:cubicBezTo>
                  <a:pt x="479" y="1437"/>
                  <a:pt x="492" y="1456"/>
                  <a:pt x="511" y="1461"/>
                </a:cubicBezTo>
                <a:cubicBezTo>
                  <a:pt x="601" y="1486"/>
                  <a:pt x="601" y="1486"/>
                  <a:pt x="601" y="1486"/>
                </a:cubicBezTo>
                <a:cubicBezTo>
                  <a:pt x="620" y="1491"/>
                  <a:pt x="640" y="1482"/>
                  <a:pt x="651" y="1462"/>
                </a:cubicBezTo>
                <a:cubicBezTo>
                  <a:pt x="729" y="1313"/>
                  <a:pt x="729" y="1313"/>
                  <a:pt x="729" y="1313"/>
                </a:cubicBezTo>
                <a:cubicBezTo>
                  <a:pt x="765" y="1315"/>
                  <a:pt x="800" y="1313"/>
                  <a:pt x="835" y="1308"/>
                </a:cubicBezTo>
                <a:cubicBezTo>
                  <a:pt x="928" y="1451"/>
                  <a:pt x="928" y="1451"/>
                  <a:pt x="928" y="1451"/>
                </a:cubicBezTo>
                <a:cubicBezTo>
                  <a:pt x="940" y="1469"/>
                  <a:pt x="961" y="1477"/>
                  <a:pt x="979" y="1470"/>
                </a:cubicBezTo>
                <a:cubicBezTo>
                  <a:pt x="1067" y="1437"/>
                  <a:pt x="1067" y="1437"/>
                  <a:pt x="1067" y="1437"/>
                </a:cubicBezTo>
                <a:cubicBezTo>
                  <a:pt x="1085" y="1431"/>
                  <a:pt x="1096" y="1410"/>
                  <a:pt x="1093" y="1389"/>
                </a:cubicBezTo>
                <a:cubicBezTo>
                  <a:pt x="1069" y="1222"/>
                  <a:pt x="1069" y="1222"/>
                  <a:pt x="1069" y="1222"/>
                </a:cubicBezTo>
                <a:cubicBezTo>
                  <a:pt x="1098" y="1203"/>
                  <a:pt x="1126" y="1181"/>
                  <a:pt x="1152" y="1156"/>
                </a:cubicBezTo>
                <a:cubicBezTo>
                  <a:pt x="1311" y="1217"/>
                  <a:pt x="1311" y="1217"/>
                  <a:pt x="1311" y="1217"/>
                </a:cubicBezTo>
                <a:cubicBezTo>
                  <a:pt x="1331" y="1225"/>
                  <a:pt x="1353" y="1219"/>
                  <a:pt x="1364" y="1202"/>
                </a:cubicBezTo>
                <a:cubicBezTo>
                  <a:pt x="1415" y="1124"/>
                  <a:pt x="1415" y="1124"/>
                  <a:pt x="1415" y="1124"/>
                </a:cubicBezTo>
                <a:cubicBezTo>
                  <a:pt x="1426" y="1108"/>
                  <a:pt x="1423" y="1085"/>
                  <a:pt x="1408" y="1070"/>
                </a:cubicBezTo>
                <a:cubicBezTo>
                  <a:pt x="1290" y="949"/>
                  <a:pt x="1290" y="949"/>
                  <a:pt x="1290" y="949"/>
                </a:cubicBezTo>
                <a:cubicBezTo>
                  <a:pt x="1303" y="916"/>
                  <a:pt x="1312" y="882"/>
                  <a:pt x="1319" y="847"/>
                </a:cubicBezTo>
                <a:cubicBezTo>
                  <a:pt x="1483" y="803"/>
                  <a:pt x="1483" y="803"/>
                  <a:pt x="1483" y="803"/>
                </a:cubicBezTo>
                <a:cubicBezTo>
                  <a:pt x="1504" y="797"/>
                  <a:pt x="1518" y="780"/>
                  <a:pt x="1517" y="760"/>
                </a:cubicBezTo>
                <a:cubicBezTo>
                  <a:pt x="1513" y="667"/>
                  <a:pt x="1513" y="667"/>
                  <a:pt x="1513" y="667"/>
                </a:cubicBezTo>
                <a:cubicBezTo>
                  <a:pt x="1512" y="647"/>
                  <a:pt x="1497" y="631"/>
                  <a:pt x="1475" y="627"/>
                </a:cubicBezTo>
                <a:moveTo>
                  <a:pt x="777" y="1086"/>
                </a:moveTo>
                <a:cubicBezTo>
                  <a:pt x="589" y="1096"/>
                  <a:pt x="429" y="952"/>
                  <a:pt x="419" y="764"/>
                </a:cubicBezTo>
                <a:cubicBezTo>
                  <a:pt x="409" y="576"/>
                  <a:pt x="553" y="416"/>
                  <a:pt x="741" y="406"/>
                </a:cubicBezTo>
                <a:cubicBezTo>
                  <a:pt x="929" y="396"/>
                  <a:pt x="1090" y="540"/>
                  <a:pt x="1100" y="728"/>
                </a:cubicBezTo>
                <a:cubicBezTo>
                  <a:pt x="1109" y="915"/>
                  <a:pt x="965" y="1076"/>
                  <a:pt x="777" y="1086"/>
                </a:cubicBezTo>
              </a:path>
            </a:pathLst>
          </a:cu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txBody>
          <a:bodyPr anchor="ctr"/>
          <a:lstStyle/>
          <a:p>
            <a:pPr algn="ctr"/>
            <a:endParaRPr dirty="0">
              <a:latin typeface="字魂105号-简雅黑" panose="00000500000000000000" pitchFamily="2" charset="-122"/>
            </a:endParaRPr>
          </a:p>
        </p:txBody>
      </p:sp>
      <p:sp>
        <p:nvSpPr>
          <p:cNvPr id="7" name="BackShape"/>
          <p:cNvSpPr/>
          <p:nvPr/>
        </p:nvSpPr>
        <p:spPr bwMode="auto">
          <a:xfrm>
            <a:off x="3247445" y="3186766"/>
            <a:ext cx="2266305" cy="2222515"/>
          </a:xfrm>
          <a:custGeom>
            <a:avLst/>
            <a:gdLst>
              <a:gd name="T0" fmla="*/ 1308 w 1518"/>
              <a:gd name="T1" fmla="*/ 599 h 1491"/>
              <a:gd name="T2" fmla="*/ 1379 w 1518"/>
              <a:gd name="T3" fmla="*/ 367 h 1491"/>
              <a:gd name="T4" fmla="*/ 1323 w 1518"/>
              <a:gd name="T5" fmla="*/ 239 h 1491"/>
              <a:gd name="T6" fmla="*/ 1117 w 1518"/>
              <a:gd name="T7" fmla="*/ 304 h 1491"/>
              <a:gd name="T8" fmla="*/ 1029 w 1518"/>
              <a:gd name="T9" fmla="*/ 246 h 1491"/>
              <a:gd name="T10" fmla="*/ 1007 w 1518"/>
              <a:gd name="T11" fmla="*/ 30 h 1491"/>
              <a:gd name="T12" fmla="*/ 868 w 1518"/>
              <a:gd name="T13" fmla="*/ 29 h 1491"/>
              <a:gd name="T14" fmla="*/ 684 w 1518"/>
              <a:gd name="T15" fmla="*/ 183 h 1491"/>
              <a:gd name="T16" fmla="*/ 539 w 1518"/>
              <a:gd name="T17" fmla="*/ 21 h 1491"/>
              <a:gd name="T18" fmla="*/ 425 w 1518"/>
              <a:gd name="T19" fmla="*/ 102 h 1491"/>
              <a:gd name="T20" fmla="*/ 366 w 1518"/>
              <a:gd name="T21" fmla="*/ 335 h 1491"/>
              <a:gd name="T22" fmla="*/ 155 w 1518"/>
              <a:gd name="T23" fmla="*/ 289 h 1491"/>
              <a:gd name="T24" fmla="*/ 110 w 1518"/>
              <a:gd name="T25" fmla="*/ 421 h 1491"/>
              <a:gd name="T26" fmla="*/ 200 w 1518"/>
              <a:gd name="T27" fmla="*/ 644 h 1491"/>
              <a:gd name="T28" fmla="*/ 1 w 1518"/>
              <a:gd name="T29" fmla="*/ 731 h 1491"/>
              <a:gd name="T30" fmla="*/ 43 w 1518"/>
              <a:gd name="T31" fmla="*/ 864 h 1491"/>
              <a:gd name="T32" fmla="*/ 247 w 1518"/>
              <a:gd name="T33" fmla="*/ 992 h 1491"/>
              <a:gd name="T34" fmla="*/ 137 w 1518"/>
              <a:gd name="T35" fmla="*/ 1179 h 1491"/>
              <a:gd name="T36" fmla="*/ 249 w 1518"/>
              <a:gd name="T37" fmla="*/ 1262 h 1491"/>
              <a:gd name="T38" fmla="*/ 445 w 1518"/>
              <a:gd name="T39" fmla="*/ 1219 h 1491"/>
              <a:gd name="T40" fmla="*/ 481 w 1518"/>
              <a:gd name="T41" fmla="*/ 1416 h 1491"/>
              <a:gd name="T42" fmla="*/ 601 w 1518"/>
              <a:gd name="T43" fmla="*/ 1486 h 1491"/>
              <a:gd name="T44" fmla="*/ 729 w 1518"/>
              <a:gd name="T45" fmla="*/ 1313 h 1491"/>
              <a:gd name="T46" fmla="*/ 928 w 1518"/>
              <a:gd name="T47" fmla="*/ 1451 h 1491"/>
              <a:gd name="T48" fmla="*/ 1067 w 1518"/>
              <a:gd name="T49" fmla="*/ 1437 h 1491"/>
              <a:gd name="T50" fmla="*/ 1069 w 1518"/>
              <a:gd name="T51" fmla="*/ 1222 h 1491"/>
              <a:gd name="T52" fmla="*/ 1311 w 1518"/>
              <a:gd name="T53" fmla="*/ 1217 h 1491"/>
              <a:gd name="T54" fmla="*/ 1415 w 1518"/>
              <a:gd name="T55" fmla="*/ 1124 h 1491"/>
              <a:gd name="T56" fmla="*/ 1290 w 1518"/>
              <a:gd name="T57" fmla="*/ 949 h 1491"/>
              <a:gd name="T58" fmla="*/ 1483 w 1518"/>
              <a:gd name="T59" fmla="*/ 803 h 1491"/>
              <a:gd name="T60" fmla="*/ 1513 w 1518"/>
              <a:gd name="T61" fmla="*/ 667 h 1491"/>
              <a:gd name="T62" fmla="*/ 777 w 1518"/>
              <a:gd name="T63" fmla="*/ 1086 h 1491"/>
              <a:gd name="T64" fmla="*/ 741 w 1518"/>
              <a:gd name="T65" fmla="*/ 406 h 1491"/>
              <a:gd name="T66" fmla="*/ 777 w 1518"/>
              <a:gd name="T67" fmla="*/ 1086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491">
                <a:moveTo>
                  <a:pt x="1475" y="627"/>
                </a:moveTo>
                <a:cubicBezTo>
                  <a:pt x="1308" y="599"/>
                  <a:pt x="1308" y="599"/>
                  <a:pt x="1308" y="599"/>
                </a:cubicBezTo>
                <a:cubicBezTo>
                  <a:pt x="1299" y="565"/>
                  <a:pt x="1287" y="531"/>
                  <a:pt x="1272" y="500"/>
                </a:cubicBezTo>
                <a:cubicBezTo>
                  <a:pt x="1379" y="367"/>
                  <a:pt x="1379" y="367"/>
                  <a:pt x="1379" y="367"/>
                </a:cubicBezTo>
                <a:cubicBezTo>
                  <a:pt x="1392" y="350"/>
                  <a:pt x="1393" y="328"/>
                  <a:pt x="1381" y="312"/>
                </a:cubicBezTo>
                <a:cubicBezTo>
                  <a:pt x="1323" y="239"/>
                  <a:pt x="1323" y="239"/>
                  <a:pt x="1323" y="239"/>
                </a:cubicBezTo>
                <a:cubicBezTo>
                  <a:pt x="1311" y="224"/>
                  <a:pt x="1288" y="220"/>
                  <a:pt x="1269" y="229"/>
                </a:cubicBezTo>
                <a:cubicBezTo>
                  <a:pt x="1117" y="304"/>
                  <a:pt x="1117" y="304"/>
                  <a:pt x="1117" y="304"/>
                </a:cubicBezTo>
                <a:cubicBezTo>
                  <a:pt x="1103" y="293"/>
                  <a:pt x="1089" y="282"/>
                  <a:pt x="1074" y="272"/>
                </a:cubicBezTo>
                <a:cubicBezTo>
                  <a:pt x="1059" y="262"/>
                  <a:pt x="1044" y="254"/>
                  <a:pt x="1029" y="246"/>
                </a:cubicBezTo>
                <a:cubicBezTo>
                  <a:pt x="1038" y="76"/>
                  <a:pt x="1038" y="76"/>
                  <a:pt x="1038" y="76"/>
                </a:cubicBezTo>
                <a:cubicBezTo>
                  <a:pt x="1039" y="54"/>
                  <a:pt x="1026" y="35"/>
                  <a:pt x="1007" y="30"/>
                </a:cubicBezTo>
                <a:cubicBezTo>
                  <a:pt x="917" y="5"/>
                  <a:pt x="917" y="5"/>
                  <a:pt x="917" y="5"/>
                </a:cubicBezTo>
                <a:cubicBezTo>
                  <a:pt x="898" y="0"/>
                  <a:pt x="878" y="10"/>
                  <a:pt x="868" y="29"/>
                </a:cubicBezTo>
                <a:cubicBezTo>
                  <a:pt x="789" y="179"/>
                  <a:pt x="789" y="179"/>
                  <a:pt x="789" y="179"/>
                </a:cubicBezTo>
                <a:cubicBezTo>
                  <a:pt x="754" y="177"/>
                  <a:pt x="718" y="178"/>
                  <a:pt x="684" y="183"/>
                </a:cubicBezTo>
                <a:cubicBezTo>
                  <a:pt x="590" y="40"/>
                  <a:pt x="590" y="40"/>
                  <a:pt x="590" y="40"/>
                </a:cubicBezTo>
                <a:cubicBezTo>
                  <a:pt x="578" y="22"/>
                  <a:pt x="557" y="15"/>
                  <a:pt x="539" y="21"/>
                </a:cubicBezTo>
                <a:cubicBezTo>
                  <a:pt x="451" y="54"/>
                  <a:pt x="451" y="54"/>
                  <a:pt x="451" y="54"/>
                </a:cubicBezTo>
                <a:cubicBezTo>
                  <a:pt x="433" y="61"/>
                  <a:pt x="422" y="81"/>
                  <a:pt x="425" y="102"/>
                </a:cubicBezTo>
                <a:cubicBezTo>
                  <a:pt x="450" y="269"/>
                  <a:pt x="450" y="269"/>
                  <a:pt x="450" y="269"/>
                </a:cubicBezTo>
                <a:cubicBezTo>
                  <a:pt x="420" y="288"/>
                  <a:pt x="392" y="310"/>
                  <a:pt x="366" y="335"/>
                </a:cubicBezTo>
                <a:cubicBezTo>
                  <a:pt x="207" y="274"/>
                  <a:pt x="207" y="274"/>
                  <a:pt x="207" y="274"/>
                </a:cubicBezTo>
                <a:cubicBezTo>
                  <a:pt x="187" y="267"/>
                  <a:pt x="165" y="273"/>
                  <a:pt x="155" y="289"/>
                </a:cubicBezTo>
                <a:cubicBezTo>
                  <a:pt x="103" y="367"/>
                  <a:pt x="103" y="367"/>
                  <a:pt x="103" y="367"/>
                </a:cubicBezTo>
                <a:cubicBezTo>
                  <a:pt x="92" y="383"/>
                  <a:pt x="95" y="406"/>
                  <a:pt x="110" y="421"/>
                </a:cubicBezTo>
                <a:cubicBezTo>
                  <a:pt x="228" y="542"/>
                  <a:pt x="228" y="542"/>
                  <a:pt x="228" y="542"/>
                </a:cubicBezTo>
                <a:cubicBezTo>
                  <a:pt x="215" y="576"/>
                  <a:pt x="206" y="610"/>
                  <a:pt x="200" y="644"/>
                </a:cubicBezTo>
                <a:cubicBezTo>
                  <a:pt x="35" y="689"/>
                  <a:pt x="35" y="689"/>
                  <a:pt x="35" y="689"/>
                </a:cubicBezTo>
                <a:cubicBezTo>
                  <a:pt x="14" y="694"/>
                  <a:pt x="0" y="712"/>
                  <a:pt x="1" y="731"/>
                </a:cubicBezTo>
                <a:cubicBezTo>
                  <a:pt x="5" y="825"/>
                  <a:pt x="5" y="825"/>
                  <a:pt x="5" y="825"/>
                </a:cubicBezTo>
                <a:cubicBezTo>
                  <a:pt x="6" y="844"/>
                  <a:pt x="22" y="861"/>
                  <a:pt x="43" y="864"/>
                </a:cubicBezTo>
                <a:cubicBezTo>
                  <a:pt x="210" y="893"/>
                  <a:pt x="210" y="893"/>
                  <a:pt x="210" y="893"/>
                </a:cubicBezTo>
                <a:cubicBezTo>
                  <a:pt x="219" y="927"/>
                  <a:pt x="231" y="960"/>
                  <a:pt x="247" y="992"/>
                </a:cubicBezTo>
                <a:cubicBezTo>
                  <a:pt x="139" y="1124"/>
                  <a:pt x="139" y="1124"/>
                  <a:pt x="139" y="1124"/>
                </a:cubicBezTo>
                <a:cubicBezTo>
                  <a:pt x="126" y="1141"/>
                  <a:pt x="125" y="1164"/>
                  <a:pt x="137" y="1179"/>
                </a:cubicBezTo>
                <a:cubicBezTo>
                  <a:pt x="195" y="1252"/>
                  <a:pt x="195" y="1252"/>
                  <a:pt x="195" y="1252"/>
                </a:cubicBezTo>
                <a:cubicBezTo>
                  <a:pt x="208" y="1267"/>
                  <a:pt x="230" y="1272"/>
                  <a:pt x="249" y="1262"/>
                </a:cubicBezTo>
                <a:cubicBezTo>
                  <a:pt x="401" y="1187"/>
                  <a:pt x="401" y="1187"/>
                  <a:pt x="401" y="1187"/>
                </a:cubicBezTo>
                <a:cubicBezTo>
                  <a:pt x="415" y="1198"/>
                  <a:pt x="430" y="1209"/>
                  <a:pt x="445" y="1219"/>
                </a:cubicBezTo>
                <a:cubicBezTo>
                  <a:pt x="459" y="1229"/>
                  <a:pt x="474" y="1238"/>
                  <a:pt x="489" y="1246"/>
                </a:cubicBezTo>
                <a:cubicBezTo>
                  <a:pt x="481" y="1416"/>
                  <a:pt x="481" y="1416"/>
                  <a:pt x="481" y="1416"/>
                </a:cubicBezTo>
                <a:cubicBezTo>
                  <a:pt x="479" y="1437"/>
                  <a:pt x="492" y="1456"/>
                  <a:pt x="511" y="1461"/>
                </a:cubicBezTo>
                <a:cubicBezTo>
                  <a:pt x="601" y="1486"/>
                  <a:pt x="601" y="1486"/>
                  <a:pt x="601" y="1486"/>
                </a:cubicBezTo>
                <a:cubicBezTo>
                  <a:pt x="620" y="1491"/>
                  <a:pt x="640" y="1482"/>
                  <a:pt x="651" y="1462"/>
                </a:cubicBezTo>
                <a:cubicBezTo>
                  <a:pt x="729" y="1313"/>
                  <a:pt x="729" y="1313"/>
                  <a:pt x="729" y="1313"/>
                </a:cubicBezTo>
                <a:cubicBezTo>
                  <a:pt x="765" y="1315"/>
                  <a:pt x="800" y="1313"/>
                  <a:pt x="835" y="1308"/>
                </a:cubicBezTo>
                <a:cubicBezTo>
                  <a:pt x="928" y="1451"/>
                  <a:pt x="928" y="1451"/>
                  <a:pt x="928" y="1451"/>
                </a:cubicBezTo>
                <a:cubicBezTo>
                  <a:pt x="940" y="1469"/>
                  <a:pt x="961" y="1477"/>
                  <a:pt x="979" y="1470"/>
                </a:cubicBezTo>
                <a:cubicBezTo>
                  <a:pt x="1067" y="1437"/>
                  <a:pt x="1067" y="1437"/>
                  <a:pt x="1067" y="1437"/>
                </a:cubicBezTo>
                <a:cubicBezTo>
                  <a:pt x="1085" y="1431"/>
                  <a:pt x="1096" y="1410"/>
                  <a:pt x="1093" y="1389"/>
                </a:cubicBezTo>
                <a:cubicBezTo>
                  <a:pt x="1069" y="1222"/>
                  <a:pt x="1069" y="1222"/>
                  <a:pt x="1069" y="1222"/>
                </a:cubicBezTo>
                <a:cubicBezTo>
                  <a:pt x="1098" y="1203"/>
                  <a:pt x="1126" y="1181"/>
                  <a:pt x="1152" y="1156"/>
                </a:cubicBezTo>
                <a:cubicBezTo>
                  <a:pt x="1311" y="1217"/>
                  <a:pt x="1311" y="1217"/>
                  <a:pt x="1311" y="1217"/>
                </a:cubicBezTo>
                <a:cubicBezTo>
                  <a:pt x="1331" y="1225"/>
                  <a:pt x="1353" y="1219"/>
                  <a:pt x="1364" y="1202"/>
                </a:cubicBezTo>
                <a:cubicBezTo>
                  <a:pt x="1415" y="1124"/>
                  <a:pt x="1415" y="1124"/>
                  <a:pt x="1415" y="1124"/>
                </a:cubicBezTo>
                <a:cubicBezTo>
                  <a:pt x="1426" y="1108"/>
                  <a:pt x="1423" y="1085"/>
                  <a:pt x="1408" y="1070"/>
                </a:cubicBezTo>
                <a:cubicBezTo>
                  <a:pt x="1290" y="949"/>
                  <a:pt x="1290" y="949"/>
                  <a:pt x="1290" y="949"/>
                </a:cubicBezTo>
                <a:cubicBezTo>
                  <a:pt x="1303" y="916"/>
                  <a:pt x="1312" y="882"/>
                  <a:pt x="1319" y="847"/>
                </a:cubicBezTo>
                <a:cubicBezTo>
                  <a:pt x="1483" y="803"/>
                  <a:pt x="1483" y="803"/>
                  <a:pt x="1483" y="803"/>
                </a:cubicBezTo>
                <a:cubicBezTo>
                  <a:pt x="1504" y="797"/>
                  <a:pt x="1518" y="780"/>
                  <a:pt x="1517" y="760"/>
                </a:cubicBezTo>
                <a:cubicBezTo>
                  <a:pt x="1513" y="667"/>
                  <a:pt x="1513" y="667"/>
                  <a:pt x="1513" y="667"/>
                </a:cubicBezTo>
                <a:cubicBezTo>
                  <a:pt x="1512" y="647"/>
                  <a:pt x="1497" y="631"/>
                  <a:pt x="1475" y="627"/>
                </a:cubicBezTo>
                <a:moveTo>
                  <a:pt x="777" y="1086"/>
                </a:moveTo>
                <a:cubicBezTo>
                  <a:pt x="589" y="1096"/>
                  <a:pt x="429" y="952"/>
                  <a:pt x="419" y="764"/>
                </a:cubicBezTo>
                <a:cubicBezTo>
                  <a:pt x="409" y="576"/>
                  <a:pt x="553" y="416"/>
                  <a:pt x="741" y="406"/>
                </a:cubicBezTo>
                <a:cubicBezTo>
                  <a:pt x="929" y="396"/>
                  <a:pt x="1090" y="540"/>
                  <a:pt x="1100" y="728"/>
                </a:cubicBezTo>
                <a:cubicBezTo>
                  <a:pt x="1109" y="915"/>
                  <a:pt x="965" y="1076"/>
                  <a:pt x="777" y="1086"/>
                </a:cubicBezTo>
              </a:path>
            </a:pathLst>
          </a:cu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字魂105号-简雅黑" panose="00000500000000000000" pitchFamily="2" charset="-122"/>
            </a:endParaRPr>
          </a:p>
        </p:txBody>
      </p:sp>
      <p:sp>
        <p:nvSpPr>
          <p:cNvPr id="8" name="BackShape"/>
          <p:cNvSpPr/>
          <p:nvPr/>
        </p:nvSpPr>
        <p:spPr bwMode="auto">
          <a:xfrm>
            <a:off x="1947860" y="4473629"/>
            <a:ext cx="1489403" cy="1460624"/>
          </a:xfrm>
          <a:custGeom>
            <a:avLst/>
            <a:gdLst>
              <a:gd name="T0" fmla="*/ 1308 w 1518"/>
              <a:gd name="T1" fmla="*/ 599 h 1491"/>
              <a:gd name="T2" fmla="*/ 1379 w 1518"/>
              <a:gd name="T3" fmla="*/ 367 h 1491"/>
              <a:gd name="T4" fmla="*/ 1323 w 1518"/>
              <a:gd name="T5" fmla="*/ 239 h 1491"/>
              <a:gd name="T6" fmla="*/ 1117 w 1518"/>
              <a:gd name="T7" fmla="*/ 304 h 1491"/>
              <a:gd name="T8" fmla="*/ 1029 w 1518"/>
              <a:gd name="T9" fmla="*/ 246 h 1491"/>
              <a:gd name="T10" fmla="*/ 1007 w 1518"/>
              <a:gd name="T11" fmla="*/ 30 h 1491"/>
              <a:gd name="T12" fmla="*/ 868 w 1518"/>
              <a:gd name="T13" fmla="*/ 29 h 1491"/>
              <a:gd name="T14" fmla="*/ 684 w 1518"/>
              <a:gd name="T15" fmla="*/ 183 h 1491"/>
              <a:gd name="T16" fmla="*/ 539 w 1518"/>
              <a:gd name="T17" fmla="*/ 21 h 1491"/>
              <a:gd name="T18" fmla="*/ 425 w 1518"/>
              <a:gd name="T19" fmla="*/ 102 h 1491"/>
              <a:gd name="T20" fmla="*/ 366 w 1518"/>
              <a:gd name="T21" fmla="*/ 335 h 1491"/>
              <a:gd name="T22" fmla="*/ 155 w 1518"/>
              <a:gd name="T23" fmla="*/ 289 h 1491"/>
              <a:gd name="T24" fmla="*/ 110 w 1518"/>
              <a:gd name="T25" fmla="*/ 421 h 1491"/>
              <a:gd name="T26" fmla="*/ 200 w 1518"/>
              <a:gd name="T27" fmla="*/ 644 h 1491"/>
              <a:gd name="T28" fmla="*/ 1 w 1518"/>
              <a:gd name="T29" fmla="*/ 731 h 1491"/>
              <a:gd name="T30" fmla="*/ 43 w 1518"/>
              <a:gd name="T31" fmla="*/ 864 h 1491"/>
              <a:gd name="T32" fmla="*/ 247 w 1518"/>
              <a:gd name="T33" fmla="*/ 992 h 1491"/>
              <a:gd name="T34" fmla="*/ 137 w 1518"/>
              <a:gd name="T35" fmla="*/ 1179 h 1491"/>
              <a:gd name="T36" fmla="*/ 249 w 1518"/>
              <a:gd name="T37" fmla="*/ 1262 h 1491"/>
              <a:gd name="T38" fmla="*/ 445 w 1518"/>
              <a:gd name="T39" fmla="*/ 1219 h 1491"/>
              <a:gd name="T40" fmla="*/ 481 w 1518"/>
              <a:gd name="T41" fmla="*/ 1416 h 1491"/>
              <a:gd name="T42" fmla="*/ 601 w 1518"/>
              <a:gd name="T43" fmla="*/ 1486 h 1491"/>
              <a:gd name="T44" fmla="*/ 729 w 1518"/>
              <a:gd name="T45" fmla="*/ 1313 h 1491"/>
              <a:gd name="T46" fmla="*/ 928 w 1518"/>
              <a:gd name="T47" fmla="*/ 1451 h 1491"/>
              <a:gd name="T48" fmla="*/ 1067 w 1518"/>
              <a:gd name="T49" fmla="*/ 1437 h 1491"/>
              <a:gd name="T50" fmla="*/ 1069 w 1518"/>
              <a:gd name="T51" fmla="*/ 1222 h 1491"/>
              <a:gd name="T52" fmla="*/ 1311 w 1518"/>
              <a:gd name="T53" fmla="*/ 1217 h 1491"/>
              <a:gd name="T54" fmla="*/ 1415 w 1518"/>
              <a:gd name="T55" fmla="*/ 1124 h 1491"/>
              <a:gd name="T56" fmla="*/ 1290 w 1518"/>
              <a:gd name="T57" fmla="*/ 949 h 1491"/>
              <a:gd name="T58" fmla="*/ 1483 w 1518"/>
              <a:gd name="T59" fmla="*/ 803 h 1491"/>
              <a:gd name="T60" fmla="*/ 1513 w 1518"/>
              <a:gd name="T61" fmla="*/ 667 h 1491"/>
              <a:gd name="T62" fmla="*/ 777 w 1518"/>
              <a:gd name="T63" fmla="*/ 1086 h 1491"/>
              <a:gd name="T64" fmla="*/ 741 w 1518"/>
              <a:gd name="T65" fmla="*/ 406 h 1491"/>
              <a:gd name="T66" fmla="*/ 777 w 1518"/>
              <a:gd name="T67" fmla="*/ 1086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491">
                <a:moveTo>
                  <a:pt x="1475" y="627"/>
                </a:moveTo>
                <a:cubicBezTo>
                  <a:pt x="1308" y="599"/>
                  <a:pt x="1308" y="599"/>
                  <a:pt x="1308" y="599"/>
                </a:cubicBezTo>
                <a:cubicBezTo>
                  <a:pt x="1299" y="565"/>
                  <a:pt x="1287" y="531"/>
                  <a:pt x="1272" y="500"/>
                </a:cubicBezTo>
                <a:cubicBezTo>
                  <a:pt x="1379" y="367"/>
                  <a:pt x="1379" y="367"/>
                  <a:pt x="1379" y="367"/>
                </a:cubicBezTo>
                <a:cubicBezTo>
                  <a:pt x="1392" y="350"/>
                  <a:pt x="1393" y="328"/>
                  <a:pt x="1381" y="312"/>
                </a:cubicBezTo>
                <a:cubicBezTo>
                  <a:pt x="1323" y="239"/>
                  <a:pt x="1323" y="239"/>
                  <a:pt x="1323" y="239"/>
                </a:cubicBezTo>
                <a:cubicBezTo>
                  <a:pt x="1311" y="224"/>
                  <a:pt x="1288" y="220"/>
                  <a:pt x="1269" y="229"/>
                </a:cubicBezTo>
                <a:cubicBezTo>
                  <a:pt x="1117" y="304"/>
                  <a:pt x="1117" y="304"/>
                  <a:pt x="1117" y="304"/>
                </a:cubicBezTo>
                <a:cubicBezTo>
                  <a:pt x="1103" y="293"/>
                  <a:pt x="1089" y="282"/>
                  <a:pt x="1074" y="272"/>
                </a:cubicBezTo>
                <a:cubicBezTo>
                  <a:pt x="1059" y="262"/>
                  <a:pt x="1044" y="254"/>
                  <a:pt x="1029" y="246"/>
                </a:cubicBezTo>
                <a:cubicBezTo>
                  <a:pt x="1038" y="76"/>
                  <a:pt x="1038" y="76"/>
                  <a:pt x="1038" y="76"/>
                </a:cubicBezTo>
                <a:cubicBezTo>
                  <a:pt x="1039" y="54"/>
                  <a:pt x="1026" y="35"/>
                  <a:pt x="1007" y="30"/>
                </a:cubicBezTo>
                <a:cubicBezTo>
                  <a:pt x="917" y="5"/>
                  <a:pt x="917" y="5"/>
                  <a:pt x="917" y="5"/>
                </a:cubicBezTo>
                <a:cubicBezTo>
                  <a:pt x="898" y="0"/>
                  <a:pt x="878" y="10"/>
                  <a:pt x="868" y="29"/>
                </a:cubicBezTo>
                <a:cubicBezTo>
                  <a:pt x="789" y="179"/>
                  <a:pt x="789" y="179"/>
                  <a:pt x="789" y="179"/>
                </a:cubicBezTo>
                <a:cubicBezTo>
                  <a:pt x="754" y="177"/>
                  <a:pt x="718" y="178"/>
                  <a:pt x="684" y="183"/>
                </a:cubicBezTo>
                <a:cubicBezTo>
                  <a:pt x="590" y="40"/>
                  <a:pt x="590" y="40"/>
                  <a:pt x="590" y="40"/>
                </a:cubicBezTo>
                <a:cubicBezTo>
                  <a:pt x="578" y="22"/>
                  <a:pt x="557" y="15"/>
                  <a:pt x="539" y="21"/>
                </a:cubicBezTo>
                <a:cubicBezTo>
                  <a:pt x="451" y="54"/>
                  <a:pt x="451" y="54"/>
                  <a:pt x="451" y="54"/>
                </a:cubicBezTo>
                <a:cubicBezTo>
                  <a:pt x="433" y="61"/>
                  <a:pt x="422" y="81"/>
                  <a:pt x="425" y="102"/>
                </a:cubicBezTo>
                <a:cubicBezTo>
                  <a:pt x="450" y="269"/>
                  <a:pt x="450" y="269"/>
                  <a:pt x="450" y="269"/>
                </a:cubicBezTo>
                <a:cubicBezTo>
                  <a:pt x="420" y="288"/>
                  <a:pt x="392" y="310"/>
                  <a:pt x="366" y="335"/>
                </a:cubicBezTo>
                <a:cubicBezTo>
                  <a:pt x="207" y="274"/>
                  <a:pt x="207" y="274"/>
                  <a:pt x="207" y="274"/>
                </a:cubicBezTo>
                <a:cubicBezTo>
                  <a:pt x="187" y="267"/>
                  <a:pt x="165" y="273"/>
                  <a:pt x="155" y="289"/>
                </a:cubicBezTo>
                <a:cubicBezTo>
                  <a:pt x="103" y="367"/>
                  <a:pt x="103" y="367"/>
                  <a:pt x="103" y="367"/>
                </a:cubicBezTo>
                <a:cubicBezTo>
                  <a:pt x="92" y="383"/>
                  <a:pt x="95" y="406"/>
                  <a:pt x="110" y="421"/>
                </a:cubicBezTo>
                <a:cubicBezTo>
                  <a:pt x="228" y="542"/>
                  <a:pt x="228" y="542"/>
                  <a:pt x="228" y="542"/>
                </a:cubicBezTo>
                <a:cubicBezTo>
                  <a:pt x="215" y="576"/>
                  <a:pt x="206" y="610"/>
                  <a:pt x="200" y="644"/>
                </a:cubicBezTo>
                <a:cubicBezTo>
                  <a:pt x="35" y="689"/>
                  <a:pt x="35" y="689"/>
                  <a:pt x="35" y="689"/>
                </a:cubicBezTo>
                <a:cubicBezTo>
                  <a:pt x="14" y="694"/>
                  <a:pt x="0" y="712"/>
                  <a:pt x="1" y="731"/>
                </a:cubicBezTo>
                <a:cubicBezTo>
                  <a:pt x="5" y="825"/>
                  <a:pt x="5" y="825"/>
                  <a:pt x="5" y="825"/>
                </a:cubicBezTo>
                <a:cubicBezTo>
                  <a:pt x="6" y="844"/>
                  <a:pt x="22" y="861"/>
                  <a:pt x="43" y="864"/>
                </a:cubicBezTo>
                <a:cubicBezTo>
                  <a:pt x="210" y="893"/>
                  <a:pt x="210" y="893"/>
                  <a:pt x="210" y="893"/>
                </a:cubicBezTo>
                <a:cubicBezTo>
                  <a:pt x="219" y="927"/>
                  <a:pt x="231" y="960"/>
                  <a:pt x="247" y="992"/>
                </a:cubicBezTo>
                <a:cubicBezTo>
                  <a:pt x="139" y="1124"/>
                  <a:pt x="139" y="1124"/>
                  <a:pt x="139" y="1124"/>
                </a:cubicBezTo>
                <a:cubicBezTo>
                  <a:pt x="126" y="1141"/>
                  <a:pt x="125" y="1164"/>
                  <a:pt x="137" y="1179"/>
                </a:cubicBezTo>
                <a:cubicBezTo>
                  <a:pt x="195" y="1252"/>
                  <a:pt x="195" y="1252"/>
                  <a:pt x="195" y="1252"/>
                </a:cubicBezTo>
                <a:cubicBezTo>
                  <a:pt x="208" y="1267"/>
                  <a:pt x="230" y="1272"/>
                  <a:pt x="249" y="1262"/>
                </a:cubicBezTo>
                <a:cubicBezTo>
                  <a:pt x="401" y="1187"/>
                  <a:pt x="401" y="1187"/>
                  <a:pt x="401" y="1187"/>
                </a:cubicBezTo>
                <a:cubicBezTo>
                  <a:pt x="415" y="1198"/>
                  <a:pt x="430" y="1209"/>
                  <a:pt x="445" y="1219"/>
                </a:cubicBezTo>
                <a:cubicBezTo>
                  <a:pt x="459" y="1229"/>
                  <a:pt x="474" y="1238"/>
                  <a:pt x="489" y="1246"/>
                </a:cubicBezTo>
                <a:cubicBezTo>
                  <a:pt x="481" y="1416"/>
                  <a:pt x="481" y="1416"/>
                  <a:pt x="481" y="1416"/>
                </a:cubicBezTo>
                <a:cubicBezTo>
                  <a:pt x="479" y="1437"/>
                  <a:pt x="492" y="1456"/>
                  <a:pt x="511" y="1461"/>
                </a:cubicBezTo>
                <a:cubicBezTo>
                  <a:pt x="601" y="1486"/>
                  <a:pt x="601" y="1486"/>
                  <a:pt x="601" y="1486"/>
                </a:cubicBezTo>
                <a:cubicBezTo>
                  <a:pt x="620" y="1491"/>
                  <a:pt x="640" y="1482"/>
                  <a:pt x="651" y="1462"/>
                </a:cubicBezTo>
                <a:cubicBezTo>
                  <a:pt x="729" y="1313"/>
                  <a:pt x="729" y="1313"/>
                  <a:pt x="729" y="1313"/>
                </a:cubicBezTo>
                <a:cubicBezTo>
                  <a:pt x="765" y="1315"/>
                  <a:pt x="800" y="1313"/>
                  <a:pt x="835" y="1308"/>
                </a:cubicBezTo>
                <a:cubicBezTo>
                  <a:pt x="928" y="1451"/>
                  <a:pt x="928" y="1451"/>
                  <a:pt x="928" y="1451"/>
                </a:cubicBezTo>
                <a:cubicBezTo>
                  <a:pt x="940" y="1469"/>
                  <a:pt x="961" y="1477"/>
                  <a:pt x="979" y="1470"/>
                </a:cubicBezTo>
                <a:cubicBezTo>
                  <a:pt x="1067" y="1437"/>
                  <a:pt x="1067" y="1437"/>
                  <a:pt x="1067" y="1437"/>
                </a:cubicBezTo>
                <a:cubicBezTo>
                  <a:pt x="1085" y="1431"/>
                  <a:pt x="1096" y="1410"/>
                  <a:pt x="1093" y="1389"/>
                </a:cubicBezTo>
                <a:cubicBezTo>
                  <a:pt x="1069" y="1222"/>
                  <a:pt x="1069" y="1222"/>
                  <a:pt x="1069" y="1222"/>
                </a:cubicBezTo>
                <a:cubicBezTo>
                  <a:pt x="1098" y="1203"/>
                  <a:pt x="1126" y="1181"/>
                  <a:pt x="1152" y="1156"/>
                </a:cubicBezTo>
                <a:cubicBezTo>
                  <a:pt x="1311" y="1217"/>
                  <a:pt x="1311" y="1217"/>
                  <a:pt x="1311" y="1217"/>
                </a:cubicBezTo>
                <a:cubicBezTo>
                  <a:pt x="1331" y="1225"/>
                  <a:pt x="1353" y="1219"/>
                  <a:pt x="1364" y="1202"/>
                </a:cubicBezTo>
                <a:cubicBezTo>
                  <a:pt x="1415" y="1124"/>
                  <a:pt x="1415" y="1124"/>
                  <a:pt x="1415" y="1124"/>
                </a:cubicBezTo>
                <a:cubicBezTo>
                  <a:pt x="1426" y="1108"/>
                  <a:pt x="1423" y="1085"/>
                  <a:pt x="1408" y="1070"/>
                </a:cubicBezTo>
                <a:cubicBezTo>
                  <a:pt x="1290" y="949"/>
                  <a:pt x="1290" y="949"/>
                  <a:pt x="1290" y="949"/>
                </a:cubicBezTo>
                <a:cubicBezTo>
                  <a:pt x="1303" y="916"/>
                  <a:pt x="1312" y="882"/>
                  <a:pt x="1319" y="847"/>
                </a:cubicBezTo>
                <a:cubicBezTo>
                  <a:pt x="1483" y="803"/>
                  <a:pt x="1483" y="803"/>
                  <a:pt x="1483" y="803"/>
                </a:cubicBezTo>
                <a:cubicBezTo>
                  <a:pt x="1504" y="797"/>
                  <a:pt x="1518" y="780"/>
                  <a:pt x="1517" y="760"/>
                </a:cubicBezTo>
                <a:cubicBezTo>
                  <a:pt x="1513" y="667"/>
                  <a:pt x="1513" y="667"/>
                  <a:pt x="1513" y="667"/>
                </a:cubicBezTo>
                <a:cubicBezTo>
                  <a:pt x="1512" y="647"/>
                  <a:pt x="1497" y="631"/>
                  <a:pt x="1475" y="627"/>
                </a:cubicBezTo>
                <a:moveTo>
                  <a:pt x="777" y="1086"/>
                </a:moveTo>
                <a:cubicBezTo>
                  <a:pt x="589" y="1096"/>
                  <a:pt x="429" y="952"/>
                  <a:pt x="419" y="764"/>
                </a:cubicBezTo>
                <a:cubicBezTo>
                  <a:pt x="409" y="576"/>
                  <a:pt x="553" y="416"/>
                  <a:pt x="741" y="406"/>
                </a:cubicBezTo>
                <a:cubicBezTo>
                  <a:pt x="929" y="396"/>
                  <a:pt x="1090" y="540"/>
                  <a:pt x="1100" y="728"/>
                </a:cubicBezTo>
                <a:cubicBezTo>
                  <a:pt x="1109" y="915"/>
                  <a:pt x="965" y="1076"/>
                  <a:pt x="777" y="1086"/>
                </a:cubicBezTo>
              </a:path>
            </a:pathLst>
          </a:cu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字魂105号-简雅黑" panose="00000500000000000000" pitchFamily="2" charset="-122"/>
            </a:endParaRPr>
          </a:p>
        </p:txBody>
      </p:sp>
      <p:sp>
        <p:nvSpPr>
          <p:cNvPr id="11" name="矩形 10"/>
          <p:cNvSpPr/>
          <p:nvPr/>
        </p:nvSpPr>
        <p:spPr>
          <a:xfrm>
            <a:off x="6890262" y="2359206"/>
            <a:ext cx="4319076" cy="932563"/>
          </a:xfrm>
          <a:prstGeom prst="rect">
            <a:avLst/>
          </a:prstGeom>
        </p:spPr>
        <p:txBody>
          <a:bodyPr wrap="square">
            <a:spAutoFit/>
          </a:bodyPr>
          <a:lstStyle/>
          <a:p>
            <a:pPr>
              <a:lnSpc>
                <a:spcPct val="130000"/>
              </a:lnSpc>
            </a:pPr>
            <a:r>
              <a:rPr lang="zh-CN" altLang="en-US"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2" name="Freeform 68"/>
          <p:cNvSpPr>
            <a:spLocks noEditPoints="1"/>
          </p:cNvSpPr>
          <p:nvPr/>
        </p:nvSpPr>
        <p:spPr bwMode="auto">
          <a:xfrm>
            <a:off x="6416331" y="2454909"/>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gradFill>
            <a:gsLst>
              <a:gs pos="0">
                <a:srgbClr val="83CAC7"/>
              </a:gs>
              <a:gs pos="100000">
                <a:srgbClr val="3790CE"/>
              </a:gs>
            </a:gsLst>
            <a:lin ang="2700000" scaled="0"/>
          </a:gradFill>
          <a:ln>
            <a:noFill/>
          </a:ln>
          <a:effectLst>
            <a:outerShdw blurRad="50800" dist="38100" dir="5400000" algn="t" rotWithShape="0">
              <a:prstClr val="black">
                <a:alpha val="20000"/>
              </a:prstClr>
            </a:outerShdw>
          </a:effectLst>
        </p:spPr>
        <p:txBody>
          <a:bodyPr anchor="ctr"/>
          <a:lstStyle/>
          <a:p>
            <a:pPr algn="ctr"/>
            <a:endParaRPr lang="en-US" dirty="0">
              <a:latin typeface="字魂105号-简雅黑" panose="00000500000000000000" pitchFamily="2" charset="-122"/>
            </a:endParaRPr>
          </a:p>
        </p:txBody>
      </p:sp>
      <p:sp>
        <p:nvSpPr>
          <p:cNvPr id="13" name="Freeform 68"/>
          <p:cNvSpPr>
            <a:spLocks noEditPoints="1"/>
          </p:cNvSpPr>
          <p:nvPr/>
        </p:nvSpPr>
        <p:spPr bwMode="auto">
          <a:xfrm>
            <a:off x="6416331" y="3719375"/>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gradFill>
            <a:gsLst>
              <a:gs pos="0">
                <a:srgbClr val="83CAC7"/>
              </a:gs>
              <a:gs pos="100000">
                <a:srgbClr val="3790CE"/>
              </a:gs>
            </a:gsLst>
            <a:lin ang="2700000" scaled="0"/>
          </a:gradFill>
          <a:ln>
            <a:noFill/>
          </a:ln>
          <a:effectLst>
            <a:outerShdw blurRad="50800" dist="38100" dir="5400000" algn="t" rotWithShape="0">
              <a:prstClr val="black">
                <a:alpha val="20000"/>
              </a:prstClr>
            </a:outerShdw>
          </a:effectLst>
        </p:spPr>
        <p:txBody>
          <a:bodyPr anchor="ctr"/>
          <a:lstStyle/>
          <a:p>
            <a:pPr algn="ctr"/>
            <a:endParaRPr lang="en-US" dirty="0">
              <a:latin typeface="字魂105号-简雅黑" panose="00000500000000000000" pitchFamily="2" charset="-122"/>
            </a:endParaRPr>
          </a:p>
        </p:txBody>
      </p:sp>
      <p:sp>
        <p:nvSpPr>
          <p:cNvPr id="14" name="Freeform 68"/>
          <p:cNvSpPr>
            <a:spLocks noEditPoints="1"/>
          </p:cNvSpPr>
          <p:nvPr/>
        </p:nvSpPr>
        <p:spPr bwMode="auto">
          <a:xfrm>
            <a:off x="6416331" y="4983841"/>
            <a:ext cx="323620" cy="370579"/>
          </a:xfrm>
          <a:custGeom>
            <a:avLst/>
            <a:gdLst>
              <a:gd name="T0" fmla="*/ 199 w 242"/>
              <a:gd name="T1" fmla="*/ 43 h 277"/>
              <a:gd name="T2" fmla="*/ 43 w 242"/>
              <a:gd name="T3" fmla="*/ 43 h 277"/>
              <a:gd name="T4" fmla="*/ 43 w 242"/>
              <a:gd name="T5" fmla="*/ 199 h 277"/>
              <a:gd name="T6" fmla="*/ 121 w 242"/>
              <a:gd name="T7" fmla="*/ 277 h 277"/>
              <a:gd name="T8" fmla="*/ 199 w 242"/>
              <a:gd name="T9" fmla="*/ 199 h 277"/>
              <a:gd name="T10" fmla="*/ 199 w 242"/>
              <a:gd name="T11" fmla="*/ 43 h 277"/>
              <a:gd name="T12" fmla="*/ 121 w 242"/>
              <a:gd name="T13" fmla="*/ 195 h 277"/>
              <a:gd name="T14" fmla="*/ 47 w 242"/>
              <a:gd name="T15" fmla="*/ 121 h 277"/>
              <a:gd name="T16" fmla="*/ 121 w 242"/>
              <a:gd name="T17" fmla="*/ 47 h 277"/>
              <a:gd name="T18" fmla="*/ 195 w 242"/>
              <a:gd name="T19" fmla="*/ 121 h 277"/>
              <a:gd name="T20" fmla="*/ 121 w 242"/>
              <a:gd name="T21" fmla="*/ 19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277">
                <a:moveTo>
                  <a:pt x="199" y="43"/>
                </a:moveTo>
                <a:cubicBezTo>
                  <a:pt x="156" y="0"/>
                  <a:pt x="86" y="0"/>
                  <a:pt x="43" y="43"/>
                </a:cubicBezTo>
                <a:cubicBezTo>
                  <a:pt x="0" y="86"/>
                  <a:pt x="0" y="156"/>
                  <a:pt x="43" y="199"/>
                </a:cubicBezTo>
                <a:cubicBezTo>
                  <a:pt x="121" y="277"/>
                  <a:pt x="121" y="277"/>
                  <a:pt x="121" y="277"/>
                </a:cubicBezTo>
                <a:cubicBezTo>
                  <a:pt x="199" y="199"/>
                  <a:pt x="199" y="199"/>
                  <a:pt x="199" y="199"/>
                </a:cubicBezTo>
                <a:cubicBezTo>
                  <a:pt x="242" y="156"/>
                  <a:pt x="242" y="86"/>
                  <a:pt x="199" y="43"/>
                </a:cubicBezTo>
                <a:close/>
                <a:moveTo>
                  <a:pt x="121" y="195"/>
                </a:moveTo>
                <a:cubicBezTo>
                  <a:pt x="80" y="195"/>
                  <a:pt x="47" y="162"/>
                  <a:pt x="47" y="121"/>
                </a:cubicBezTo>
                <a:cubicBezTo>
                  <a:pt x="47" y="80"/>
                  <a:pt x="80" y="47"/>
                  <a:pt x="121" y="47"/>
                </a:cubicBezTo>
                <a:cubicBezTo>
                  <a:pt x="162" y="47"/>
                  <a:pt x="195" y="80"/>
                  <a:pt x="195" y="121"/>
                </a:cubicBezTo>
                <a:cubicBezTo>
                  <a:pt x="195" y="162"/>
                  <a:pt x="162" y="195"/>
                  <a:pt x="121" y="195"/>
                </a:cubicBezTo>
                <a:close/>
              </a:path>
            </a:pathLst>
          </a:custGeom>
          <a:gradFill>
            <a:gsLst>
              <a:gs pos="0">
                <a:srgbClr val="83CAC7"/>
              </a:gs>
              <a:gs pos="100000">
                <a:srgbClr val="3790CE"/>
              </a:gs>
            </a:gsLst>
            <a:lin ang="2700000" scaled="0"/>
          </a:gradFill>
          <a:ln>
            <a:noFill/>
          </a:ln>
          <a:effectLst>
            <a:outerShdw blurRad="50800" dist="38100" dir="5400000" algn="t" rotWithShape="0">
              <a:prstClr val="black">
                <a:alpha val="20000"/>
              </a:prstClr>
            </a:outerShdw>
          </a:effectLst>
        </p:spPr>
        <p:txBody>
          <a:bodyPr anchor="ctr"/>
          <a:lstStyle/>
          <a:p>
            <a:pPr algn="ctr"/>
            <a:endParaRPr lang="en-US" dirty="0">
              <a:latin typeface="字魂105号-简雅黑" panose="00000500000000000000" pitchFamily="2" charset="-122"/>
            </a:endParaRPr>
          </a:p>
        </p:txBody>
      </p:sp>
      <p:sp>
        <p:nvSpPr>
          <p:cNvPr id="15" name="矩形 14"/>
          <p:cNvSpPr/>
          <p:nvPr/>
        </p:nvSpPr>
        <p:spPr>
          <a:xfrm>
            <a:off x="6890262" y="3601291"/>
            <a:ext cx="4319076" cy="932563"/>
          </a:xfrm>
          <a:prstGeom prst="rect">
            <a:avLst/>
          </a:prstGeom>
        </p:spPr>
        <p:txBody>
          <a:bodyPr wrap="square">
            <a:spAutoFit/>
          </a:bodyPr>
          <a:lstStyle/>
          <a:p>
            <a:pPr>
              <a:lnSpc>
                <a:spcPct val="130000"/>
              </a:lnSpc>
            </a:pPr>
            <a:r>
              <a:rPr lang="zh-CN" altLang="en-US"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6" name="矩形 15"/>
          <p:cNvSpPr/>
          <p:nvPr/>
        </p:nvSpPr>
        <p:spPr>
          <a:xfrm>
            <a:off x="6890262" y="4843376"/>
            <a:ext cx="4319076" cy="932563"/>
          </a:xfrm>
          <a:prstGeom prst="rect">
            <a:avLst/>
          </a:prstGeom>
        </p:spPr>
        <p:txBody>
          <a:bodyPr wrap="square">
            <a:spAutoFit/>
          </a:bodyPr>
          <a:lstStyle/>
          <a:p>
            <a:pPr>
              <a:lnSpc>
                <a:spcPct val="130000"/>
              </a:lnSpc>
            </a:pPr>
            <a:r>
              <a:rPr lang="zh-CN" altLang="en-US"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21" name="文本框 20"/>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smtClean="0">
                <a:solidFill>
                  <a:prstClr val="black">
                    <a:lumMod val="65000"/>
                    <a:lumOff val="35000"/>
                  </a:prstClr>
                </a:solidFill>
                <a:latin typeface="字魂105号-简雅黑" panose="00000500000000000000" pitchFamily="2" charset="-122"/>
                <a:ea typeface="字魂105号-简雅黑" panose="00000500000000000000" pitchFamily="2" charset="-122"/>
              </a:rPr>
              <a:t>工作不足之处</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22" name="文本框 21"/>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21"/>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22"/>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grpId="1"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fill="hold" grpId="0" nodeType="withEffect">
                                  <p:stCondLst>
                                    <p:cond delay="0"/>
                                  </p:stCondLst>
                                  <p:childTnLst>
                                    <p:animRot by="21600000">
                                      <p:cBhvr>
                                        <p:cTn id="20" dur="2000" fill="hold"/>
                                        <p:tgtEl>
                                          <p:spTgt spid="6"/>
                                        </p:tgtEl>
                                        <p:attrNameLst>
                                          <p:attrName>r</p:attrName>
                                        </p:attrNameLst>
                                      </p:cBhvr>
                                    </p:animRot>
                                  </p:childTnLst>
                                </p:cTn>
                              </p:par>
                              <p:par>
                                <p:cTn id="21" presetID="53" presetClass="entr" presetSubtype="16"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8" presetClass="emph" presetSubtype="0" fill="hold" grpId="1" nodeType="withEffect">
                                  <p:stCondLst>
                                    <p:cond delay="250"/>
                                  </p:stCondLst>
                                  <p:childTnLst>
                                    <p:animRot by="-21600000">
                                      <p:cBhvr>
                                        <p:cTn id="30" dur="2000" fill="hold"/>
                                        <p:tgtEl>
                                          <p:spTgt spid="7"/>
                                        </p:tgtEl>
                                        <p:attrNameLst>
                                          <p:attrName>r</p:attrName>
                                        </p:attrNameLst>
                                      </p:cBhvr>
                                    </p:animRot>
                                  </p:childTnLst>
                                </p:cTn>
                              </p:par>
                              <p:par>
                                <p:cTn id="31" presetID="53" presetClass="entr" presetSubtype="16" fill="hold" grpId="0" nodeType="withEffect">
                                  <p:stCondLst>
                                    <p:cond delay="25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8" presetClass="emph" presetSubtype="0" fill="hold" grpId="1" nodeType="withEffect">
                                  <p:stCondLst>
                                    <p:cond delay="500"/>
                                  </p:stCondLst>
                                  <p:childTnLst>
                                    <p:animRot by="21600000">
                                      <p:cBhvr>
                                        <p:cTn id="40" dur="2000" fill="hold"/>
                                        <p:tgtEl>
                                          <p:spTgt spid="8"/>
                                        </p:tgtEl>
                                        <p:attrNameLst>
                                          <p:attrName>r</p:attrName>
                                        </p:attrNameLst>
                                      </p:cBhvr>
                                    </p:animRot>
                                  </p:childTnLst>
                                </p:cTn>
                              </p:par>
                              <p:par>
                                <p:cTn id="41" presetID="53" presetClass="entr" presetSubtype="16"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childTnLst>
                                </p:cTn>
                              </p:par>
                              <p:par>
                                <p:cTn id="49" presetID="64" presetClass="path" presetSubtype="0" decel="100000" fill="hold" grpId="1" nodeType="withEffect">
                                  <p:stCondLst>
                                    <p:cond delay="750"/>
                                  </p:stCondLst>
                                  <p:childTnLst>
                                    <p:animMotion origin="layout" path="M -3.54167E-6 -1.11111E-6 L -3.54167E-6 -0.08657 " pathEditMode="relative" rAng="0" ptsTypes="AA">
                                      <p:cBhvr>
                                        <p:cTn id="50" dur="1000" spd="-100000" fill="hold"/>
                                        <p:tgtEl>
                                          <p:spTgt spid="12"/>
                                        </p:tgtEl>
                                        <p:attrNameLst>
                                          <p:attrName>ppt_x</p:attrName>
                                          <p:attrName>ppt_y</p:attrName>
                                        </p:attrNameLst>
                                      </p:cBhvr>
                                      <p:rCtr x="0" y="-4329"/>
                                    </p:animMotion>
                                  </p:childTnLst>
                                </p:cTn>
                              </p:par>
                              <p:par>
                                <p:cTn id="51" presetID="10"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750"/>
                                        <p:tgtEl>
                                          <p:spTgt spid="11"/>
                                        </p:tgtEl>
                                      </p:cBhvr>
                                    </p:animEffect>
                                  </p:childTnLst>
                                </p:cTn>
                              </p:par>
                              <p:par>
                                <p:cTn id="54" presetID="35" presetClass="path" presetSubtype="0" decel="100000" fill="hold" grpId="1" nodeType="withEffect">
                                  <p:stCondLst>
                                    <p:cond delay="750"/>
                                  </p:stCondLst>
                                  <p:childTnLst>
                                    <p:animMotion origin="layout" path="M -4.375E-6 -4.07407E-6 L 0.04493 -4.07407E-6 " pathEditMode="relative" rAng="0" ptsTypes="AA">
                                      <p:cBhvr>
                                        <p:cTn id="55" dur="1250" spd="-100000" fill="hold"/>
                                        <p:tgtEl>
                                          <p:spTgt spid="11"/>
                                        </p:tgtEl>
                                        <p:attrNameLst>
                                          <p:attrName>ppt_x</p:attrName>
                                          <p:attrName>ppt_y</p:attrName>
                                        </p:attrNameLst>
                                      </p:cBhvr>
                                      <p:rCtr x="2240" y="0"/>
                                    </p:animMotion>
                                  </p:childTnLst>
                                </p:cTn>
                              </p:par>
                              <p:par>
                                <p:cTn id="56" presetID="10" presetClass="entr" presetSubtype="0" fill="hold" grpId="0" nodeType="withEffect">
                                  <p:stCondLst>
                                    <p:cond delay="125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childTnLst>
                                </p:cTn>
                              </p:par>
                              <p:par>
                                <p:cTn id="59" presetID="64" presetClass="path" presetSubtype="0" decel="100000" fill="hold" grpId="1" nodeType="withEffect">
                                  <p:stCondLst>
                                    <p:cond delay="1250"/>
                                  </p:stCondLst>
                                  <p:childTnLst>
                                    <p:animMotion origin="layout" path="M -3.54167E-6 -1.11111E-6 L -3.54167E-6 -0.08657 " pathEditMode="relative" rAng="0" ptsTypes="AA">
                                      <p:cBhvr>
                                        <p:cTn id="60" dur="1000" spd="-100000" fill="hold"/>
                                        <p:tgtEl>
                                          <p:spTgt spid="13"/>
                                        </p:tgtEl>
                                        <p:attrNameLst>
                                          <p:attrName>ppt_x</p:attrName>
                                          <p:attrName>ppt_y</p:attrName>
                                        </p:attrNameLst>
                                      </p:cBhvr>
                                      <p:rCtr x="0" y="-4329"/>
                                    </p:animMotion>
                                  </p:childTnLst>
                                </p:cTn>
                              </p:par>
                              <p:par>
                                <p:cTn id="61" presetID="10" presetClass="entr" presetSubtype="0" fill="hold" grpId="0" nodeType="withEffect">
                                  <p:stCondLst>
                                    <p:cond delay="125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750"/>
                                        <p:tgtEl>
                                          <p:spTgt spid="15"/>
                                        </p:tgtEl>
                                      </p:cBhvr>
                                    </p:animEffect>
                                  </p:childTnLst>
                                </p:cTn>
                              </p:par>
                              <p:par>
                                <p:cTn id="64" presetID="35" presetClass="path" presetSubtype="0" decel="100000" fill="hold" grpId="1" nodeType="withEffect">
                                  <p:stCondLst>
                                    <p:cond delay="1250"/>
                                  </p:stCondLst>
                                  <p:childTnLst>
                                    <p:animMotion origin="layout" path="M -4.375E-6 -4.07407E-6 L 0.04493 -4.07407E-6 " pathEditMode="relative" rAng="0" ptsTypes="AA">
                                      <p:cBhvr>
                                        <p:cTn id="65" dur="1250" spd="-100000" fill="hold"/>
                                        <p:tgtEl>
                                          <p:spTgt spid="15"/>
                                        </p:tgtEl>
                                        <p:attrNameLst>
                                          <p:attrName>ppt_x</p:attrName>
                                          <p:attrName>ppt_y</p:attrName>
                                        </p:attrNameLst>
                                      </p:cBhvr>
                                      <p:rCtr x="2240" y="0"/>
                                    </p:animMotion>
                                  </p:childTnLst>
                                </p:cTn>
                              </p:par>
                              <p:par>
                                <p:cTn id="66" presetID="10" presetClass="entr" presetSubtype="0" fill="hold" grpId="0" nodeType="withEffect">
                                  <p:stCondLst>
                                    <p:cond delay="175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childTnLst>
                                </p:cTn>
                              </p:par>
                              <p:par>
                                <p:cTn id="69" presetID="64" presetClass="path" presetSubtype="0" decel="100000" fill="hold" grpId="1" nodeType="withEffect">
                                  <p:stCondLst>
                                    <p:cond delay="1750"/>
                                  </p:stCondLst>
                                  <p:childTnLst>
                                    <p:animMotion origin="layout" path="M -3.54167E-6 -1.11111E-6 L -3.54167E-6 -0.08657 " pathEditMode="relative" rAng="0" ptsTypes="AA">
                                      <p:cBhvr>
                                        <p:cTn id="70" dur="1000" spd="-100000" fill="hold"/>
                                        <p:tgtEl>
                                          <p:spTgt spid="14"/>
                                        </p:tgtEl>
                                        <p:attrNameLst>
                                          <p:attrName>ppt_x</p:attrName>
                                          <p:attrName>ppt_y</p:attrName>
                                        </p:attrNameLst>
                                      </p:cBhvr>
                                      <p:rCtr x="0" y="-4329"/>
                                    </p:animMotion>
                                  </p:childTnLst>
                                </p:cTn>
                              </p:par>
                              <p:par>
                                <p:cTn id="71" presetID="10" presetClass="entr" presetSubtype="0" fill="hold" grpId="0" nodeType="withEffect">
                                  <p:stCondLst>
                                    <p:cond delay="175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750"/>
                                        <p:tgtEl>
                                          <p:spTgt spid="16"/>
                                        </p:tgtEl>
                                      </p:cBhvr>
                                    </p:animEffect>
                                  </p:childTnLst>
                                </p:cTn>
                              </p:par>
                              <p:par>
                                <p:cTn id="74" presetID="35" presetClass="path" presetSubtype="0" decel="100000" fill="hold" grpId="1" nodeType="withEffect">
                                  <p:stCondLst>
                                    <p:cond delay="1750"/>
                                  </p:stCondLst>
                                  <p:childTnLst>
                                    <p:animMotion origin="layout" path="M -4.375E-6 -4.07407E-6 L 0.04493 -4.07407E-6 " pathEditMode="relative" rAng="0" ptsTypes="AA">
                                      <p:cBhvr>
                                        <p:cTn id="75" dur="1250" spd="-100000" fill="hold"/>
                                        <p:tgtEl>
                                          <p:spTgt spid="16"/>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6" grpId="0" animBg="1"/>
      <p:bldP spid="6" grpId="1" animBg="1"/>
      <p:bldP spid="7" grpId="0" animBg="1"/>
      <p:bldP spid="7" grpId="1" animBg="1"/>
      <p:bldP spid="8" grpId="0" animBg="1"/>
      <p:bldP spid="8" grpId="1" animBg="1"/>
      <p:bldP spid="11" grpId="0"/>
      <p:bldP spid="11" grpId="1"/>
      <p:bldP spid="12" grpId="0" animBg="1"/>
      <p:bldP spid="12" grpId="1" animBg="1"/>
      <p:bldP spid="13" grpId="0" animBg="1"/>
      <p:bldP spid="13" grpId="1" animBg="1"/>
      <p:bldP spid="14" grpId="0" animBg="1"/>
      <p:bldP spid="14" grpId="1" animBg="1"/>
      <p:bldP spid="15" grpId="0"/>
      <p:bldP spid="15" grpId="1"/>
      <p:bldP spid="16" grpId="0"/>
      <p:bldP spid="16" grpId="1"/>
      <p:bldP spid="21" grpId="0"/>
      <p:bldP spid="21" grpId="1"/>
      <p:bldP spid="22" grpId="0"/>
      <p:bldP spid="2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86671" y="2291023"/>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6" name="矩形 5"/>
          <p:cNvSpPr/>
          <p:nvPr/>
        </p:nvSpPr>
        <p:spPr>
          <a:xfrm>
            <a:off x="1464677" y="2386363"/>
            <a:ext cx="1984908" cy="176527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8" name="矩形 7"/>
          <p:cNvSpPr/>
          <p:nvPr/>
        </p:nvSpPr>
        <p:spPr>
          <a:xfrm>
            <a:off x="3843181" y="2733065"/>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9" name="矩形 8"/>
          <p:cNvSpPr/>
          <p:nvPr/>
        </p:nvSpPr>
        <p:spPr>
          <a:xfrm>
            <a:off x="3921187" y="2828405"/>
            <a:ext cx="1984908" cy="176527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1" name="矩形 10"/>
          <p:cNvSpPr/>
          <p:nvPr/>
        </p:nvSpPr>
        <p:spPr>
          <a:xfrm>
            <a:off x="6299691" y="2291023"/>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6377697" y="2386363"/>
            <a:ext cx="1984908" cy="176527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4" name="矩形 13"/>
          <p:cNvSpPr/>
          <p:nvPr/>
        </p:nvSpPr>
        <p:spPr>
          <a:xfrm>
            <a:off x="8756201" y="2733065"/>
            <a:ext cx="2140299" cy="2361363"/>
          </a:xfrm>
          <a:prstGeom prst="rect">
            <a:avLst/>
          </a:prstGeom>
          <a:solidFill>
            <a:sysClr val="window" lastClr="FFFFFF"/>
          </a:solidFill>
          <a:ln w="12700" cap="flat" cmpd="sng" algn="ctr">
            <a:noFill/>
            <a:prstDash val="solid"/>
            <a:miter lim="800000"/>
          </a:ln>
          <a:effectLst>
            <a:outerShdw blurRad="381000" sx="102000" sy="102000" algn="ctr" rotWithShape="0">
              <a:prstClr val="black">
                <a:alpha val="20000"/>
              </a:prstClr>
            </a:outerShdw>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5" name="矩形 14"/>
          <p:cNvSpPr/>
          <p:nvPr/>
        </p:nvSpPr>
        <p:spPr>
          <a:xfrm>
            <a:off x="8834207" y="2828405"/>
            <a:ext cx="1984908" cy="176527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矩形 16"/>
          <p:cNvSpPr/>
          <p:nvPr/>
        </p:nvSpPr>
        <p:spPr>
          <a:xfrm>
            <a:off x="1494685" y="4203708"/>
            <a:ext cx="1924272" cy="408573"/>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8" name="矩形 17"/>
          <p:cNvSpPr/>
          <p:nvPr/>
        </p:nvSpPr>
        <p:spPr>
          <a:xfrm>
            <a:off x="3951193" y="4642471"/>
            <a:ext cx="1924272" cy="408573"/>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9" name="矩形 18"/>
          <p:cNvSpPr/>
          <p:nvPr/>
        </p:nvSpPr>
        <p:spPr>
          <a:xfrm>
            <a:off x="6408017" y="4203708"/>
            <a:ext cx="1924272" cy="408573"/>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0" name="矩形 19"/>
          <p:cNvSpPr/>
          <p:nvPr/>
        </p:nvSpPr>
        <p:spPr>
          <a:xfrm>
            <a:off x="8864525" y="4642471"/>
            <a:ext cx="1924272" cy="408573"/>
          </a:xfrm>
          <a:prstGeom prst="rect">
            <a:avLst/>
          </a:prstGeom>
        </p:spPr>
        <p:txBody>
          <a:bodyPr wrap="square">
            <a:spAutoFit/>
          </a:bodyPr>
          <a:lstStyle/>
          <a:p>
            <a:pPr algn="ct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1" name="Text Placeholder 4"/>
          <p:cNvSpPr txBox="1"/>
          <p:nvPr/>
        </p:nvSpPr>
        <p:spPr>
          <a:xfrm>
            <a:off x="1789375" y="5524868"/>
            <a:ext cx="8613246"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altLang="zh-CN"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mcorper nibh euismod tincidunt ut laoreet dolore magna aliquam erat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28" name="文本框 27"/>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工作不足之处</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29" name="文本框 28"/>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28"/>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29"/>
                                        </p:tgtEl>
                                        <p:attrNameLst>
                                          <p:attrName>ppt_x</p:attrName>
                                          <p:attrName>ppt_y</p:attrName>
                                        </p:attrNameLst>
                                      </p:cBhvr>
                                      <p:rCtr x="0" y="-4329"/>
                                    </p:animMotion>
                                  </p:childTnLst>
                                </p:cTn>
                              </p:par>
                              <p:par>
                                <p:cTn id="15" presetID="10"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par>
                                <p:cTn id="18" presetID="64" presetClass="path" presetSubtype="0" decel="100000" fill="hold" grpId="1" nodeType="withEffect">
                                  <p:stCondLst>
                                    <p:cond delay="1000"/>
                                  </p:stCondLst>
                                  <p:childTnLst>
                                    <p:animMotion origin="layout" path="M -2.29167E-6 0 L -2.29167E-6 -4.07407E-6 " pathEditMode="relative" rAng="0" ptsTypes="AA">
                                      <p:cBhvr>
                                        <p:cTn id="19" dur="1000" spd="-100000" fill="hold"/>
                                        <p:tgtEl>
                                          <p:spTgt spid="5"/>
                                        </p:tgtEl>
                                        <p:attrNameLst>
                                          <p:attrName>ppt_x</p:attrName>
                                          <p:attrName>ppt_y</p:attrName>
                                        </p:attrNameLst>
                                      </p:cBhvr>
                                      <p:rCtr x="0" y="1505"/>
                                    </p:animMotion>
                                  </p:childTnLst>
                                </p:cTn>
                              </p:par>
                              <p:par>
                                <p:cTn id="20" presetID="10" presetClass="entr" presetSubtype="0" fill="hold" grpId="0" nodeType="with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par>
                                <p:cTn id="23" presetID="64" presetClass="path" presetSubtype="0" decel="100000" fill="hold" grpId="1" nodeType="withEffect">
                                  <p:stCondLst>
                                    <p:cond delay="1000"/>
                                  </p:stCondLst>
                                  <p:childTnLst>
                                    <p:animMotion origin="layout" path="M -3.54167E-6 -1.11111E-6 L -3.54167E-6 -0.08657 " pathEditMode="relative" rAng="0" ptsTypes="AA">
                                      <p:cBhvr>
                                        <p:cTn id="24" dur="1000" spd="-100000" fill="hold"/>
                                        <p:tgtEl>
                                          <p:spTgt spid="6"/>
                                        </p:tgtEl>
                                        <p:attrNameLst>
                                          <p:attrName>ppt_x</p:attrName>
                                          <p:attrName>ppt_y</p:attrName>
                                        </p:attrNameLst>
                                      </p:cBhvr>
                                      <p:rCtr x="0" y="-4329"/>
                                    </p:animMotion>
                                  </p:childTnLst>
                                </p:cTn>
                              </p:par>
                              <p:par>
                                <p:cTn id="25" presetID="10" presetClass="entr" presetSubtype="0" fill="hold" grpId="0" nodeType="withEffect">
                                  <p:stCondLst>
                                    <p:cond delay="1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750"/>
                                        <p:tgtEl>
                                          <p:spTgt spid="17"/>
                                        </p:tgtEl>
                                      </p:cBhvr>
                                    </p:animEffect>
                                  </p:childTnLst>
                                </p:cTn>
                              </p:par>
                              <p:par>
                                <p:cTn id="28" presetID="35" presetClass="path" presetSubtype="0" decel="100000" fill="hold" grpId="1" nodeType="withEffect">
                                  <p:stCondLst>
                                    <p:cond delay="1500"/>
                                  </p:stCondLst>
                                  <p:childTnLst>
                                    <p:animMotion origin="layout" path="M -4.375E-6 -4.07407E-6 L 0.04493 -4.07407E-6 " pathEditMode="relative" rAng="0" ptsTypes="AA">
                                      <p:cBhvr>
                                        <p:cTn id="29" dur="1250" spd="-100000" fill="hold"/>
                                        <p:tgtEl>
                                          <p:spTgt spid="17"/>
                                        </p:tgtEl>
                                        <p:attrNameLst>
                                          <p:attrName>ppt_x</p:attrName>
                                          <p:attrName>ppt_y</p:attrName>
                                        </p:attrNameLst>
                                      </p:cBhvr>
                                      <p:rCtr x="2240" y="0"/>
                                    </p:animMotion>
                                  </p:childTnLst>
                                </p:cTn>
                              </p:par>
                              <p:par>
                                <p:cTn id="30" presetID="10" presetClass="entr" presetSubtype="0" fill="hold" grpId="0" nodeType="withEffect">
                                  <p:stCondLst>
                                    <p:cond delay="20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64" presetClass="path" presetSubtype="0" decel="100000" fill="hold" grpId="1" nodeType="withEffect">
                                  <p:stCondLst>
                                    <p:cond delay="2000"/>
                                  </p:stCondLst>
                                  <p:childTnLst>
                                    <p:animMotion origin="layout" path="M -2.29167E-6 0 L -2.29167E-6 -4.07407E-6 " pathEditMode="relative" rAng="0" ptsTypes="AA">
                                      <p:cBhvr>
                                        <p:cTn id="34" dur="1000" spd="-100000" fill="hold"/>
                                        <p:tgtEl>
                                          <p:spTgt spid="8"/>
                                        </p:tgtEl>
                                        <p:attrNameLst>
                                          <p:attrName>ppt_x</p:attrName>
                                          <p:attrName>ppt_y</p:attrName>
                                        </p:attrNameLst>
                                      </p:cBhvr>
                                      <p:rCtr x="0" y="1505"/>
                                    </p:animMotion>
                                  </p:childTnLst>
                                </p:cTn>
                              </p:par>
                              <p:par>
                                <p:cTn id="35" presetID="10" presetClass="entr" presetSubtype="0" fill="hold" grpId="0" nodeType="withEffect">
                                  <p:stCondLst>
                                    <p:cond delay="20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childTnLst>
                                </p:cTn>
                              </p:par>
                              <p:par>
                                <p:cTn id="38" presetID="64" presetClass="path" presetSubtype="0" decel="100000" fill="hold" grpId="1" nodeType="withEffect">
                                  <p:stCondLst>
                                    <p:cond delay="2000"/>
                                  </p:stCondLst>
                                  <p:childTnLst>
                                    <p:animMotion origin="layout" path="M -3.54167E-6 -1.11111E-6 L -3.54167E-6 -0.08657 " pathEditMode="relative" rAng="0" ptsTypes="AA">
                                      <p:cBhvr>
                                        <p:cTn id="39" dur="1000" spd="-100000" fill="hold"/>
                                        <p:tgtEl>
                                          <p:spTgt spid="9"/>
                                        </p:tgtEl>
                                        <p:attrNameLst>
                                          <p:attrName>ppt_x</p:attrName>
                                          <p:attrName>ppt_y</p:attrName>
                                        </p:attrNameLst>
                                      </p:cBhvr>
                                      <p:rCtr x="0" y="-4329"/>
                                    </p:animMotion>
                                  </p:childTnLst>
                                </p:cTn>
                              </p:par>
                              <p:par>
                                <p:cTn id="40" presetID="10" presetClass="entr" presetSubtype="0"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750"/>
                                        <p:tgtEl>
                                          <p:spTgt spid="18"/>
                                        </p:tgtEl>
                                      </p:cBhvr>
                                    </p:animEffect>
                                  </p:childTnLst>
                                </p:cTn>
                              </p:par>
                              <p:par>
                                <p:cTn id="43" presetID="35" presetClass="path" presetSubtype="0" decel="100000" fill="hold" grpId="1" nodeType="withEffect">
                                  <p:stCondLst>
                                    <p:cond delay="2500"/>
                                  </p:stCondLst>
                                  <p:childTnLst>
                                    <p:animMotion origin="layout" path="M -4.375E-6 -4.07407E-6 L 0.04493 -4.07407E-6 " pathEditMode="relative" rAng="0" ptsTypes="AA">
                                      <p:cBhvr>
                                        <p:cTn id="44" dur="1250" spd="-100000" fill="hold"/>
                                        <p:tgtEl>
                                          <p:spTgt spid="18"/>
                                        </p:tgtEl>
                                        <p:attrNameLst>
                                          <p:attrName>ppt_x</p:attrName>
                                          <p:attrName>ppt_y</p:attrName>
                                        </p:attrNameLst>
                                      </p:cBhvr>
                                      <p:rCtr x="2240" y="0"/>
                                    </p:animMotion>
                                  </p:childTnLst>
                                </p:cTn>
                              </p:par>
                              <p:par>
                                <p:cTn id="45" presetID="10" presetClass="entr" presetSubtype="0" fill="hold" grpId="0" nodeType="withEffect">
                                  <p:stCondLst>
                                    <p:cond delay="325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childTnLst>
                                </p:cTn>
                              </p:par>
                              <p:par>
                                <p:cTn id="48" presetID="64" presetClass="path" presetSubtype="0" decel="100000" fill="hold" grpId="1" nodeType="withEffect">
                                  <p:stCondLst>
                                    <p:cond delay="3250"/>
                                  </p:stCondLst>
                                  <p:childTnLst>
                                    <p:animMotion origin="layout" path="M -2.29167E-6 0 L -2.29167E-6 -4.07407E-6 " pathEditMode="relative" rAng="0" ptsTypes="AA">
                                      <p:cBhvr>
                                        <p:cTn id="49" dur="1000" spd="-100000" fill="hold"/>
                                        <p:tgtEl>
                                          <p:spTgt spid="11"/>
                                        </p:tgtEl>
                                        <p:attrNameLst>
                                          <p:attrName>ppt_x</p:attrName>
                                          <p:attrName>ppt_y</p:attrName>
                                        </p:attrNameLst>
                                      </p:cBhvr>
                                      <p:rCtr x="0" y="1505"/>
                                    </p:animMotion>
                                  </p:childTnLst>
                                </p:cTn>
                              </p:par>
                              <p:par>
                                <p:cTn id="50" presetID="10" presetClass="entr" presetSubtype="0" fill="hold" grpId="0" nodeType="withEffect">
                                  <p:stCondLst>
                                    <p:cond delay="325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childTnLst>
                                </p:cTn>
                              </p:par>
                              <p:par>
                                <p:cTn id="53" presetID="64" presetClass="path" presetSubtype="0" decel="100000" fill="hold" grpId="1" nodeType="withEffect">
                                  <p:stCondLst>
                                    <p:cond delay="3250"/>
                                  </p:stCondLst>
                                  <p:childTnLst>
                                    <p:animMotion origin="layout" path="M -3.54167E-6 -1.11111E-6 L -3.54167E-6 -0.08657 " pathEditMode="relative" rAng="0" ptsTypes="AA">
                                      <p:cBhvr>
                                        <p:cTn id="54" dur="1000" spd="-100000" fill="hold"/>
                                        <p:tgtEl>
                                          <p:spTgt spid="12"/>
                                        </p:tgtEl>
                                        <p:attrNameLst>
                                          <p:attrName>ppt_x</p:attrName>
                                          <p:attrName>ppt_y</p:attrName>
                                        </p:attrNameLst>
                                      </p:cBhvr>
                                      <p:rCtr x="0" y="-4329"/>
                                    </p:animMotion>
                                  </p:childTnLst>
                                </p:cTn>
                              </p:par>
                              <p:par>
                                <p:cTn id="55" presetID="10" presetClass="entr" presetSubtype="0" fill="hold" grpId="0" nodeType="withEffect">
                                  <p:stCondLst>
                                    <p:cond delay="375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750"/>
                                        <p:tgtEl>
                                          <p:spTgt spid="19"/>
                                        </p:tgtEl>
                                      </p:cBhvr>
                                    </p:animEffect>
                                  </p:childTnLst>
                                </p:cTn>
                              </p:par>
                              <p:par>
                                <p:cTn id="58" presetID="35" presetClass="path" presetSubtype="0" decel="100000" fill="hold" grpId="1" nodeType="withEffect">
                                  <p:stCondLst>
                                    <p:cond delay="3750"/>
                                  </p:stCondLst>
                                  <p:childTnLst>
                                    <p:animMotion origin="layout" path="M -4.375E-6 -4.07407E-6 L 0.04493 -4.07407E-6 " pathEditMode="relative" rAng="0" ptsTypes="AA">
                                      <p:cBhvr>
                                        <p:cTn id="59" dur="1250" spd="-100000" fill="hold"/>
                                        <p:tgtEl>
                                          <p:spTgt spid="19"/>
                                        </p:tgtEl>
                                        <p:attrNameLst>
                                          <p:attrName>ppt_x</p:attrName>
                                          <p:attrName>ppt_y</p:attrName>
                                        </p:attrNameLst>
                                      </p:cBhvr>
                                      <p:rCtr x="2240" y="0"/>
                                    </p:animMotion>
                                  </p:childTnLst>
                                </p:cTn>
                              </p:par>
                              <p:par>
                                <p:cTn id="60" presetID="10" presetClass="entr" presetSubtype="0" fill="hold" grpId="0" nodeType="withEffect">
                                  <p:stCondLst>
                                    <p:cond delay="450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childTnLst>
                                </p:cTn>
                              </p:par>
                              <p:par>
                                <p:cTn id="63" presetID="64" presetClass="path" presetSubtype="0" decel="100000" fill="hold" grpId="1" nodeType="withEffect">
                                  <p:stCondLst>
                                    <p:cond delay="4500"/>
                                  </p:stCondLst>
                                  <p:childTnLst>
                                    <p:animMotion origin="layout" path="M -2.29167E-6 0 L -2.29167E-6 -4.07407E-6 " pathEditMode="relative" rAng="0" ptsTypes="AA">
                                      <p:cBhvr>
                                        <p:cTn id="64" dur="1000" spd="-100000" fill="hold"/>
                                        <p:tgtEl>
                                          <p:spTgt spid="14"/>
                                        </p:tgtEl>
                                        <p:attrNameLst>
                                          <p:attrName>ppt_x</p:attrName>
                                          <p:attrName>ppt_y</p:attrName>
                                        </p:attrNameLst>
                                      </p:cBhvr>
                                      <p:rCtr x="0" y="1505"/>
                                    </p:animMotion>
                                  </p:childTnLst>
                                </p:cTn>
                              </p:par>
                              <p:par>
                                <p:cTn id="65" presetID="10" presetClass="entr" presetSubtype="0" fill="hold" grpId="0" nodeType="withEffect">
                                  <p:stCondLst>
                                    <p:cond delay="4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childTnLst>
                                </p:cTn>
                              </p:par>
                              <p:par>
                                <p:cTn id="68" presetID="64" presetClass="path" presetSubtype="0" decel="100000" fill="hold" grpId="1" nodeType="withEffect">
                                  <p:stCondLst>
                                    <p:cond delay="4500"/>
                                  </p:stCondLst>
                                  <p:childTnLst>
                                    <p:animMotion origin="layout" path="M -3.54167E-6 -1.11111E-6 L -3.54167E-6 -0.08657 " pathEditMode="relative" rAng="0" ptsTypes="AA">
                                      <p:cBhvr>
                                        <p:cTn id="69" dur="1000" spd="-100000" fill="hold"/>
                                        <p:tgtEl>
                                          <p:spTgt spid="15"/>
                                        </p:tgtEl>
                                        <p:attrNameLst>
                                          <p:attrName>ppt_x</p:attrName>
                                          <p:attrName>ppt_y</p:attrName>
                                        </p:attrNameLst>
                                      </p:cBhvr>
                                      <p:rCtr x="0" y="-4329"/>
                                    </p:animMotion>
                                  </p:childTnLst>
                                </p:cTn>
                              </p:par>
                              <p:par>
                                <p:cTn id="70" presetID="10" presetClass="entr" presetSubtype="0" fill="hold" grpId="0" nodeType="withEffect">
                                  <p:stCondLst>
                                    <p:cond delay="500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750"/>
                                        <p:tgtEl>
                                          <p:spTgt spid="20"/>
                                        </p:tgtEl>
                                      </p:cBhvr>
                                    </p:animEffect>
                                  </p:childTnLst>
                                </p:cTn>
                              </p:par>
                              <p:par>
                                <p:cTn id="73" presetID="35" presetClass="path" presetSubtype="0" decel="100000" fill="hold" grpId="1" nodeType="withEffect">
                                  <p:stCondLst>
                                    <p:cond delay="5000"/>
                                  </p:stCondLst>
                                  <p:childTnLst>
                                    <p:animMotion origin="layout" path="M -4.375E-6 -4.07407E-6 L 0.04493 -4.07407E-6 " pathEditMode="relative" rAng="0" ptsTypes="AA">
                                      <p:cBhvr>
                                        <p:cTn id="74" dur="1250" spd="-100000" fill="hold"/>
                                        <p:tgtEl>
                                          <p:spTgt spid="20"/>
                                        </p:tgtEl>
                                        <p:attrNameLst>
                                          <p:attrName>ppt_x</p:attrName>
                                          <p:attrName>ppt_y</p:attrName>
                                        </p:attrNameLst>
                                      </p:cBhvr>
                                      <p:rCtr x="2240" y="0"/>
                                    </p:animMotion>
                                  </p:childTnLst>
                                </p:cTn>
                              </p:par>
                              <p:par>
                                <p:cTn id="75" presetID="10" presetClass="entr" presetSubtype="0" fill="hold" grpId="0" nodeType="withEffect">
                                  <p:stCondLst>
                                    <p:cond delay="575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childTnLst>
                                </p:cTn>
                              </p:par>
                              <p:par>
                                <p:cTn id="78" presetID="64" presetClass="path" presetSubtype="0" decel="100000" fill="hold" grpId="1" nodeType="withEffect">
                                  <p:stCondLst>
                                    <p:cond delay="5750"/>
                                  </p:stCondLst>
                                  <p:childTnLst>
                                    <p:animMotion origin="layout" path="M 0 4.44444E-6 L 0 -1.85185E-6 " pathEditMode="relative" rAng="0" ptsTypes="AA">
                                      <p:cBhvr>
                                        <p:cTn id="79" dur="1000" spd="-100000" fill="hold"/>
                                        <p:tgtEl>
                                          <p:spTgt spid="21"/>
                                        </p:tgtEl>
                                        <p:attrNameLst>
                                          <p:attrName>ppt_x</p:attrName>
                                          <p:attrName>ppt_y</p:attrName>
                                        </p:attrNameLst>
                                      </p:cBhvr>
                                      <p:rCtr x="0" y="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P spid="8" grpId="1" animBg="1"/>
      <p:bldP spid="9" grpId="0" animBg="1"/>
      <p:bldP spid="9" grpId="1" animBg="1"/>
      <p:bldP spid="11" grpId="0" animBg="1"/>
      <p:bldP spid="11" grpId="1" animBg="1"/>
      <p:bldP spid="12" grpId="0" animBg="1"/>
      <p:bldP spid="12" grpId="1" animBg="1"/>
      <p:bldP spid="14" grpId="0" animBg="1"/>
      <p:bldP spid="14" grpId="1" animBg="1"/>
      <p:bldP spid="15" grpId="0" animBg="1"/>
      <p:bldP spid="15" grpId="1" animBg="1"/>
      <p:bldP spid="17" grpId="0"/>
      <p:bldP spid="17" grpId="1"/>
      <p:bldP spid="18" grpId="0"/>
      <p:bldP spid="18" grpId="1"/>
      <p:bldP spid="19" grpId="0"/>
      <p:bldP spid="19" grpId="1"/>
      <p:bldP spid="20" grpId="0"/>
      <p:bldP spid="20" grpId="1"/>
      <p:bldP spid="21" grpId="0"/>
      <p:bldP spid="21" grpId="1"/>
      <p:bldP spid="28" grpId="0"/>
      <p:bldP spid="28" grpId="1"/>
      <p:bldP spid="29" grpId="0"/>
      <p:bldP spid="2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723566" y="2100648"/>
            <a:ext cx="3167853"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2" name="矩形 11"/>
          <p:cNvSpPr/>
          <p:nvPr/>
        </p:nvSpPr>
        <p:spPr>
          <a:xfrm>
            <a:off x="8975292" y="3458689"/>
            <a:ext cx="3167853"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3" name="矩形 12"/>
          <p:cNvSpPr/>
          <p:nvPr/>
        </p:nvSpPr>
        <p:spPr>
          <a:xfrm>
            <a:off x="6386329" y="5053497"/>
            <a:ext cx="3167853"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4" name="矩形 13"/>
          <p:cNvSpPr/>
          <p:nvPr/>
        </p:nvSpPr>
        <p:spPr>
          <a:xfrm>
            <a:off x="1569400" y="5090949"/>
            <a:ext cx="3167853" cy="932563"/>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5" name="矩形 14"/>
          <p:cNvSpPr/>
          <p:nvPr/>
        </p:nvSpPr>
        <p:spPr>
          <a:xfrm>
            <a:off x="168542" y="3992743"/>
            <a:ext cx="3167853" cy="932563"/>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6" name="矩形 15"/>
          <p:cNvSpPr/>
          <p:nvPr/>
        </p:nvSpPr>
        <p:spPr>
          <a:xfrm>
            <a:off x="757592" y="2196194"/>
            <a:ext cx="3167853" cy="932563"/>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a:t>
            </a: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40" name="组合 39"/>
          <p:cNvGrpSpPr/>
          <p:nvPr/>
        </p:nvGrpSpPr>
        <p:grpSpPr>
          <a:xfrm>
            <a:off x="4173666" y="2361844"/>
            <a:ext cx="1544087" cy="1733297"/>
            <a:chOff x="4173666" y="2361844"/>
            <a:chExt cx="1544087" cy="1733297"/>
          </a:xfrm>
        </p:grpSpPr>
        <p:sp>
          <p:nvSpPr>
            <p:cNvPr id="7" name="Freeform 13"/>
            <p:cNvSpPr/>
            <p:nvPr/>
          </p:nvSpPr>
          <p:spPr bwMode="auto">
            <a:xfrm>
              <a:off x="4173666" y="2361844"/>
              <a:ext cx="1544087" cy="1733297"/>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grpSp>
          <p:nvGrpSpPr>
            <p:cNvPr id="18" name="Group 2"/>
            <p:cNvGrpSpPr/>
            <p:nvPr/>
          </p:nvGrpSpPr>
          <p:grpSpPr>
            <a:xfrm>
              <a:off x="4692139" y="2869054"/>
              <a:ext cx="496806" cy="726101"/>
              <a:chOff x="6258454" y="3849160"/>
              <a:chExt cx="330200" cy="482600"/>
            </a:xfrm>
            <a:solidFill>
              <a:schemeClr val="bg1"/>
            </a:solidFill>
          </p:grpSpPr>
          <p:sp>
            <p:nvSpPr>
              <p:cNvPr id="19"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0"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38" name="组合 37"/>
          <p:cNvGrpSpPr/>
          <p:nvPr/>
        </p:nvGrpSpPr>
        <p:grpSpPr>
          <a:xfrm>
            <a:off x="3654149" y="3828741"/>
            <a:ext cx="1083104" cy="1215826"/>
            <a:chOff x="3654149" y="3828741"/>
            <a:chExt cx="1083104" cy="1215826"/>
          </a:xfrm>
        </p:grpSpPr>
        <p:sp>
          <p:nvSpPr>
            <p:cNvPr id="5" name="Freeform 13"/>
            <p:cNvSpPr/>
            <p:nvPr/>
          </p:nvSpPr>
          <p:spPr bwMode="auto">
            <a:xfrm>
              <a:off x="3654149" y="3828741"/>
              <a:ext cx="1083104" cy="12158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a:off x="3955195" y="4218517"/>
              <a:ext cx="481012" cy="481013"/>
              <a:chOff x="4432033" y="3099786"/>
              <a:chExt cx="481012" cy="481013"/>
            </a:xfrm>
            <a:solidFill>
              <a:schemeClr val="bg1"/>
            </a:solidFill>
          </p:grpSpPr>
          <p:sp>
            <p:nvSpPr>
              <p:cNvPr id="22"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3"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4"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42" name="组合 41"/>
          <p:cNvGrpSpPr/>
          <p:nvPr/>
        </p:nvGrpSpPr>
        <p:grpSpPr>
          <a:xfrm>
            <a:off x="6035507" y="3228492"/>
            <a:ext cx="1544087" cy="1733297"/>
            <a:chOff x="6035507" y="3228492"/>
            <a:chExt cx="1544087" cy="1733297"/>
          </a:xfrm>
        </p:grpSpPr>
        <p:sp>
          <p:nvSpPr>
            <p:cNvPr id="9" name="Freeform 13"/>
            <p:cNvSpPr/>
            <p:nvPr/>
          </p:nvSpPr>
          <p:spPr bwMode="auto">
            <a:xfrm>
              <a:off x="6035507" y="3228492"/>
              <a:ext cx="1544087" cy="1733297"/>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grpSp>
          <p:nvGrpSpPr>
            <p:cNvPr id="25" name="组合 24"/>
            <p:cNvGrpSpPr/>
            <p:nvPr/>
          </p:nvGrpSpPr>
          <p:grpSpPr>
            <a:xfrm>
              <a:off x="6470384" y="3775055"/>
              <a:ext cx="670036" cy="670037"/>
              <a:chOff x="3470008" y="3099786"/>
              <a:chExt cx="481012" cy="481013"/>
            </a:xfrm>
            <a:solidFill>
              <a:schemeClr val="tx1">
                <a:lumMod val="65000"/>
                <a:lumOff val="35000"/>
              </a:schemeClr>
            </a:solidFill>
          </p:grpSpPr>
          <p:sp>
            <p:nvSpPr>
              <p:cNvPr id="26" name="Freeform 48"/>
              <p:cNvSpPr>
                <a:spLocks noEditPoints="1"/>
              </p:cNvSpPr>
              <p:nvPr/>
            </p:nvSpPr>
            <p:spPr bwMode="auto">
              <a:xfrm>
                <a:off x="3470008" y="3099786"/>
                <a:ext cx="481012" cy="481013"/>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7" name="Freeform 49"/>
              <p:cNvSpPr/>
              <p:nvPr/>
            </p:nvSpPr>
            <p:spPr bwMode="auto">
              <a:xfrm>
                <a:off x="3665270" y="3174398"/>
                <a:ext cx="112712" cy="112713"/>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39" name="组合 38"/>
          <p:cNvGrpSpPr/>
          <p:nvPr/>
        </p:nvGrpSpPr>
        <p:grpSpPr>
          <a:xfrm>
            <a:off x="3280497" y="3316077"/>
            <a:ext cx="644948" cy="723979"/>
            <a:chOff x="3280497" y="3316077"/>
            <a:chExt cx="644948" cy="723979"/>
          </a:xfrm>
        </p:grpSpPr>
        <p:sp>
          <p:nvSpPr>
            <p:cNvPr id="6" name="Freeform 13"/>
            <p:cNvSpPr/>
            <p:nvPr/>
          </p:nvSpPr>
          <p:spPr bwMode="auto">
            <a:xfrm>
              <a:off x="3280497" y="3316077"/>
              <a:ext cx="644948" cy="723979"/>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28" name="Freeform 61"/>
            <p:cNvSpPr>
              <a:spLocks noEditPoints="1"/>
            </p:cNvSpPr>
            <p:nvPr/>
          </p:nvSpPr>
          <p:spPr bwMode="auto">
            <a:xfrm>
              <a:off x="3435662" y="3524726"/>
              <a:ext cx="323698" cy="308984"/>
            </a:xfrm>
            <a:custGeom>
              <a:avLst/>
              <a:gdLst>
                <a:gd name="T0" fmla="*/ 129 w 130"/>
                <a:gd name="T1" fmla="*/ 46 h 124"/>
                <a:gd name="T2" fmla="*/ 121 w 130"/>
                <a:gd name="T3" fmla="*/ 40 h 124"/>
                <a:gd name="T4" fmla="*/ 88 w 130"/>
                <a:gd name="T5" fmla="*/ 35 h 124"/>
                <a:gd name="T6" fmla="*/ 73 w 130"/>
                <a:gd name="T7" fmla="*/ 5 h 124"/>
                <a:gd name="T8" fmla="*/ 65 w 130"/>
                <a:gd name="T9" fmla="*/ 0 h 124"/>
                <a:gd name="T10" fmla="*/ 57 w 130"/>
                <a:gd name="T11" fmla="*/ 5 h 124"/>
                <a:gd name="T12" fmla="*/ 42 w 130"/>
                <a:gd name="T13" fmla="*/ 35 h 124"/>
                <a:gd name="T14" fmla="*/ 9 w 130"/>
                <a:gd name="T15" fmla="*/ 40 h 124"/>
                <a:gd name="T16" fmla="*/ 1 w 130"/>
                <a:gd name="T17" fmla="*/ 46 h 124"/>
                <a:gd name="T18" fmla="*/ 4 w 130"/>
                <a:gd name="T19" fmla="*/ 55 h 124"/>
                <a:gd name="T20" fmla="*/ 28 w 130"/>
                <a:gd name="T21" fmla="*/ 80 h 124"/>
                <a:gd name="T22" fmla="*/ 22 w 130"/>
                <a:gd name="T23" fmla="*/ 114 h 124"/>
                <a:gd name="T24" fmla="*/ 26 w 130"/>
                <a:gd name="T25" fmla="*/ 122 h 124"/>
                <a:gd name="T26" fmla="*/ 31 w 130"/>
                <a:gd name="T27" fmla="*/ 124 h 124"/>
                <a:gd name="T28" fmla="*/ 36 w 130"/>
                <a:gd name="T29" fmla="*/ 123 h 124"/>
                <a:gd name="T30" fmla="*/ 65 w 130"/>
                <a:gd name="T31" fmla="*/ 107 h 124"/>
                <a:gd name="T32" fmla="*/ 94 w 130"/>
                <a:gd name="T33" fmla="*/ 123 h 124"/>
                <a:gd name="T34" fmla="*/ 99 w 130"/>
                <a:gd name="T35" fmla="*/ 124 h 124"/>
                <a:gd name="T36" fmla="*/ 104 w 130"/>
                <a:gd name="T37" fmla="*/ 122 h 124"/>
                <a:gd name="T38" fmla="*/ 108 w 130"/>
                <a:gd name="T39" fmla="*/ 114 h 124"/>
                <a:gd name="T40" fmla="*/ 102 w 130"/>
                <a:gd name="T41" fmla="*/ 80 h 124"/>
                <a:gd name="T42" fmla="*/ 126 w 130"/>
                <a:gd name="T43" fmla="*/ 55 h 124"/>
                <a:gd name="T44" fmla="*/ 129 w 130"/>
                <a:gd name="T45" fmla="*/ 46 h 124"/>
                <a:gd name="T46" fmla="*/ 95 w 130"/>
                <a:gd name="T47" fmla="*/ 73 h 124"/>
                <a:gd name="T48" fmla="*/ 93 w 130"/>
                <a:gd name="T49" fmla="*/ 81 h 124"/>
                <a:gd name="T50" fmla="*/ 99 w 130"/>
                <a:gd name="T51" fmla="*/ 115 h 124"/>
                <a:gd name="T52" fmla="*/ 69 w 130"/>
                <a:gd name="T53" fmla="*/ 99 h 124"/>
                <a:gd name="T54" fmla="*/ 65 w 130"/>
                <a:gd name="T55" fmla="*/ 98 h 124"/>
                <a:gd name="T56" fmla="*/ 61 w 130"/>
                <a:gd name="T57" fmla="*/ 99 h 124"/>
                <a:gd name="T58" fmla="*/ 31 w 130"/>
                <a:gd name="T59" fmla="*/ 115 h 124"/>
                <a:gd name="T60" fmla="*/ 37 w 130"/>
                <a:gd name="T61" fmla="*/ 81 h 124"/>
                <a:gd name="T62" fmla="*/ 35 w 130"/>
                <a:gd name="T63" fmla="*/ 73 h 124"/>
                <a:gd name="T64" fmla="*/ 10 w 130"/>
                <a:gd name="T65" fmla="*/ 49 h 124"/>
                <a:gd name="T66" fmla="*/ 44 w 130"/>
                <a:gd name="T67" fmla="*/ 44 h 124"/>
                <a:gd name="T68" fmla="*/ 51 w 130"/>
                <a:gd name="T69" fmla="*/ 39 h 124"/>
                <a:gd name="T70" fmla="*/ 65 w 130"/>
                <a:gd name="T71" fmla="*/ 9 h 124"/>
                <a:gd name="T72" fmla="*/ 79 w 130"/>
                <a:gd name="T73" fmla="*/ 39 h 124"/>
                <a:gd name="T74" fmla="*/ 86 w 130"/>
                <a:gd name="T75" fmla="*/ 44 h 124"/>
                <a:gd name="T76" fmla="*/ 120 w 130"/>
                <a:gd name="T77" fmla="*/ 49 h 124"/>
                <a:gd name="T78" fmla="*/ 95 w 130"/>
                <a:gd name="T79"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 h="124">
                  <a:moveTo>
                    <a:pt x="129" y="46"/>
                  </a:moveTo>
                  <a:cubicBezTo>
                    <a:pt x="127" y="43"/>
                    <a:pt x="125" y="41"/>
                    <a:pt x="121" y="40"/>
                  </a:cubicBezTo>
                  <a:cubicBezTo>
                    <a:pt x="88" y="35"/>
                    <a:pt x="88" y="35"/>
                    <a:pt x="88" y="35"/>
                  </a:cubicBezTo>
                  <a:cubicBezTo>
                    <a:pt x="73" y="5"/>
                    <a:pt x="73" y="5"/>
                    <a:pt x="73" y="5"/>
                  </a:cubicBezTo>
                  <a:cubicBezTo>
                    <a:pt x="72" y="2"/>
                    <a:pt x="69" y="0"/>
                    <a:pt x="65" y="0"/>
                  </a:cubicBezTo>
                  <a:cubicBezTo>
                    <a:pt x="61" y="0"/>
                    <a:pt x="58" y="2"/>
                    <a:pt x="57" y="5"/>
                  </a:cubicBezTo>
                  <a:cubicBezTo>
                    <a:pt x="42" y="35"/>
                    <a:pt x="42" y="35"/>
                    <a:pt x="42" y="35"/>
                  </a:cubicBezTo>
                  <a:cubicBezTo>
                    <a:pt x="9" y="40"/>
                    <a:pt x="9" y="40"/>
                    <a:pt x="9" y="40"/>
                  </a:cubicBezTo>
                  <a:cubicBezTo>
                    <a:pt x="5" y="41"/>
                    <a:pt x="3" y="43"/>
                    <a:pt x="1" y="46"/>
                  </a:cubicBezTo>
                  <a:cubicBezTo>
                    <a:pt x="0" y="49"/>
                    <a:pt x="1" y="53"/>
                    <a:pt x="4" y="55"/>
                  </a:cubicBezTo>
                  <a:cubicBezTo>
                    <a:pt x="28" y="80"/>
                    <a:pt x="28" y="80"/>
                    <a:pt x="28" y="80"/>
                  </a:cubicBezTo>
                  <a:cubicBezTo>
                    <a:pt x="22" y="114"/>
                    <a:pt x="22" y="114"/>
                    <a:pt x="22" y="114"/>
                  </a:cubicBezTo>
                  <a:cubicBezTo>
                    <a:pt x="22" y="117"/>
                    <a:pt x="23" y="120"/>
                    <a:pt x="26" y="122"/>
                  </a:cubicBezTo>
                  <a:cubicBezTo>
                    <a:pt x="28" y="123"/>
                    <a:pt x="30" y="124"/>
                    <a:pt x="31" y="124"/>
                  </a:cubicBezTo>
                  <a:cubicBezTo>
                    <a:pt x="33" y="124"/>
                    <a:pt x="35" y="124"/>
                    <a:pt x="36" y="123"/>
                  </a:cubicBezTo>
                  <a:cubicBezTo>
                    <a:pt x="65" y="107"/>
                    <a:pt x="65" y="107"/>
                    <a:pt x="65" y="107"/>
                  </a:cubicBezTo>
                  <a:cubicBezTo>
                    <a:pt x="94" y="123"/>
                    <a:pt x="94" y="123"/>
                    <a:pt x="94" y="123"/>
                  </a:cubicBezTo>
                  <a:cubicBezTo>
                    <a:pt x="95" y="124"/>
                    <a:pt x="97" y="124"/>
                    <a:pt x="99" y="124"/>
                  </a:cubicBezTo>
                  <a:cubicBezTo>
                    <a:pt x="100" y="124"/>
                    <a:pt x="102" y="123"/>
                    <a:pt x="104" y="122"/>
                  </a:cubicBezTo>
                  <a:cubicBezTo>
                    <a:pt x="107" y="120"/>
                    <a:pt x="108" y="117"/>
                    <a:pt x="108" y="114"/>
                  </a:cubicBezTo>
                  <a:cubicBezTo>
                    <a:pt x="102" y="80"/>
                    <a:pt x="102" y="80"/>
                    <a:pt x="102" y="80"/>
                  </a:cubicBezTo>
                  <a:cubicBezTo>
                    <a:pt x="126" y="55"/>
                    <a:pt x="126" y="55"/>
                    <a:pt x="126" y="55"/>
                  </a:cubicBezTo>
                  <a:cubicBezTo>
                    <a:pt x="129" y="53"/>
                    <a:pt x="130" y="49"/>
                    <a:pt x="129" y="46"/>
                  </a:cubicBezTo>
                  <a:close/>
                  <a:moveTo>
                    <a:pt x="95" y="73"/>
                  </a:moveTo>
                  <a:cubicBezTo>
                    <a:pt x="93" y="75"/>
                    <a:pt x="92" y="78"/>
                    <a:pt x="93" y="81"/>
                  </a:cubicBezTo>
                  <a:cubicBezTo>
                    <a:pt x="99" y="115"/>
                    <a:pt x="99" y="115"/>
                    <a:pt x="99" y="115"/>
                  </a:cubicBezTo>
                  <a:cubicBezTo>
                    <a:pt x="69" y="99"/>
                    <a:pt x="69" y="99"/>
                    <a:pt x="69" y="99"/>
                  </a:cubicBezTo>
                  <a:cubicBezTo>
                    <a:pt x="68" y="99"/>
                    <a:pt x="67" y="98"/>
                    <a:pt x="65" y="98"/>
                  </a:cubicBezTo>
                  <a:cubicBezTo>
                    <a:pt x="63" y="98"/>
                    <a:pt x="62" y="99"/>
                    <a:pt x="61" y="99"/>
                  </a:cubicBezTo>
                  <a:cubicBezTo>
                    <a:pt x="31" y="115"/>
                    <a:pt x="31" y="115"/>
                    <a:pt x="31" y="115"/>
                  </a:cubicBezTo>
                  <a:cubicBezTo>
                    <a:pt x="37" y="81"/>
                    <a:pt x="37" y="81"/>
                    <a:pt x="37" y="81"/>
                  </a:cubicBezTo>
                  <a:cubicBezTo>
                    <a:pt x="38" y="78"/>
                    <a:pt x="37" y="75"/>
                    <a:pt x="35" y="73"/>
                  </a:cubicBezTo>
                  <a:cubicBezTo>
                    <a:pt x="10" y="49"/>
                    <a:pt x="10" y="49"/>
                    <a:pt x="10" y="49"/>
                  </a:cubicBezTo>
                  <a:cubicBezTo>
                    <a:pt x="44" y="44"/>
                    <a:pt x="44" y="44"/>
                    <a:pt x="44" y="44"/>
                  </a:cubicBezTo>
                  <a:cubicBezTo>
                    <a:pt x="47" y="44"/>
                    <a:pt x="49" y="42"/>
                    <a:pt x="51" y="39"/>
                  </a:cubicBezTo>
                  <a:cubicBezTo>
                    <a:pt x="65" y="9"/>
                    <a:pt x="65" y="9"/>
                    <a:pt x="65" y="9"/>
                  </a:cubicBezTo>
                  <a:cubicBezTo>
                    <a:pt x="79" y="39"/>
                    <a:pt x="79" y="39"/>
                    <a:pt x="79" y="39"/>
                  </a:cubicBezTo>
                  <a:cubicBezTo>
                    <a:pt x="81" y="42"/>
                    <a:pt x="83" y="44"/>
                    <a:pt x="86" y="44"/>
                  </a:cubicBezTo>
                  <a:cubicBezTo>
                    <a:pt x="120" y="49"/>
                    <a:pt x="120" y="49"/>
                    <a:pt x="120" y="49"/>
                  </a:cubicBezTo>
                  <a:lnTo>
                    <a:pt x="95" y="73"/>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41" name="组合 40"/>
          <p:cNvGrpSpPr/>
          <p:nvPr/>
        </p:nvGrpSpPr>
        <p:grpSpPr>
          <a:xfrm>
            <a:off x="5874387" y="2566930"/>
            <a:ext cx="688059" cy="772373"/>
            <a:chOff x="5874387" y="2566930"/>
            <a:chExt cx="688059" cy="772373"/>
          </a:xfrm>
        </p:grpSpPr>
        <p:sp>
          <p:nvSpPr>
            <p:cNvPr id="8" name="Freeform 13"/>
            <p:cNvSpPr/>
            <p:nvPr/>
          </p:nvSpPr>
          <p:spPr bwMode="auto">
            <a:xfrm>
              <a:off x="5874387" y="2566930"/>
              <a:ext cx="688059" cy="772373"/>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grpSp>
          <p:nvGrpSpPr>
            <p:cNvPr id="29" name="组合 28"/>
            <p:cNvGrpSpPr/>
            <p:nvPr/>
          </p:nvGrpSpPr>
          <p:grpSpPr>
            <a:xfrm>
              <a:off x="6016754" y="2822346"/>
              <a:ext cx="381289" cy="333471"/>
              <a:chOff x="6325976" y="4100704"/>
              <a:chExt cx="481012" cy="420688"/>
            </a:xfrm>
            <a:solidFill>
              <a:schemeClr val="bg1"/>
            </a:solidFill>
          </p:grpSpPr>
          <p:sp>
            <p:nvSpPr>
              <p:cNvPr id="30" name="Freeform 44"/>
              <p:cNvSpPr>
                <a:spLocks noEditPoints="1"/>
              </p:cNvSpPr>
              <p:nvPr/>
            </p:nvSpPr>
            <p:spPr bwMode="auto">
              <a:xfrm>
                <a:off x="6325976" y="4100704"/>
                <a:ext cx="481012"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1" name="Freeform 45"/>
              <p:cNvSpPr/>
              <p:nvPr/>
            </p:nvSpPr>
            <p:spPr bwMode="auto">
              <a:xfrm>
                <a:off x="6762538" y="4251516"/>
                <a:ext cx="30162"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2" name="Oval 46"/>
              <p:cNvSpPr>
                <a:spLocks noChangeArrowheads="1"/>
              </p:cNvSpPr>
              <p:nvPr/>
            </p:nvSpPr>
            <p:spPr bwMode="auto">
              <a:xfrm>
                <a:off x="6746663" y="4430904"/>
                <a:ext cx="60325"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43" name="组合 42"/>
          <p:cNvGrpSpPr/>
          <p:nvPr/>
        </p:nvGrpSpPr>
        <p:grpSpPr>
          <a:xfrm>
            <a:off x="7740022" y="3348738"/>
            <a:ext cx="1083104" cy="1215826"/>
            <a:chOff x="7740022" y="3348738"/>
            <a:chExt cx="1083104" cy="1215826"/>
          </a:xfrm>
        </p:grpSpPr>
        <p:sp>
          <p:nvSpPr>
            <p:cNvPr id="10" name="Freeform 13"/>
            <p:cNvSpPr/>
            <p:nvPr/>
          </p:nvSpPr>
          <p:spPr bwMode="auto">
            <a:xfrm>
              <a:off x="7740022" y="3348738"/>
              <a:ext cx="1083104" cy="12158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83CAC7"/>
                </a:gs>
                <a:gs pos="100000">
                  <a:srgbClr val="3790CE"/>
                </a:gs>
              </a:gsLst>
              <a:lin ang="2700000" scaled="0"/>
            </a:gradFill>
            <a:ln w="38100" cap="flat">
              <a:noFill/>
              <a:prstDash val="solid"/>
              <a:miter lim="800000"/>
            </a:ln>
            <a:effectLst/>
          </p:spPr>
          <p:txBody>
            <a:bodyPr vert="horz" wrap="square" lIns="91440" tIns="45720" rIns="91440" bIns="45720" numCol="1" anchor="t" anchorCtr="0" compatLnSpc="1"/>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grpSp>
          <p:nvGrpSpPr>
            <p:cNvPr id="33" name="组合 32"/>
            <p:cNvGrpSpPr/>
            <p:nvPr/>
          </p:nvGrpSpPr>
          <p:grpSpPr>
            <a:xfrm>
              <a:off x="8073573" y="3747963"/>
              <a:ext cx="416002" cy="417375"/>
              <a:chOff x="8250026" y="2143316"/>
              <a:chExt cx="481012" cy="482600"/>
            </a:xfrm>
            <a:solidFill>
              <a:schemeClr val="bg1"/>
            </a:solidFill>
          </p:grpSpPr>
          <p:sp>
            <p:nvSpPr>
              <p:cNvPr id="34" name="Freeform 82"/>
              <p:cNvSpPr>
                <a:spLocks noEditPoints="1"/>
              </p:cNvSpPr>
              <p:nvPr/>
            </p:nvSpPr>
            <p:spPr bwMode="auto">
              <a:xfrm>
                <a:off x="8250026" y="2143316"/>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5" name="Freeform 83"/>
              <p:cNvSpPr>
                <a:spLocks noEditPoints="1"/>
              </p:cNvSpPr>
              <p:nvPr/>
            </p:nvSpPr>
            <p:spPr bwMode="auto">
              <a:xfrm>
                <a:off x="8296063" y="2535429"/>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sp>
        <p:nvSpPr>
          <p:cNvPr id="36" name="文本框 35"/>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工作不足之处</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7" name="文本框 36"/>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6"/>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7"/>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64" presetClass="path" presetSubtype="0" decel="30000" fill="hold" nodeType="withEffect">
                                  <p:stCondLst>
                                    <p:cond delay="0"/>
                                  </p:stCondLst>
                                  <p:childTnLst>
                                    <p:animMotion origin="layout" path="M -4.58333E-6 0.03889 L -4.58333E-6 -0.14814 " pathEditMode="relative" rAng="0" ptsTypes="AA">
                                      <p:cBhvr>
                                        <p:cTn id="20" dur="750" spd="-100000" fill="hold"/>
                                        <p:tgtEl>
                                          <p:spTgt spid="40"/>
                                        </p:tgtEl>
                                        <p:attrNameLst>
                                          <p:attrName>ppt_x</p:attrName>
                                          <p:attrName>ppt_y</p:attrName>
                                        </p:attrNameLst>
                                      </p:cBhvr>
                                      <p:rCtr x="0" y="-9352"/>
                                    </p:animMotion>
                                  </p:childTnLst>
                                </p:cTn>
                              </p:par>
                              <p:par>
                                <p:cTn id="21" presetID="64" presetClass="path" presetSubtype="0" accel="30000" decel="30000" fill="hold" nodeType="withEffect">
                                  <p:stCondLst>
                                    <p:cond delay="750"/>
                                  </p:stCondLst>
                                  <p:childTnLst>
                                    <p:animMotion origin="layout" path="M -4.58333E-6 0.03843 L -4.58333E-6 -3.7037E-6 " pathEditMode="relative" rAng="0" ptsTypes="AA">
                                      <p:cBhvr>
                                        <p:cTn id="22" dur="750" fill="hold"/>
                                        <p:tgtEl>
                                          <p:spTgt spid="40"/>
                                        </p:tgtEl>
                                        <p:attrNameLst>
                                          <p:attrName>ppt_x</p:attrName>
                                          <p:attrName>ppt_y</p:attrName>
                                        </p:attrNameLst>
                                      </p:cBhvr>
                                      <p:rCtr x="0" y="-1921"/>
                                    </p:animMotion>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42" presetClass="path" presetSubtype="0" decel="30000" fill="hold" nodeType="withEffect">
                                  <p:stCondLst>
                                    <p:cond delay="0"/>
                                  </p:stCondLst>
                                  <p:childTnLst>
                                    <p:animMotion origin="layout" path="M -4.58333E-6 -0.03981 L -4.58333E-6 0.09028 " pathEditMode="relative" rAng="0" ptsTypes="AA">
                                      <p:cBhvr>
                                        <p:cTn id="27" dur="750" spd="-100000" fill="hold"/>
                                        <p:tgtEl>
                                          <p:spTgt spid="39"/>
                                        </p:tgtEl>
                                        <p:attrNameLst>
                                          <p:attrName>ppt_x</p:attrName>
                                          <p:attrName>ppt_y</p:attrName>
                                        </p:attrNameLst>
                                      </p:cBhvr>
                                      <p:rCtr x="0" y="6505"/>
                                    </p:animMotion>
                                  </p:childTnLst>
                                </p:cTn>
                              </p:par>
                              <p:par>
                                <p:cTn id="28" presetID="42" presetClass="path" presetSubtype="0" accel="30000" decel="30000" fill="hold" nodeType="withEffect">
                                  <p:stCondLst>
                                    <p:cond delay="750"/>
                                  </p:stCondLst>
                                  <p:childTnLst>
                                    <p:animMotion origin="layout" path="M 3.125E-6 -0.03981 L 3.125E-6 -3.7037E-6 " pathEditMode="relative" rAng="0" ptsTypes="AA">
                                      <p:cBhvr>
                                        <p:cTn id="29" dur="750" fill="hold"/>
                                        <p:tgtEl>
                                          <p:spTgt spid="39"/>
                                        </p:tgtEl>
                                        <p:attrNameLst>
                                          <p:attrName>ppt_x</p:attrName>
                                          <p:attrName>ppt_y</p:attrName>
                                        </p:attrNameLst>
                                      </p:cBhvr>
                                      <p:rCtr x="0" y="1991"/>
                                    </p:animMotion>
                                  </p:childTnLst>
                                </p:cTn>
                              </p:par>
                              <p:par>
                                <p:cTn id="30" presetID="10" presetClass="entr" presetSubtype="0" fill="hold"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64" presetClass="path" presetSubtype="0" decel="30000" fill="hold" nodeType="withEffect">
                                  <p:stCondLst>
                                    <p:cond delay="500"/>
                                  </p:stCondLst>
                                  <p:childTnLst>
                                    <p:animMotion origin="layout" path="M 4.16667E-7 0.03889 L 4.16667E-7 -0.08889 " pathEditMode="relative" rAng="0" ptsTypes="AA">
                                      <p:cBhvr>
                                        <p:cTn id="34" dur="750" spd="-100000" fill="hold"/>
                                        <p:tgtEl>
                                          <p:spTgt spid="38"/>
                                        </p:tgtEl>
                                        <p:attrNameLst>
                                          <p:attrName>ppt_x</p:attrName>
                                          <p:attrName>ppt_y</p:attrName>
                                        </p:attrNameLst>
                                      </p:cBhvr>
                                      <p:rCtr x="0" y="-6389"/>
                                    </p:animMotion>
                                  </p:childTnLst>
                                </p:cTn>
                              </p:par>
                              <p:par>
                                <p:cTn id="35" presetID="64" presetClass="path" presetSubtype="0" accel="30000" decel="30000" fill="hold" nodeType="withEffect">
                                  <p:stCondLst>
                                    <p:cond delay="1250"/>
                                  </p:stCondLst>
                                  <p:childTnLst>
                                    <p:animMotion origin="layout" path="M -4.58333E-6 0.03843 L -4.58333E-6 -3.7037E-6 " pathEditMode="relative" rAng="0" ptsTypes="AA">
                                      <p:cBhvr>
                                        <p:cTn id="36" dur="750" fill="hold"/>
                                        <p:tgtEl>
                                          <p:spTgt spid="38"/>
                                        </p:tgtEl>
                                        <p:attrNameLst>
                                          <p:attrName>ppt_x</p:attrName>
                                          <p:attrName>ppt_y</p:attrName>
                                        </p:attrNameLst>
                                      </p:cBhvr>
                                      <p:rCtr x="0" y="-1921"/>
                                    </p:animMotion>
                                  </p:childTnLst>
                                </p:cTn>
                              </p:par>
                              <p:par>
                                <p:cTn id="37" presetID="10"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par>
                                <p:cTn id="40" presetID="42" presetClass="path" presetSubtype="0" decel="30000" fill="hold" nodeType="withEffect">
                                  <p:stCondLst>
                                    <p:cond delay="0"/>
                                  </p:stCondLst>
                                  <p:childTnLst>
                                    <p:animMotion origin="layout" path="M -4.58333E-6 -0.03981 L -4.58333E-6 0.09028 " pathEditMode="relative" rAng="0" ptsTypes="AA">
                                      <p:cBhvr>
                                        <p:cTn id="41" dur="750" spd="-100000" fill="hold"/>
                                        <p:tgtEl>
                                          <p:spTgt spid="41"/>
                                        </p:tgtEl>
                                        <p:attrNameLst>
                                          <p:attrName>ppt_x</p:attrName>
                                          <p:attrName>ppt_y</p:attrName>
                                        </p:attrNameLst>
                                      </p:cBhvr>
                                      <p:rCtr x="0" y="6505"/>
                                    </p:animMotion>
                                  </p:childTnLst>
                                </p:cTn>
                              </p:par>
                              <p:par>
                                <p:cTn id="42" presetID="42" presetClass="path" presetSubtype="0" accel="30000" decel="30000" fill="hold" nodeType="withEffect">
                                  <p:stCondLst>
                                    <p:cond delay="750"/>
                                  </p:stCondLst>
                                  <p:childTnLst>
                                    <p:animMotion origin="layout" path="M 3.125E-6 -0.03981 L 3.125E-6 -3.7037E-6 " pathEditMode="relative" rAng="0" ptsTypes="AA">
                                      <p:cBhvr>
                                        <p:cTn id="43" dur="750" fill="hold"/>
                                        <p:tgtEl>
                                          <p:spTgt spid="41"/>
                                        </p:tgtEl>
                                        <p:attrNameLst>
                                          <p:attrName>ppt_x</p:attrName>
                                          <p:attrName>ppt_y</p:attrName>
                                        </p:attrNameLst>
                                      </p:cBhvr>
                                      <p:rCtr x="0" y="1991"/>
                                    </p:animMotion>
                                  </p:childTnLst>
                                </p:cTn>
                              </p:par>
                              <p:par>
                                <p:cTn id="44" presetID="10" presetClass="entr" presetSubtype="0" fill="hold" nodeType="withEffect">
                                  <p:stCondLst>
                                    <p:cond delay="25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64" presetClass="path" presetSubtype="0" decel="30000" fill="hold" nodeType="withEffect">
                                  <p:stCondLst>
                                    <p:cond delay="250"/>
                                  </p:stCondLst>
                                  <p:childTnLst>
                                    <p:animMotion origin="layout" path="M 4.16667E-7 0.03889 L 4.16667E-7 -0.08889 " pathEditMode="relative" rAng="0" ptsTypes="AA">
                                      <p:cBhvr>
                                        <p:cTn id="48" dur="750" spd="-100000" fill="hold"/>
                                        <p:tgtEl>
                                          <p:spTgt spid="42"/>
                                        </p:tgtEl>
                                        <p:attrNameLst>
                                          <p:attrName>ppt_x</p:attrName>
                                          <p:attrName>ppt_y</p:attrName>
                                        </p:attrNameLst>
                                      </p:cBhvr>
                                      <p:rCtr x="0" y="-6389"/>
                                    </p:animMotion>
                                  </p:childTnLst>
                                </p:cTn>
                              </p:par>
                              <p:par>
                                <p:cTn id="49" presetID="64" presetClass="path" presetSubtype="0" accel="30000" decel="30000" fill="hold" nodeType="withEffect">
                                  <p:stCondLst>
                                    <p:cond delay="1000"/>
                                  </p:stCondLst>
                                  <p:childTnLst>
                                    <p:animMotion origin="layout" path="M -4.58333E-6 0.03843 L -4.58333E-6 -3.7037E-6 " pathEditMode="relative" rAng="0" ptsTypes="AA">
                                      <p:cBhvr>
                                        <p:cTn id="50" dur="750" fill="hold"/>
                                        <p:tgtEl>
                                          <p:spTgt spid="42"/>
                                        </p:tgtEl>
                                        <p:attrNameLst>
                                          <p:attrName>ppt_x</p:attrName>
                                          <p:attrName>ppt_y</p:attrName>
                                        </p:attrNameLst>
                                      </p:cBhvr>
                                      <p:rCtr x="0" y="-1921"/>
                                    </p:animMotion>
                                  </p:childTnLst>
                                </p:cTn>
                              </p:par>
                              <p:par>
                                <p:cTn id="51" presetID="10" presetClass="entr" presetSubtype="0" fill="hold"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42" presetClass="path" presetSubtype="0" decel="30000" fill="hold" nodeType="withEffect">
                                  <p:stCondLst>
                                    <p:cond delay="0"/>
                                  </p:stCondLst>
                                  <p:childTnLst>
                                    <p:animMotion origin="layout" path="M -4.58333E-6 -0.03981 L -4.58333E-6 0.09028 " pathEditMode="relative" rAng="0" ptsTypes="AA">
                                      <p:cBhvr>
                                        <p:cTn id="55" dur="750" spd="-100000" fill="hold"/>
                                        <p:tgtEl>
                                          <p:spTgt spid="43"/>
                                        </p:tgtEl>
                                        <p:attrNameLst>
                                          <p:attrName>ppt_x</p:attrName>
                                          <p:attrName>ppt_y</p:attrName>
                                        </p:attrNameLst>
                                      </p:cBhvr>
                                      <p:rCtr x="0" y="6505"/>
                                    </p:animMotion>
                                  </p:childTnLst>
                                </p:cTn>
                              </p:par>
                              <p:par>
                                <p:cTn id="56" presetID="42" presetClass="path" presetSubtype="0" accel="30000" decel="30000" fill="hold" nodeType="withEffect">
                                  <p:stCondLst>
                                    <p:cond delay="750"/>
                                  </p:stCondLst>
                                  <p:childTnLst>
                                    <p:animMotion origin="layout" path="M 3.125E-6 -0.03981 L 3.125E-6 -3.7037E-6 " pathEditMode="relative" rAng="0" ptsTypes="AA">
                                      <p:cBhvr>
                                        <p:cTn id="57" dur="750" fill="hold"/>
                                        <p:tgtEl>
                                          <p:spTgt spid="43"/>
                                        </p:tgtEl>
                                        <p:attrNameLst>
                                          <p:attrName>ppt_x</p:attrName>
                                          <p:attrName>ppt_y</p:attrName>
                                        </p:attrNameLst>
                                      </p:cBhvr>
                                      <p:rCtr x="0" y="1991"/>
                                    </p:animMotion>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childTnLst>
                                </p:cTn>
                              </p:par>
                              <p:par>
                                <p:cTn id="62" presetID="35" presetClass="path" presetSubtype="0" decel="100000" fill="hold" grpId="1" nodeType="withEffect">
                                  <p:stCondLst>
                                    <p:cond delay="0"/>
                                  </p:stCondLst>
                                  <p:childTnLst>
                                    <p:animMotion origin="layout" path="M 4.375E-6 7.40741E-7 L -0.04011 7.40741E-7 " pathEditMode="relative" rAng="0" ptsTypes="AA">
                                      <p:cBhvr>
                                        <p:cTn id="63" dur="1250" spd="-100000" fill="hold"/>
                                        <p:tgtEl>
                                          <p:spTgt spid="16"/>
                                        </p:tgtEl>
                                        <p:attrNameLst>
                                          <p:attrName>ppt_x</p:attrName>
                                          <p:attrName>ppt_y</p:attrName>
                                        </p:attrNameLst>
                                      </p:cBhvr>
                                      <p:rCtr x="-2005" y="0"/>
                                    </p:animMotion>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750"/>
                                        <p:tgtEl>
                                          <p:spTgt spid="15"/>
                                        </p:tgtEl>
                                      </p:cBhvr>
                                    </p:animEffect>
                                  </p:childTnLst>
                                </p:cTn>
                              </p:par>
                              <p:par>
                                <p:cTn id="67" presetID="35" presetClass="path" presetSubtype="0" decel="100000" fill="hold" grpId="1" nodeType="withEffect">
                                  <p:stCondLst>
                                    <p:cond delay="0"/>
                                  </p:stCondLst>
                                  <p:childTnLst>
                                    <p:animMotion origin="layout" path="M 4.375E-6 7.40741E-7 L -0.04011 7.40741E-7 " pathEditMode="relative" rAng="0" ptsTypes="AA">
                                      <p:cBhvr>
                                        <p:cTn id="68" dur="1250" spd="-100000" fill="hold"/>
                                        <p:tgtEl>
                                          <p:spTgt spid="15"/>
                                        </p:tgtEl>
                                        <p:attrNameLst>
                                          <p:attrName>ppt_x</p:attrName>
                                          <p:attrName>ppt_y</p:attrName>
                                        </p:attrNameLst>
                                      </p:cBhvr>
                                      <p:rCtr x="-2005" y="0"/>
                                    </p:animMotion>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750"/>
                                        <p:tgtEl>
                                          <p:spTgt spid="14"/>
                                        </p:tgtEl>
                                      </p:cBhvr>
                                    </p:animEffect>
                                  </p:childTnLst>
                                </p:cTn>
                              </p:par>
                              <p:par>
                                <p:cTn id="72" presetID="35" presetClass="path" presetSubtype="0" decel="100000" fill="hold" grpId="1" nodeType="withEffect">
                                  <p:stCondLst>
                                    <p:cond delay="0"/>
                                  </p:stCondLst>
                                  <p:childTnLst>
                                    <p:animMotion origin="layout" path="M 4.375E-6 7.40741E-7 L -0.04011 7.40741E-7 " pathEditMode="relative" rAng="0" ptsTypes="AA">
                                      <p:cBhvr>
                                        <p:cTn id="73" dur="1250" spd="-100000" fill="hold"/>
                                        <p:tgtEl>
                                          <p:spTgt spid="14"/>
                                        </p:tgtEl>
                                        <p:attrNameLst>
                                          <p:attrName>ppt_x</p:attrName>
                                          <p:attrName>ppt_y</p:attrName>
                                        </p:attrNameLst>
                                      </p:cBhvr>
                                      <p:rCtr x="-2005" y="0"/>
                                    </p:animMotion>
                                  </p:childTnLst>
                                </p:cTn>
                              </p:par>
                              <p:par>
                                <p:cTn id="74" presetID="10" presetClass="entr" presetSubtype="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750"/>
                                        <p:tgtEl>
                                          <p:spTgt spid="11"/>
                                        </p:tgtEl>
                                      </p:cBhvr>
                                    </p:animEffect>
                                  </p:childTnLst>
                                </p:cTn>
                              </p:par>
                              <p:par>
                                <p:cTn id="77" presetID="35" presetClass="path" presetSubtype="0" decel="100000" fill="hold" grpId="1" nodeType="withEffect">
                                  <p:stCondLst>
                                    <p:cond delay="0"/>
                                  </p:stCondLst>
                                  <p:childTnLst>
                                    <p:animMotion origin="layout" path="M -4.375E-6 -4.07407E-6 L 0.04493 -4.07407E-6 " pathEditMode="relative" rAng="0" ptsTypes="AA">
                                      <p:cBhvr>
                                        <p:cTn id="78" dur="1250" spd="-100000" fill="hold"/>
                                        <p:tgtEl>
                                          <p:spTgt spid="11"/>
                                        </p:tgtEl>
                                        <p:attrNameLst>
                                          <p:attrName>ppt_x</p:attrName>
                                          <p:attrName>ppt_y</p:attrName>
                                        </p:attrNameLst>
                                      </p:cBhvr>
                                      <p:rCtr x="2240" y="0"/>
                                    </p:animMotion>
                                  </p:childTnLst>
                                </p:cTn>
                              </p:par>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750"/>
                                        <p:tgtEl>
                                          <p:spTgt spid="12"/>
                                        </p:tgtEl>
                                      </p:cBhvr>
                                    </p:animEffect>
                                  </p:childTnLst>
                                </p:cTn>
                              </p:par>
                              <p:par>
                                <p:cTn id="82" presetID="35" presetClass="path" presetSubtype="0" decel="100000" fill="hold" grpId="1" nodeType="withEffect">
                                  <p:stCondLst>
                                    <p:cond delay="0"/>
                                  </p:stCondLst>
                                  <p:childTnLst>
                                    <p:animMotion origin="layout" path="M -4.375E-6 -4.07407E-6 L 0.04493 -4.07407E-6 " pathEditMode="relative" rAng="0" ptsTypes="AA">
                                      <p:cBhvr>
                                        <p:cTn id="83" dur="1250" spd="-100000" fill="hold"/>
                                        <p:tgtEl>
                                          <p:spTgt spid="12"/>
                                        </p:tgtEl>
                                        <p:attrNameLst>
                                          <p:attrName>ppt_x</p:attrName>
                                          <p:attrName>ppt_y</p:attrName>
                                        </p:attrNameLst>
                                      </p:cBhvr>
                                      <p:rCtr x="2240" y="0"/>
                                    </p:animMotion>
                                  </p:childTnLst>
                                </p:cTn>
                              </p:par>
                              <p:par>
                                <p:cTn id="84" presetID="10" presetClass="entr" presetSubtype="0" fill="hold" grpId="0" nodeType="with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750"/>
                                        <p:tgtEl>
                                          <p:spTgt spid="13"/>
                                        </p:tgtEl>
                                      </p:cBhvr>
                                    </p:animEffect>
                                  </p:childTnLst>
                                </p:cTn>
                              </p:par>
                              <p:par>
                                <p:cTn id="87" presetID="35" presetClass="path" presetSubtype="0" decel="100000" fill="hold" grpId="1" nodeType="withEffect">
                                  <p:stCondLst>
                                    <p:cond delay="0"/>
                                  </p:stCondLst>
                                  <p:childTnLst>
                                    <p:animMotion origin="layout" path="M -4.375E-6 -4.07407E-6 L 0.04493 -4.07407E-6 " pathEditMode="relative" rAng="0" ptsTypes="AA">
                                      <p:cBhvr>
                                        <p:cTn id="88" dur="1250" spd="-100000" fill="hold"/>
                                        <p:tgtEl>
                                          <p:spTgt spid="13"/>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P spid="15" grpId="0"/>
      <p:bldP spid="15" grpId="1"/>
      <p:bldP spid="16" grpId="0"/>
      <p:bldP spid="16" grpId="1"/>
      <p:bldP spid="36" grpId="0"/>
      <p:bldP spid="36" grpId="1"/>
      <p:bldP spid="37" grpId="0"/>
      <p:bldP spid="3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1"/>
          <p:cNvGrpSpPr/>
          <p:nvPr/>
        </p:nvGrpSpPr>
        <p:grpSpPr bwMode="auto">
          <a:xfrm>
            <a:off x="1887517" y="3873515"/>
            <a:ext cx="5563307" cy="1725564"/>
            <a:chOff x="724429" y="4531373"/>
            <a:chExt cx="5564275" cy="1726860"/>
          </a:xfrm>
        </p:grpSpPr>
        <p:sp>
          <p:nvSpPr>
            <p:cNvPr id="17" name="矩形 16"/>
            <p:cNvSpPr/>
            <p:nvPr/>
          </p:nvSpPr>
          <p:spPr bwMode="auto">
            <a:xfrm>
              <a:off x="807065" y="5816756"/>
              <a:ext cx="5481639" cy="441477"/>
            </a:xfrm>
            <a:prstGeom prst="rect">
              <a:avLst/>
            </a:prstGeom>
          </p:spPr>
          <p:txBody>
            <a:bodyPr wrap="square">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of business finance insurance bank</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1" name="文本框 20"/>
            <p:cNvSpPr txBox="1"/>
            <p:nvPr/>
          </p:nvSpPr>
          <p:spPr>
            <a:xfrm>
              <a:off x="724429" y="4959084"/>
              <a:ext cx="4875340" cy="83162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defRPr/>
              </a:pPr>
              <a:r>
                <a:rPr lang="zh-CN" altLang="en-US" sz="4800" spc="0" dirty="0" smtClean="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未来工作计划</a:t>
              </a:r>
              <a:endParaRPr lang="zh-CN" altLang="en-US" sz="4800" spc="0" dirty="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26" name="文本框 25"/>
            <p:cNvSpPr txBox="1"/>
            <p:nvPr/>
          </p:nvSpPr>
          <p:spPr>
            <a:xfrm>
              <a:off x="810412" y="4531373"/>
              <a:ext cx="3048530" cy="46201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en-US" altLang="zh-CN" sz="2400" b="0" spc="0" dirty="0">
                  <a:solidFill>
                    <a:srgbClr val="405E62"/>
                  </a:solidFill>
                  <a:latin typeface="字魂105号-简雅黑" panose="00000500000000000000" pitchFamily="2" charset="-122"/>
                  <a:ea typeface="字魂105号-简雅黑" panose="00000500000000000000" pitchFamily="2" charset="-122"/>
                </a:rPr>
                <a:t>PART </a:t>
              </a:r>
              <a:r>
                <a:rPr lang="en-US" altLang="zh-CN" sz="2400" b="0" spc="0" dirty="0" smtClean="0">
                  <a:solidFill>
                    <a:srgbClr val="405E62"/>
                  </a:solidFill>
                  <a:latin typeface="字魂105号-简雅黑" panose="00000500000000000000" pitchFamily="2" charset="-122"/>
                  <a:ea typeface="字魂105号-简雅黑" panose="00000500000000000000" pitchFamily="2" charset="-122"/>
                </a:rPr>
                <a:t>FOUR</a:t>
              </a:r>
              <a:endParaRPr lang="zh-CN" altLang="en-US" sz="2400" b="0" spc="0" dirty="0">
                <a:solidFill>
                  <a:srgbClr val="405E62"/>
                </a:solidFill>
                <a:latin typeface="字魂105号-简雅黑" panose="00000500000000000000" pitchFamily="2" charset="-122"/>
                <a:ea typeface="字魂105号-简雅黑" panose="00000500000000000000" pitchFamily="2" charset="-122"/>
              </a:endParaRPr>
            </a:p>
          </p:txBody>
        </p:sp>
      </p:grpSp>
      <p:sp>
        <p:nvSpPr>
          <p:cNvPr id="28" name="文本框 27"/>
          <p:cNvSpPr txBox="1"/>
          <p:nvPr/>
        </p:nvSpPr>
        <p:spPr>
          <a:xfrm>
            <a:off x="1147533" y="1376303"/>
            <a:ext cx="3098878" cy="2215991"/>
          </a:xfrm>
          <a:prstGeom prst="rect">
            <a:avLst/>
          </a:prstGeom>
          <a:noFill/>
        </p:spPr>
        <p:txBody>
          <a:bodyPr wrap="square" rtlCol="0">
            <a:spAutoFit/>
          </a:bodyPr>
          <a:lstStyle/>
          <a:p>
            <a:pPr algn="ctr"/>
            <a:r>
              <a:rPr lang="en-US" altLang="zh-CN" sz="13800" dirty="0" smtClean="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04</a:t>
            </a:r>
            <a:endParaRPr lang="zh-CN" altLang="en-US" sz="13800" dirty="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nvGrpSpPr>
          <p:cNvPr id="30" name="组合 29"/>
          <p:cNvGrpSpPr/>
          <p:nvPr/>
        </p:nvGrpSpPr>
        <p:grpSpPr>
          <a:xfrm flipH="1" flipV="1">
            <a:off x="8020050" y="-3437090"/>
            <a:ext cx="5016628" cy="6539015"/>
            <a:chOff x="-526947" y="3645243"/>
            <a:chExt cx="5245623" cy="6837503"/>
          </a:xfrm>
        </p:grpSpPr>
        <p:sp>
          <p:nvSpPr>
            <p:cNvPr id="31" name="任意多边形 30"/>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00795" y="6033498"/>
            <a:ext cx="1669413" cy="2210496"/>
            <a:chOff x="9419006" y="-2262453"/>
            <a:chExt cx="2138766" cy="2831974"/>
          </a:xfrm>
        </p:grpSpPr>
        <p:sp>
          <p:nvSpPr>
            <p:cNvPr id="34" name="矩形 33"/>
            <p:cNvSpPr/>
            <p:nvPr/>
          </p:nvSpPr>
          <p:spPr>
            <a:xfrm rot="2700000">
              <a:off x="9419006" y="-2262453"/>
              <a:ext cx="2138766" cy="2138766"/>
            </a:xfrm>
            <a:prstGeom prst="rect">
              <a:avLst/>
            </a:prstGeom>
            <a:gradFill>
              <a:gsLst>
                <a:gs pos="100000">
                  <a:srgbClr val="3790CE"/>
                </a:gs>
                <a:gs pos="0">
                  <a:srgbClr val="83CAC7"/>
                </a:gs>
              </a:gsLst>
              <a:lin ang="1800000" scaled="0"/>
            </a:gradFill>
            <a:ln>
              <a:no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9419006" y="-1569245"/>
              <a:ext cx="2138766" cy="2138766"/>
            </a:xfrm>
            <a:prstGeom prst="rect">
              <a:avLst/>
            </a:prstGeom>
            <a:gradFill>
              <a:gsLst>
                <a:gs pos="72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rot="2700000">
            <a:off x="11121926" y="4047057"/>
            <a:ext cx="228161" cy="228161"/>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10632103" y="5875799"/>
            <a:ext cx="366636" cy="366636"/>
          </a:xfrm>
          <a:prstGeom prst="rect">
            <a:avLst/>
          </a:prstGeom>
          <a:noFill/>
          <a:ln>
            <a:gradFill>
              <a:gsLst>
                <a:gs pos="0">
                  <a:srgbClr val="83CAC7"/>
                </a:gs>
                <a:gs pos="100000">
                  <a:srgbClr val="3790CE"/>
                </a:gs>
              </a:gsLst>
              <a:lin ang="5400000" scaled="1"/>
            </a:grad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3654952" y="2756305"/>
            <a:ext cx="1542691" cy="0"/>
          </a:xfrm>
          <a:prstGeom prst="line">
            <a:avLst/>
          </a:prstGeom>
          <a:ln w="25400">
            <a:gradFill>
              <a:gsLst>
                <a:gs pos="0">
                  <a:srgbClr val="83CAC7"/>
                </a:gs>
                <a:gs pos="100000">
                  <a:srgbClr val="3790CE"/>
                </a:gs>
              </a:gsLst>
              <a:lin ang="0" scaled="0"/>
            </a:gradFill>
            <a:headEnd type="ova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rot="2700000">
            <a:off x="1189951" y="1307271"/>
            <a:ext cx="321005" cy="321005"/>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12" presetClass="entr" presetSubtype="8"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750"/>
                                        <p:tgtEl>
                                          <p:spTgt spid="16"/>
                                        </p:tgtEl>
                                        <p:attrNameLst>
                                          <p:attrName>ppt_x</p:attrName>
                                        </p:attrNameLst>
                                      </p:cBhvr>
                                      <p:tavLst>
                                        <p:tav tm="0">
                                          <p:val>
                                            <p:strVal val="#ppt_x-#ppt_w*1.125000"/>
                                          </p:val>
                                        </p:tav>
                                        <p:tav tm="100000">
                                          <p:val>
                                            <p:strVal val="#ppt_x"/>
                                          </p:val>
                                        </p:tav>
                                      </p:tavLst>
                                    </p:anim>
                                    <p:animEffect transition="in" filter="wipe(right)">
                                      <p:cBhvr>
                                        <p:cTn id="31" dur="750"/>
                                        <p:tgtEl>
                                          <p:spTgt spid="16"/>
                                        </p:tgtEl>
                                      </p:cBhvr>
                                    </p:animEffect>
                                  </p:childTnLst>
                                </p:cTn>
                              </p:par>
                              <p:par>
                                <p:cTn id="32" presetID="2" presetClass="entr" presetSubtype="2"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animBg="1"/>
      <p:bldP spid="37" grpId="0" animBg="1"/>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1225589" y="1871116"/>
            <a:ext cx="1470581" cy="4122625"/>
            <a:chOff x="982663" y="1092471"/>
            <a:chExt cx="1736786" cy="4868904"/>
          </a:xfrm>
          <a:effectLst>
            <a:outerShdw blurRad="254000" dist="38100" dir="5400000" algn="t" rotWithShape="0">
              <a:prstClr val="black">
                <a:alpha val="30000"/>
              </a:prstClr>
            </a:outerShdw>
          </a:effectLst>
        </p:grpSpPr>
        <p:sp>
          <p:nvSpPr>
            <p:cNvPr id="35" name="任意多边形 34"/>
            <p:cNvSpPr/>
            <p:nvPr/>
          </p:nvSpPr>
          <p:spPr>
            <a:xfrm>
              <a:off x="1799146" y="3255145"/>
              <a:ext cx="112781" cy="2706230"/>
            </a:xfrm>
            <a:custGeom>
              <a:avLst/>
              <a:gdLst>
                <a:gd name="connsiteX0" fmla="*/ 0 w 112781"/>
                <a:gd name="connsiteY0" fmla="*/ 0 h 2706230"/>
                <a:gd name="connsiteX1" fmla="*/ 112781 w 112781"/>
                <a:gd name="connsiteY1" fmla="*/ 0 h 2706230"/>
                <a:gd name="connsiteX2" fmla="*/ 112781 w 112781"/>
                <a:gd name="connsiteY2" fmla="*/ 2553052 h 2706230"/>
                <a:gd name="connsiteX3" fmla="*/ 83124 w 112781"/>
                <a:gd name="connsiteY3" fmla="*/ 2670953 h 2706230"/>
                <a:gd name="connsiteX4" fmla="*/ 64178 w 112781"/>
                <a:gd name="connsiteY4" fmla="*/ 2704321 h 2706230"/>
                <a:gd name="connsiteX5" fmla="*/ 58650 w 112781"/>
                <a:gd name="connsiteY5" fmla="*/ 2705205 h 2706230"/>
                <a:gd name="connsiteX6" fmla="*/ 57322 w 112781"/>
                <a:gd name="connsiteY6" fmla="*/ 2706230 h 2706230"/>
                <a:gd name="connsiteX7" fmla="*/ 54784 w 112781"/>
                <a:gd name="connsiteY7" fmla="*/ 2705824 h 2706230"/>
                <a:gd name="connsiteX8" fmla="*/ 52245 w 112781"/>
                <a:gd name="connsiteY8" fmla="*/ 2706230 h 2706230"/>
                <a:gd name="connsiteX9" fmla="*/ 50917 w 112781"/>
                <a:gd name="connsiteY9" fmla="*/ 2705205 h 2706230"/>
                <a:gd name="connsiteX10" fmla="*/ 45390 w 112781"/>
                <a:gd name="connsiteY10" fmla="*/ 2704321 h 2706230"/>
                <a:gd name="connsiteX11" fmla="*/ 26444 w 112781"/>
                <a:gd name="connsiteY11" fmla="*/ 2670953 h 2706230"/>
                <a:gd name="connsiteX12" fmla="*/ 0 w 112781"/>
                <a:gd name="connsiteY12" fmla="*/ 2565827 h 270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81" h="2706230">
                  <a:moveTo>
                    <a:pt x="0" y="0"/>
                  </a:moveTo>
                  <a:lnTo>
                    <a:pt x="112781" y="0"/>
                  </a:lnTo>
                  <a:lnTo>
                    <a:pt x="112781" y="2553052"/>
                  </a:lnTo>
                  <a:lnTo>
                    <a:pt x="83124" y="2670953"/>
                  </a:lnTo>
                  <a:cubicBezTo>
                    <a:pt x="78815" y="2688080"/>
                    <a:pt x="71891" y="2699577"/>
                    <a:pt x="64178" y="2704321"/>
                  </a:cubicBezTo>
                  <a:lnTo>
                    <a:pt x="58650" y="2705205"/>
                  </a:lnTo>
                  <a:lnTo>
                    <a:pt x="57322" y="2706230"/>
                  </a:lnTo>
                  <a:lnTo>
                    <a:pt x="54784" y="2705824"/>
                  </a:lnTo>
                  <a:lnTo>
                    <a:pt x="52245" y="2706230"/>
                  </a:lnTo>
                  <a:lnTo>
                    <a:pt x="50917" y="2705205"/>
                  </a:lnTo>
                  <a:lnTo>
                    <a:pt x="45390" y="2704321"/>
                  </a:lnTo>
                  <a:cubicBezTo>
                    <a:pt x="37677" y="2699577"/>
                    <a:pt x="30752" y="2688080"/>
                    <a:pt x="26444" y="2670953"/>
                  </a:cubicBezTo>
                  <a:lnTo>
                    <a:pt x="0" y="2565827"/>
                  </a:ln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9" name="组合 28"/>
            <p:cNvGrpSpPr/>
            <p:nvPr/>
          </p:nvGrpSpPr>
          <p:grpSpPr>
            <a:xfrm>
              <a:off x="982663" y="1092471"/>
              <a:ext cx="1736786" cy="2221605"/>
              <a:chOff x="982663" y="1092471"/>
              <a:chExt cx="1736786" cy="2221605"/>
            </a:xfrm>
          </p:grpSpPr>
          <p:sp>
            <p:nvSpPr>
              <p:cNvPr id="4" name="椭圆 14"/>
              <p:cNvSpPr/>
              <p:nvPr/>
            </p:nvSpPr>
            <p:spPr bwMode="auto">
              <a:xfrm rot="10800000">
                <a:off x="982663" y="1092471"/>
                <a:ext cx="1736786" cy="2221605"/>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cxnSp>
            <p:nvCxnSpPr>
              <p:cNvPr id="6" name="直接连接符 5"/>
              <p:cNvCxnSpPr/>
              <p:nvPr/>
            </p:nvCxnSpPr>
            <p:spPr>
              <a:xfrm>
                <a:off x="1658566" y="1527243"/>
                <a:ext cx="192489" cy="102140"/>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590472" y="1807259"/>
                <a:ext cx="260583" cy="138273"/>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425103" y="2035658"/>
                <a:ext cx="425952" cy="226023"/>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88917" y="2305153"/>
                <a:ext cx="562138" cy="298287"/>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294814" y="2598821"/>
                <a:ext cx="556241" cy="295158"/>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25106" y="2940580"/>
                <a:ext cx="425949" cy="226021"/>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851055" y="1527243"/>
                <a:ext cx="192489" cy="102140"/>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851055" y="1807259"/>
                <a:ext cx="260583" cy="138273"/>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1055" y="2035658"/>
                <a:ext cx="425952" cy="226023"/>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851055" y="2305153"/>
                <a:ext cx="562138" cy="298287"/>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1055" y="2598821"/>
                <a:ext cx="556241" cy="295158"/>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851055" y="2940580"/>
                <a:ext cx="425949" cy="226021"/>
              </a:xfrm>
              <a:prstGeom prst="line">
                <a:avLst/>
              </a:prstGeom>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69" name="组合 68"/>
          <p:cNvGrpSpPr/>
          <p:nvPr/>
        </p:nvGrpSpPr>
        <p:grpSpPr>
          <a:xfrm>
            <a:off x="3137516" y="1894616"/>
            <a:ext cx="1470581" cy="4122625"/>
            <a:chOff x="2894590" y="1115971"/>
            <a:chExt cx="1736786" cy="4868904"/>
          </a:xfrm>
          <a:solidFill>
            <a:srgbClr val="3C759A"/>
          </a:solidFill>
          <a:effectLst>
            <a:outerShdw blurRad="254000" dist="38100" dir="5400000" algn="t" rotWithShape="0">
              <a:prstClr val="black">
                <a:alpha val="30000"/>
              </a:prstClr>
            </a:outerShdw>
          </a:effectLst>
        </p:grpSpPr>
        <p:sp>
          <p:nvSpPr>
            <p:cNvPr id="50" name="任意多边形 49"/>
            <p:cNvSpPr/>
            <p:nvPr/>
          </p:nvSpPr>
          <p:spPr>
            <a:xfrm>
              <a:off x="3711073" y="3278645"/>
              <a:ext cx="112781" cy="2706230"/>
            </a:xfrm>
            <a:custGeom>
              <a:avLst/>
              <a:gdLst>
                <a:gd name="connsiteX0" fmla="*/ 0 w 112781"/>
                <a:gd name="connsiteY0" fmla="*/ 0 h 2706230"/>
                <a:gd name="connsiteX1" fmla="*/ 112781 w 112781"/>
                <a:gd name="connsiteY1" fmla="*/ 0 h 2706230"/>
                <a:gd name="connsiteX2" fmla="*/ 112781 w 112781"/>
                <a:gd name="connsiteY2" fmla="*/ 2553052 h 2706230"/>
                <a:gd name="connsiteX3" fmla="*/ 83124 w 112781"/>
                <a:gd name="connsiteY3" fmla="*/ 2670953 h 2706230"/>
                <a:gd name="connsiteX4" fmla="*/ 64178 w 112781"/>
                <a:gd name="connsiteY4" fmla="*/ 2704321 h 2706230"/>
                <a:gd name="connsiteX5" fmla="*/ 58650 w 112781"/>
                <a:gd name="connsiteY5" fmla="*/ 2705205 h 2706230"/>
                <a:gd name="connsiteX6" fmla="*/ 57322 w 112781"/>
                <a:gd name="connsiteY6" fmla="*/ 2706230 h 2706230"/>
                <a:gd name="connsiteX7" fmla="*/ 54784 w 112781"/>
                <a:gd name="connsiteY7" fmla="*/ 2705824 h 2706230"/>
                <a:gd name="connsiteX8" fmla="*/ 52245 w 112781"/>
                <a:gd name="connsiteY8" fmla="*/ 2706230 h 2706230"/>
                <a:gd name="connsiteX9" fmla="*/ 50917 w 112781"/>
                <a:gd name="connsiteY9" fmla="*/ 2705205 h 2706230"/>
                <a:gd name="connsiteX10" fmla="*/ 45390 w 112781"/>
                <a:gd name="connsiteY10" fmla="*/ 2704321 h 2706230"/>
                <a:gd name="connsiteX11" fmla="*/ 26444 w 112781"/>
                <a:gd name="connsiteY11" fmla="*/ 2670953 h 2706230"/>
                <a:gd name="connsiteX12" fmla="*/ 0 w 112781"/>
                <a:gd name="connsiteY12" fmla="*/ 2565827 h 270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81" h="2706230">
                  <a:moveTo>
                    <a:pt x="0" y="0"/>
                  </a:moveTo>
                  <a:lnTo>
                    <a:pt x="112781" y="0"/>
                  </a:lnTo>
                  <a:lnTo>
                    <a:pt x="112781" y="2553052"/>
                  </a:lnTo>
                  <a:lnTo>
                    <a:pt x="83124" y="2670953"/>
                  </a:lnTo>
                  <a:cubicBezTo>
                    <a:pt x="78815" y="2688080"/>
                    <a:pt x="71891" y="2699577"/>
                    <a:pt x="64178" y="2704321"/>
                  </a:cubicBezTo>
                  <a:lnTo>
                    <a:pt x="58650" y="2705205"/>
                  </a:lnTo>
                  <a:lnTo>
                    <a:pt x="57322" y="2706230"/>
                  </a:lnTo>
                  <a:lnTo>
                    <a:pt x="54784" y="2705824"/>
                  </a:lnTo>
                  <a:lnTo>
                    <a:pt x="52245" y="2706230"/>
                  </a:lnTo>
                  <a:lnTo>
                    <a:pt x="50917" y="2705205"/>
                  </a:lnTo>
                  <a:lnTo>
                    <a:pt x="45390" y="2704321"/>
                  </a:lnTo>
                  <a:cubicBezTo>
                    <a:pt x="37677" y="2699577"/>
                    <a:pt x="30752" y="2688080"/>
                    <a:pt x="26444" y="2670953"/>
                  </a:cubicBezTo>
                  <a:lnTo>
                    <a:pt x="0" y="2565827"/>
                  </a:ln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6" name="组合 35"/>
            <p:cNvGrpSpPr/>
            <p:nvPr/>
          </p:nvGrpSpPr>
          <p:grpSpPr>
            <a:xfrm>
              <a:off x="2894590" y="1115971"/>
              <a:ext cx="1736786" cy="2221605"/>
              <a:chOff x="982663" y="1092471"/>
              <a:chExt cx="1736786" cy="2221605"/>
            </a:xfrm>
            <a:grpFill/>
          </p:grpSpPr>
          <p:sp>
            <p:nvSpPr>
              <p:cNvPr id="37" name="椭圆 14"/>
              <p:cNvSpPr/>
              <p:nvPr/>
            </p:nvSpPr>
            <p:spPr bwMode="auto">
              <a:xfrm rot="10800000">
                <a:off x="982663" y="1092471"/>
                <a:ext cx="1736786" cy="2221605"/>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cxnSp>
            <p:nvCxnSpPr>
              <p:cNvPr id="38" name="直接连接符 37"/>
              <p:cNvCxnSpPr/>
              <p:nvPr/>
            </p:nvCxnSpPr>
            <p:spPr>
              <a:xfrm>
                <a:off x="1658566" y="1527243"/>
                <a:ext cx="192489" cy="102140"/>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590472" y="1807259"/>
                <a:ext cx="260583" cy="138273"/>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425103" y="2035658"/>
                <a:ext cx="425952" cy="226023"/>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288917" y="2305153"/>
                <a:ext cx="562138" cy="298287"/>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94814" y="2598821"/>
                <a:ext cx="556241" cy="295158"/>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25106" y="2940580"/>
                <a:ext cx="425949" cy="226021"/>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851055" y="1527243"/>
                <a:ext cx="192489" cy="102140"/>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851055" y="1807259"/>
                <a:ext cx="260583" cy="138273"/>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851055" y="2035658"/>
                <a:ext cx="425952" cy="226023"/>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851055" y="2305153"/>
                <a:ext cx="562138" cy="298287"/>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851055" y="2598821"/>
                <a:ext cx="556241" cy="295158"/>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851055" y="2940580"/>
                <a:ext cx="425949" cy="226021"/>
              </a:xfrm>
              <a:prstGeom prst="line">
                <a:avLst/>
              </a:prstGeom>
              <a:grpFill/>
              <a:ln w="38100" cap="rnd">
                <a:solidFill>
                  <a:schemeClr val="bg1">
                    <a:alpha val="41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51" name="Group 2"/>
          <p:cNvGrpSpPr/>
          <p:nvPr/>
        </p:nvGrpSpPr>
        <p:grpSpPr>
          <a:xfrm>
            <a:off x="5706770" y="2863410"/>
            <a:ext cx="295155" cy="431380"/>
            <a:chOff x="6258454" y="3849160"/>
            <a:chExt cx="330200" cy="482600"/>
          </a:xfrm>
          <a:gradFill>
            <a:gsLst>
              <a:gs pos="0">
                <a:srgbClr val="83CAC7"/>
              </a:gs>
              <a:gs pos="100000">
                <a:srgbClr val="3790CE"/>
              </a:gs>
            </a:gsLst>
            <a:lin ang="2700000" scaled="0"/>
          </a:gradFill>
        </p:grpSpPr>
        <p:sp>
          <p:nvSpPr>
            <p:cNvPr id="52"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53"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54" name="组合 53"/>
          <p:cNvGrpSpPr/>
          <p:nvPr/>
        </p:nvGrpSpPr>
        <p:grpSpPr>
          <a:xfrm>
            <a:off x="7930802" y="2812361"/>
            <a:ext cx="429960" cy="429961"/>
            <a:chOff x="4432033" y="3099786"/>
            <a:chExt cx="481012" cy="481013"/>
          </a:xfrm>
          <a:gradFill>
            <a:gsLst>
              <a:gs pos="0">
                <a:srgbClr val="83CAC7"/>
              </a:gs>
              <a:gs pos="100000">
                <a:srgbClr val="3790CE"/>
              </a:gs>
            </a:gsLst>
            <a:lin ang="2700000" scaled="0"/>
          </a:gradFill>
        </p:grpSpPr>
        <p:sp>
          <p:nvSpPr>
            <p:cNvPr id="55"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56"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57"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58" name="组合 57"/>
          <p:cNvGrpSpPr/>
          <p:nvPr/>
        </p:nvGrpSpPr>
        <p:grpSpPr>
          <a:xfrm>
            <a:off x="10257000" y="2826139"/>
            <a:ext cx="437056" cy="429961"/>
            <a:chOff x="4428858" y="2136173"/>
            <a:chExt cx="488950" cy="481013"/>
          </a:xfrm>
          <a:solidFill>
            <a:srgbClr val="42A6BB"/>
          </a:solidFill>
        </p:grpSpPr>
        <p:sp>
          <p:nvSpPr>
            <p:cNvPr id="59" name="Freeform 58"/>
            <p:cNvSpPr/>
            <p:nvPr/>
          </p:nvSpPr>
          <p:spPr bwMode="auto">
            <a:xfrm>
              <a:off x="4695558" y="2196498"/>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60" name="Freeform 59"/>
            <p:cNvSpPr>
              <a:spLocks noEditPoints="1"/>
            </p:cNvSpPr>
            <p:nvPr/>
          </p:nvSpPr>
          <p:spPr bwMode="auto">
            <a:xfrm>
              <a:off x="4428858" y="2136173"/>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adFill>
              <a:gsLst>
                <a:gs pos="0">
                  <a:srgbClr val="83CAC7"/>
                </a:gs>
                <a:gs pos="100000">
                  <a:srgbClr val="3790CE"/>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61" name="Freeform 60"/>
            <p:cNvSpPr/>
            <p:nvPr/>
          </p:nvSpPr>
          <p:spPr bwMode="auto">
            <a:xfrm>
              <a:off x="4687620" y="2136173"/>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cxnSp>
        <p:nvCxnSpPr>
          <p:cNvPr id="63" name="直接连接符 62"/>
          <p:cNvCxnSpPr/>
          <p:nvPr/>
        </p:nvCxnSpPr>
        <p:spPr>
          <a:xfrm>
            <a:off x="7005803" y="2155602"/>
            <a:ext cx="0" cy="3439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9280918" y="2155602"/>
            <a:ext cx="0" cy="3439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4875464" y="4312257"/>
            <a:ext cx="1957767" cy="1052596"/>
          </a:xfrm>
          <a:prstGeom prst="rect">
            <a:avLst/>
          </a:prstGeom>
        </p:spPr>
        <p:txBody>
          <a:bodyPr wrap="square">
            <a:spAutoFit/>
          </a:bodyPr>
          <a:lstStyle/>
          <a:p>
            <a:pPr algn="ctr">
              <a:lnSpc>
                <a:spcPct val="130000"/>
              </a:lnSpc>
            </a:pP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t>
            </a: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0" name="矩形 69"/>
          <p:cNvSpPr/>
          <p:nvPr/>
        </p:nvSpPr>
        <p:spPr>
          <a:xfrm>
            <a:off x="5069517" y="3809334"/>
            <a:ext cx="1569660" cy="413511"/>
          </a:xfrm>
          <a:prstGeom prst="rect">
            <a:avLst/>
          </a:prstGeom>
        </p:spPr>
        <p:txBody>
          <a:bodyPr wrap="none">
            <a:spAutoFit/>
          </a:bodyPr>
          <a:lstStyle/>
          <a:p>
            <a:pPr algn="ctr">
              <a:lnSpc>
                <a:spcPct val="130000"/>
              </a:lnSpc>
            </a:pPr>
            <a:r>
              <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1" name="矩形 70"/>
          <p:cNvSpPr/>
          <p:nvPr/>
        </p:nvSpPr>
        <p:spPr>
          <a:xfrm>
            <a:off x="7150578" y="4312257"/>
            <a:ext cx="1957767" cy="1052596"/>
          </a:xfrm>
          <a:prstGeom prst="rect">
            <a:avLst/>
          </a:prstGeom>
        </p:spPr>
        <p:txBody>
          <a:bodyPr wrap="square">
            <a:spAutoFit/>
          </a:bodyPr>
          <a:lstStyle/>
          <a:p>
            <a:pPr algn="ctr">
              <a:lnSpc>
                <a:spcPct val="130000"/>
              </a:lnSpc>
            </a:pP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t>
            </a: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2" name="矩形 71"/>
          <p:cNvSpPr/>
          <p:nvPr/>
        </p:nvSpPr>
        <p:spPr>
          <a:xfrm>
            <a:off x="7344631" y="3809334"/>
            <a:ext cx="1569660" cy="413511"/>
          </a:xfrm>
          <a:prstGeom prst="rect">
            <a:avLst/>
          </a:prstGeom>
        </p:spPr>
        <p:txBody>
          <a:bodyPr wrap="none">
            <a:spAutoFit/>
          </a:bodyPr>
          <a:lstStyle/>
          <a:p>
            <a:pPr algn="ctr">
              <a:lnSpc>
                <a:spcPct val="130000"/>
              </a:lnSpc>
            </a:pPr>
            <a:r>
              <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3" name="矩形 72"/>
          <p:cNvSpPr/>
          <p:nvPr/>
        </p:nvSpPr>
        <p:spPr>
          <a:xfrm>
            <a:off x="9425692" y="4312257"/>
            <a:ext cx="1957767" cy="1052596"/>
          </a:xfrm>
          <a:prstGeom prst="rect">
            <a:avLst/>
          </a:prstGeom>
        </p:spPr>
        <p:txBody>
          <a:bodyPr wrap="square">
            <a:spAutoFit/>
          </a:bodyPr>
          <a:lstStyle/>
          <a:p>
            <a:pPr algn="ctr">
              <a:lnSpc>
                <a:spcPct val="130000"/>
              </a:lnSpc>
            </a:pPr>
            <a:r>
              <a:rPr lang="en-US" altLang="zh-CN"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t>
            </a: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4" name="矩形 73"/>
          <p:cNvSpPr/>
          <p:nvPr/>
        </p:nvSpPr>
        <p:spPr>
          <a:xfrm>
            <a:off x="9619745" y="3809334"/>
            <a:ext cx="1569660" cy="413511"/>
          </a:xfrm>
          <a:prstGeom prst="rect">
            <a:avLst/>
          </a:prstGeom>
        </p:spPr>
        <p:txBody>
          <a:bodyPr wrap="none">
            <a:spAutoFit/>
          </a:bodyPr>
          <a:lstStyle/>
          <a:p>
            <a:pPr algn="ctr">
              <a:lnSpc>
                <a:spcPct val="130000"/>
              </a:lnSpc>
            </a:pPr>
            <a:r>
              <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7" name="文本框 76"/>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smtClean="0">
                <a:solidFill>
                  <a:prstClr val="black">
                    <a:lumMod val="65000"/>
                    <a:lumOff val="35000"/>
                  </a:prstClr>
                </a:solidFill>
                <a:latin typeface="字魂105号-简雅黑" panose="00000500000000000000" pitchFamily="2" charset="-122"/>
                <a:ea typeface="字魂105号-简雅黑" panose="00000500000000000000" pitchFamily="2" charset="-122"/>
              </a:rPr>
              <a:t>未来工作计划</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78" name="文本框 77"/>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77"/>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1000"/>
                                        <p:tgtEl>
                                          <p:spTgt spid="78"/>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78"/>
                                        </p:tgtEl>
                                        <p:attrNameLst>
                                          <p:attrName>ppt_x</p:attrName>
                                          <p:attrName>ppt_y</p:attrName>
                                        </p:attrNameLst>
                                      </p:cBhvr>
                                      <p:rCtr x="0" y="-4329"/>
                                    </p:animMotion>
                                  </p:childTnLst>
                                </p:cTn>
                              </p:par>
                              <p:par>
                                <p:cTn id="15" presetID="10" presetClass="entr" presetSubtype="0" fill="hold" nodeType="withEffect">
                                  <p:stCondLst>
                                    <p:cond delay="125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childTnLst>
                                </p:cTn>
                              </p:par>
                              <p:par>
                                <p:cTn id="18" presetID="64" presetClass="path" presetSubtype="0" decel="100000" fill="hold" nodeType="withEffect">
                                  <p:stCondLst>
                                    <p:cond delay="1250"/>
                                  </p:stCondLst>
                                  <p:childTnLst>
                                    <p:animMotion origin="layout" path="M -3.54167E-6 -1.11111E-6 L -3.54167E-6 -0.08657 " pathEditMode="relative" rAng="0" ptsTypes="AA">
                                      <p:cBhvr>
                                        <p:cTn id="19" dur="1000" spd="-100000" fill="hold"/>
                                        <p:tgtEl>
                                          <p:spTgt spid="68"/>
                                        </p:tgtEl>
                                        <p:attrNameLst>
                                          <p:attrName>ppt_x</p:attrName>
                                          <p:attrName>ppt_y</p:attrName>
                                        </p:attrNameLst>
                                      </p:cBhvr>
                                      <p:rCtr x="0" y="-4329"/>
                                    </p:animMotion>
                                  </p:childTnLst>
                                </p:cTn>
                              </p:par>
                              <p:par>
                                <p:cTn id="20" presetID="10" presetClass="entr" presetSubtype="0" fill="hold" nodeType="withEffect">
                                  <p:stCondLst>
                                    <p:cond delay="125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childTnLst>
                                </p:cTn>
                              </p:par>
                              <p:par>
                                <p:cTn id="23" presetID="64" presetClass="path" presetSubtype="0" decel="100000" fill="hold" nodeType="withEffect">
                                  <p:stCondLst>
                                    <p:cond delay="1250"/>
                                  </p:stCondLst>
                                  <p:childTnLst>
                                    <p:animMotion origin="layout" path="M 1.875E-6 -3.7037E-7 L 1.875E-6 0.06644 " pathEditMode="relative" rAng="0" ptsTypes="AA">
                                      <p:cBhvr>
                                        <p:cTn id="24" dur="1000" spd="-100000" fill="hold"/>
                                        <p:tgtEl>
                                          <p:spTgt spid="69"/>
                                        </p:tgtEl>
                                        <p:attrNameLst>
                                          <p:attrName>ppt_x</p:attrName>
                                          <p:attrName>ppt_y</p:attrName>
                                        </p:attrNameLst>
                                      </p:cBhvr>
                                      <p:rCtr x="0" y="3310"/>
                                    </p:animMotion>
                                  </p:childTnLst>
                                </p:cTn>
                              </p:par>
                              <p:par>
                                <p:cTn id="25" presetID="10" presetClass="entr" presetSubtype="0" fill="hold" nodeType="withEffect">
                                  <p:stCondLst>
                                    <p:cond delay="200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childTnLst>
                                </p:cTn>
                              </p:par>
                              <p:par>
                                <p:cTn id="28" presetID="64" presetClass="path" presetSubtype="0" decel="100000" fill="hold" nodeType="withEffect">
                                  <p:stCondLst>
                                    <p:cond delay="2000"/>
                                  </p:stCondLst>
                                  <p:childTnLst>
                                    <p:animMotion origin="layout" path="M -2.5E-6 3.7037E-6 L -2.5E-6 -0.18473 " pathEditMode="relative" rAng="0" ptsTypes="AA">
                                      <p:cBhvr>
                                        <p:cTn id="29" dur="1250" spd="-100000" fill="hold"/>
                                        <p:tgtEl>
                                          <p:spTgt spid="51"/>
                                        </p:tgtEl>
                                        <p:attrNameLst>
                                          <p:attrName>ppt_x</p:attrName>
                                          <p:attrName>ppt_y</p:attrName>
                                        </p:attrNameLst>
                                      </p:cBhvr>
                                      <p:rCtr x="0" y="-9236"/>
                                    </p:animMotion>
                                  </p:childTnLst>
                                </p:cTn>
                              </p:par>
                              <p:par>
                                <p:cTn id="30" presetID="10" presetClass="entr" presetSubtype="0" fill="hold" grpId="0" nodeType="withEffect">
                                  <p:stCondLst>
                                    <p:cond delay="200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childTnLst>
                                </p:cTn>
                              </p:par>
                              <p:par>
                                <p:cTn id="33" presetID="64" presetClass="path" presetSubtype="0" decel="100000" fill="hold" grpId="1" nodeType="withEffect">
                                  <p:stCondLst>
                                    <p:cond delay="2000"/>
                                  </p:stCondLst>
                                  <p:childTnLst>
                                    <p:animMotion origin="layout" path="M -2.5E-6 -3.7037E-7 L -2.5E-6 -0.34468 " pathEditMode="relative" rAng="0" ptsTypes="AA">
                                      <p:cBhvr>
                                        <p:cTn id="34" dur="1500" spd="-100000" fill="hold"/>
                                        <p:tgtEl>
                                          <p:spTgt spid="70"/>
                                        </p:tgtEl>
                                        <p:attrNameLst>
                                          <p:attrName>ppt_x</p:attrName>
                                          <p:attrName>ppt_y</p:attrName>
                                        </p:attrNameLst>
                                      </p:cBhvr>
                                      <p:rCtr x="0" y="-17245"/>
                                    </p:animMotion>
                                  </p:childTnLst>
                                </p:cTn>
                              </p:par>
                              <p:par>
                                <p:cTn id="35" presetID="10" presetClass="entr" presetSubtype="0" fill="hold" grpId="0" nodeType="withEffect">
                                  <p:stCondLst>
                                    <p:cond delay="20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childTnLst>
                                </p:cTn>
                              </p:par>
                              <p:par>
                                <p:cTn id="38" presetID="64" presetClass="path" presetSubtype="0" decel="100000" fill="hold" grpId="1" nodeType="withEffect">
                                  <p:stCondLst>
                                    <p:cond delay="2000"/>
                                  </p:stCondLst>
                                  <p:childTnLst>
                                    <p:animMotion origin="layout" path="M -2.5E-6 3.7037E-7 L -2.5E-6 -0.50417 " pathEditMode="relative" rAng="0" ptsTypes="AA">
                                      <p:cBhvr>
                                        <p:cTn id="39" dur="1750" spd="-100000" fill="hold"/>
                                        <p:tgtEl>
                                          <p:spTgt spid="65"/>
                                        </p:tgtEl>
                                        <p:attrNameLst>
                                          <p:attrName>ppt_x</p:attrName>
                                          <p:attrName>ppt_y</p:attrName>
                                        </p:attrNameLst>
                                      </p:cBhvr>
                                      <p:rCtr x="0" y="-25208"/>
                                    </p:animMotion>
                                  </p:childTnLst>
                                </p:cTn>
                              </p:par>
                              <p:par>
                                <p:cTn id="40" presetID="16" presetClass="entr" presetSubtype="42" fill="hold" nodeType="withEffect">
                                  <p:stCondLst>
                                    <p:cond delay="3250"/>
                                  </p:stCondLst>
                                  <p:childTnLst>
                                    <p:set>
                                      <p:cBhvr>
                                        <p:cTn id="41" dur="1" fill="hold">
                                          <p:stCondLst>
                                            <p:cond delay="0"/>
                                          </p:stCondLst>
                                        </p:cTn>
                                        <p:tgtEl>
                                          <p:spTgt spid="63"/>
                                        </p:tgtEl>
                                        <p:attrNameLst>
                                          <p:attrName>style.visibility</p:attrName>
                                        </p:attrNameLst>
                                      </p:cBhvr>
                                      <p:to>
                                        <p:strVal val="visible"/>
                                      </p:to>
                                    </p:set>
                                    <p:animEffect transition="in" filter="barn(outHorizontal)">
                                      <p:cBhvr>
                                        <p:cTn id="42" dur="500"/>
                                        <p:tgtEl>
                                          <p:spTgt spid="63"/>
                                        </p:tgtEl>
                                      </p:cBhvr>
                                    </p:animEffect>
                                  </p:childTnLst>
                                </p:cTn>
                              </p:par>
                              <p:par>
                                <p:cTn id="43" presetID="10" presetClass="entr" presetSubtype="0" fill="hold" nodeType="withEffect">
                                  <p:stCondLst>
                                    <p:cond delay="325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1000"/>
                                        <p:tgtEl>
                                          <p:spTgt spid="54"/>
                                        </p:tgtEl>
                                      </p:cBhvr>
                                    </p:animEffect>
                                  </p:childTnLst>
                                </p:cTn>
                              </p:par>
                              <p:par>
                                <p:cTn id="46" presetID="64" presetClass="path" presetSubtype="0" decel="100000" fill="hold" nodeType="withEffect">
                                  <p:stCondLst>
                                    <p:cond delay="3250"/>
                                  </p:stCondLst>
                                  <p:childTnLst>
                                    <p:animMotion origin="layout" path="M -2.5E-6 3.7037E-6 L -2.5E-6 -0.18473 " pathEditMode="relative" rAng="0" ptsTypes="AA">
                                      <p:cBhvr>
                                        <p:cTn id="47" dur="1250" spd="-100000" fill="hold"/>
                                        <p:tgtEl>
                                          <p:spTgt spid="54"/>
                                        </p:tgtEl>
                                        <p:attrNameLst>
                                          <p:attrName>ppt_x</p:attrName>
                                          <p:attrName>ppt_y</p:attrName>
                                        </p:attrNameLst>
                                      </p:cBhvr>
                                      <p:rCtr x="0" y="-9236"/>
                                    </p:animMotion>
                                  </p:childTnLst>
                                </p:cTn>
                              </p:par>
                              <p:par>
                                <p:cTn id="48" presetID="10" presetClass="entr" presetSubtype="0" fill="hold" grpId="0" nodeType="withEffect">
                                  <p:stCondLst>
                                    <p:cond delay="325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1000"/>
                                        <p:tgtEl>
                                          <p:spTgt spid="72"/>
                                        </p:tgtEl>
                                      </p:cBhvr>
                                    </p:animEffect>
                                  </p:childTnLst>
                                </p:cTn>
                              </p:par>
                              <p:par>
                                <p:cTn id="51" presetID="64" presetClass="path" presetSubtype="0" decel="100000" fill="hold" grpId="1" nodeType="withEffect">
                                  <p:stCondLst>
                                    <p:cond delay="3250"/>
                                  </p:stCondLst>
                                  <p:childTnLst>
                                    <p:animMotion origin="layout" path="M -2.5E-6 -3.7037E-7 L -2.5E-6 -0.34468 " pathEditMode="relative" rAng="0" ptsTypes="AA">
                                      <p:cBhvr>
                                        <p:cTn id="52" dur="1500" spd="-100000" fill="hold"/>
                                        <p:tgtEl>
                                          <p:spTgt spid="72"/>
                                        </p:tgtEl>
                                        <p:attrNameLst>
                                          <p:attrName>ppt_x</p:attrName>
                                          <p:attrName>ppt_y</p:attrName>
                                        </p:attrNameLst>
                                      </p:cBhvr>
                                      <p:rCtr x="0" y="-17245"/>
                                    </p:animMotion>
                                  </p:childTnLst>
                                </p:cTn>
                              </p:par>
                              <p:par>
                                <p:cTn id="53" presetID="10" presetClass="entr" presetSubtype="0" fill="hold" grpId="0" nodeType="withEffect">
                                  <p:stCondLst>
                                    <p:cond delay="325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1000"/>
                                        <p:tgtEl>
                                          <p:spTgt spid="71"/>
                                        </p:tgtEl>
                                      </p:cBhvr>
                                    </p:animEffect>
                                  </p:childTnLst>
                                </p:cTn>
                              </p:par>
                              <p:par>
                                <p:cTn id="56" presetID="64" presetClass="path" presetSubtype="0" decel="100000" fill="hold" grpId="1" nodeType="withEffect">
                                  <p:stCondLst>
                                    <p:cond delay="3250"/>
                                  </p:stCondLst>
                                  <p:childTnLst>
                                    <p:animMotion origin="layout" path="M -2.5E-6 3.7037E-7 L -2.5E-6 -0.50417 " pathEditMode="relative" rAng="0" ptsTypes="AA">
                                      <p:cBhvr>
                                        <p:cTn id="57" dur="1750" spd="-100000" fill="hold"/>
                                        <p:tgtEl>
                                          <p:spTgt spid="71"/>
                                        </p:tgtEl>
                                        <p:attrNameLst>
                                          <p:attrName>ppt_x</p:attrName>
                                          <p:attrName>ppt_y</p:attrName>
                                        </p:attrNameLst>
                                      </p:cBhvr>
                                      <p:rCtr x="0" y="-25208"/>
                                    </p:animMotion>
                                  </p:childTnLst>
                                </p:cTn>
                              </p:par>
                              <p:par>
                                <p:cTn id="58" presetID="16" presetClass="entr" presetSubtype="42" fill="hold" nodeType="withEffect">
                                  <p:stCondLst>
                                    <p:cond delay="4500"/>
                                  </p:stCondLst>
                                  <p:childTnLst>
                                    <p:set>
                                      <p:cBhvr>
                                        <p:cTn id="59" dur="1" fill="hold">
                                          <p:stCondLst>
                                            <p:cond delay="0"/>
                                          </p:stCondLst>
                                        </p:cTn>
                                        <p:tgtEl>
                                          <p:spTgt spid="64"/>
                                        </p:tgtEl>
                                        <p:attrNameLst>
                                          <p:attrName>style.visibility</p:attrName>
                                        </p:attrNameLst>
                                      </p:cBhvr>
                                      <p:to>
                                        <p:strVal val="visible"/>
                                      </p:to>
                                    </p:set>
                                    <p:animEffect transition="in" filter="barn(outHorizontal)">
                                      <p:cBhvr>
                                        <p:cTn id="60" dur="500"/>
                                        <p:tgtEl>
                                          <p:spTgt spid="64"/>
                                        </p:tgtEl>
                                      </p:cBhvr>
                                    </p:animEffect>
                                  </p:childTnLst>
                                </p:cTn>
                              </p:par>
                              <p:par>
                                <p:cTn id="61" presetID="10" presetClass="entr" presetSubtype="0" fill="hold" nodeType="withEffect">
                                  <p:stCondLst>
                                    <p:cond delay="450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000"/>
                                        <p:tgtEl>
                                          <p:spTgt spid="58"/>
                                        </p:tgtEl>
                                      </p:cBhvr>
                                    </p:animEffect>
                                  </p:childTnLst>
                                </p:cTn>
                              </p:par>
                              <p:par>
                                <p:cTn id="64" presetID="64" presetClass="path" presetSubtype="0" decel="100000" fill="hold" nodeType="withEffect">
                                  <p:stCondLst>
                                    <p:cond delay="4500"/>
                                  </p:stCondLst>
                                  <p:childTnLst>
                                    <p:animMotion origin="layout" path="M -2.5E-6 3.7037E-6 L -2.5E-6 -0.18473 " pathEditMode="relative" rAng="0" ptsTypes="AA">
                                      <p:cBhvr>
                                        <p:cTn id="65" dur="1250" spd="-100000" fill="hold"/>
                                        <p:tgtEl>
                                          <p:spTgt spid="58"/>
                                        </p:tgtEl>
                                        <p:attrNameLst>
                                          <p:attrName>ppt_x</p:attrName>
                                          <p:attrName>ppt_y</p:attrName>
                                        </p:attrNameLst>
                                      </p:cBhvr>
                                      <p:rCtr x="0" y="-9236"/>
                                    </p:animMotion>
                                  </p:childTnLst>
                                </p:cTn>
                              </p:par>
                              <p:par>
                                <p:cTn id="66" presetID="10" presetClass="entr" presetSubtype="0" fill="hold" grpId="0" nodeType="withEffect">
                                  <p:stCondLst>
                                    <p:cond delay="450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1000"/>
                                        <p:tgtEl>
                                          <p:spTgt spid="74"/>
                                        </p:tgtEl>
                                      </p:cBhvr>
                                    </p:animEffect>
                                  </p:childTnLst>
                                </p:cTn>
                              </p:par>
                              <p:par>
                                <p:cTn id="69" presetID="64" presetClass="path" presetSubtype="0" decel="100000" fill="hold" grpId="1" nodeType="withEffect">
                                  <p:stCondLst>
                                    <p:cond delay="4500"/>
                                  </p:stCondLst>
                                  <p:childTnLst>
                                    <p:animMotion origin="layout" path="M -2.5E-6 -3.7037E-7 L -2.5E-6 -0.34468 " pathEditMode="relative" rAng="0" ptsTypes="AA">
                                      <p:cBhvr>
                                        <p:cTn id="70" dur="1500" spd="-100000" fill="hold"/>
                                        <p:tgtEl>
                                          <p:spTgt spid="74"/>
                                        </p:tgtEl>
                                        <p:attrNameLst>
                                          <p:attrName>ppt_x</p:attrName>
                                          <p:attrName>ppt_y</p:attrName>
                                        </p:attrNameLst>
                                      </p:cBhvr>
                                      <p:rCtr x="0" y="-17245"/>
                                    </p:animMotion>
                                  </p:childTnLst>
                                </p:cTn>
                              </p:par>
                              <p:par>
                                <p:cTn id="71" presetID="10" presetClass="entr" presetSubtype="0" fill="hold" grpId="0" nodeType="withEffect">
                                  <p:stCondLst>
                                    <p:cond delay="450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childTnLst>
                                </p:cTn>
                              </p:par>
                              <p:par>
                                <p:cTn id="74" presetID="64" presetClass="path" presetSubtype="0" decel="100000" fill="hold" grpId="1" nodeType="withEffect">
                                  <p:stCondLst>
                                    <p:cond delay="4500"/>
                                  </p:stCondLst>
                                  <p:childTnLst>
                                    <p:animMotion origin="layout" path="M -2.5E-6 3.7037E-7 L -2.5E-6 -0.50417 " pathEditMode="relative" rAng="0" ptsTypes="AA">
                                      <p:cBhvr>
                                        <p:cTn id="75" dur="1750" spd="-100000" fill="hold"/>
                                        <p:tgtEl>
                                          <p:spTgt spid="73"/>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5" grpId="1"/>
      <p:bldP spid="70" grpId="0"/>
      <p:bldP spid="70" grpId="1"/>
      <p:bldP spid="71" grpId="0"/>
      <p:bldP spid="71" grpId="1"/>
      <p:bldP spid="72" grpId="0"/>
      <p:bldP spid="72" grpId="1"/>
      <p:bldP spid="73" grpId="0"/>
      <p:bldP spid="73" grpId="1"/>
      <p:bldP spid="74" grpId="0"/>
      <p:bldP spid="74" grpId="1"/>
      <p:bldP spid="77" grpId="0"/>
      <p:bldP spid="77" grpId="1"/>
      <p:bldP spid="78" grpId="0"/>
      <p:bldP spid="7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42020" y="184355"/>
            <a:ext cx="8566485" cy="6084099"/>
            <a:chOff x="5342020" y="184355"/>
            <a:chExt cx="8566485" cy="6084099"/>
          </a:xfrm>
        </p:grpSpPr>
        <p:sp>
          <p:nvSpPr>
            <p:cNvPr id="5" name="矩形 4"/>
            <p:cNvSpPr/>
            <p:nvPr/>
          </p:nvSpPr>
          <p:spPr>
            <a:xfrm>
              <a:off x="6533003" y="1463211"/>
              <a:ext cx="6202496" cy="3938968"/>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42020" y="184355"/>
              <a:ext cx="8566485" cy="6084099"/>
            </a:xfrm>
            <a:prstGeom prst="rect">
              <a:avLst/>
            </a:prstGeom>
          </p:spPr>
        </p:pic>
      </p:grpSp>
      <p:sp>
        <p:nvSpPr>
          <p:cNvPr id="7" name="矩形 6"/>
          <p:cNvSpPr/>
          <p:nvPr/>
        </p:nvSpPr>
        <p:spPr>
          <a:xfrm>
            <a:off x="0" y="2710148"/>
            <a:ext cx="6290631" cy="1476261"/>
          </a:xfrm>
          <a:prstGeom prst="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8" name="Text Placeholder 4"/>
          <p:cNvSpPr txBox="1"/>
          <p:nvPr/>
        </p:nvSpPr>
        <p:spPr>
          <a:xfrm>
            <a:off x="982663" y="1709622"/>
            <a:ext cx="5189769" cy="6246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altLang="zh-CN" sz="1600"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Calibri" panose="020F0502020204030204"/>
              </a:rPr>
              <a:t>Ut wisi enim </a:t>
            </a:r>
            <a:r>
              <a:rPr lang="id-ID"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mcorper nibh euismod </a:t>
            </a:r>
            <a:r>
              <a:rPr lang="id-ID" altLang="zh-CN"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Calibri" panose="020F0502020204030204"/>
              </a:rPr>
              <a:t>tincidunt</a:t>
            </a:r>
            <a:endParaRPr lang="id-ID" altLang="zh-CN" sz="16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9" name="Text Placeholder 4"/>
          <p:cNvSpPr txBox="1"/>
          <p:nvPr/>
        </p:nvSpPr>
        <p:spPr>
          <a:xfrm>
            <a:off x="982663" y="3016299"/>
            <a:ext cx="5432140" cy="9343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None/>
              <a:defRPr/>
            </a:pPr>
            <a:r>
              <a:rPr lang="id-ID" altLang="zh-CN" sz="1200" b="1"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t>
            </a:r>
            <a:r>
              <a:rPr lang="id-ID" altLang="zh-CN"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mcorper nibh euismod tincidunt ut laoreet dolore magna aliquam erat at. Ut wisi enim ad minim veniam, quis nostrud exerci. </a:t>
            </a:r>
            <a:r>
              <a:rPr lang="id-ID" altLang="zh-CN" sz="1200" b="1"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t>
            </a:r>
            <a:r>
              <a:rPr lang="id-ID" altLang="zh-CN"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mcorper nibh </a:t>
            </a:r>
            <a:r>
              <a:rPr lang="id-ID" altLang="zh-CN" sz="1200" dirty="0" smtClean="0">
                <a:solidFill>
                  <a:schemeClr val="bg1"/>
                </a:solidFill>
                <a:latin typeface="字魂105号-简雅黑" panose="00000500000000000000" pitchFamily="2" charset="-122"/>
                <a:ea typeface="字魂105号-简雅黑" panose="00000500000000000000" pitchFamily="2" charset="-122"/>
                <a:cs typeface="Calibri" panose="020F0502020204030204"/>
              </a:rPr>
              <a:t>euismod</a:t>
            </a:r>
            <a:endParaRPr lang="id-ID" altLang="zh-CN" sz="1200" dirty="0">
              <a:solidFill>
                <a:schemeClr val="bg1"/>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13" name="矩形 12"/>
          <p:cNvSpPr/>
          <p:nvPr/>
        </p:nvSpPr>
        <p:spPr>
          <a:xfrm>
            <a:off x="1015714" y="5275475"/>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4" name="矩形 13"/>
          <p:cNvSpPr/>
          <p:nvPr/>
        </p:nvSpPr>
        <p:spPr>
          <a:xfrm>
            <a:off x="2635194" y="5284331"/>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5" name="矩形 14"/>
          <p:cNvSpPr/>
          <p:nvPr/>
        </p:nvSpPr>
        <p:spPr>
          <a:xfrm>
            <a:off x="4254674" y="5293187"/>
            <a:ext cx="646331" cy="419154"/>
          </a:xfrm>
          <a:prstGeom prst="rect">
            <a:avLst/>
          </a:prstGeom>
        </p:spPr>
        <p:txBody>
          <a:bodyPr wrap="none">
            <a:spAutoFit/>
          </a:bodyPr>
          <a:lstStyle/>
          <a:p>
            <a:pPr lvl="0" algn="ctr">
              <a:lnSpc>
                <a:spcPct val="130000"/>
              </a:lnSpc>
            </a:pPr>
            <a:r>
              <a:rPr lang="zh-CN" altLang="en-US"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rPr>
              <a:t>标题</a:t>
            </a:r>
            <a:endParaRPr lang="en-US" altLang="zh-CN" sz="1200" dirty="0">
              <a:solidFill>
                <a:prstClr val="black">
                  <a:lumMod val="85000"/>
                  <a:lumOff val="15000"/>
                </a:prstClr>
              </a:solidFill>
              <a:latin typeface="字魂105号-简雅黑" panose="00000500000000000000" pitchFamily="2" charset="-122"/>
              <a:ea typeface="字魂105号-简雅黑" panose="00000500000000000000" pitchFamily="2" charset="-122"/>
              <a:cs typeface="+mn-ea"/>
              <a:sym typeface="+mn-lt"/>
            </a:endParaRPr>
          </a:p>
        </p:txBody>
      </p:sp>
      <p:grpSp>
        <p:nvGrpSpPr>
          <p:cNvPr id="26" name="组合 25"/>
          <p:cNvGrpSpPr/>
          <p:nvPr/>
        </p:nvGrpSpPr>
        <p:grpSpPr>
          <a:xfrm>
            <a:off x="4254674" y="4638658"/>
            <a:ext cx="636817" cy="636817"/>
            <a:chOff x="4254674" y="4638658"/>
            <a:chExt cx="636817" cy="636817"/>
          </a:xfrm>
        </p:grpSpPr>
        <p:sp>
          <p:nvSpPr>
            <p:cNvPr id="12" name="圆角矩形 11"/>
            <p:cNvSpPr/>
            <p:nvPr/>
          </p:nvSpPr>
          <p:spPr>
            <a:xfrm>
              <a:off x="4254674" y="4638658"/>
              <a:ext cx="636817" cy="636817"/>
            </a:xfrm>
            <a:prstGeom prst="round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sp>
          <p:nvSpPr>
            <p:cNvPr id="16" name="Freeform 34"/>
            <p:cNvSpPr>
              <a:spLocks noEditPoints="1"/>
            </p:cNvSpPr>
            <p:nvPr/>
          </p:nvSpPr>
          <p:spPr bwMode="auto">
            <a:xfrm>
              <a:off x="4431943" y="4805761"/>
              <a:ext cx="316237" cy="30714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25" name="组合 24"/>
          <p:cNvGrpSpPr/>
          <p:nvPr/>
        </p:nvGrpSpPr>
        <p:grpSpPr>
          <a:xfrm>
            <a:off x="2635194" y="4632871"/>
            <a:ext cx="636817" cy="636817"/>
            <a:chOff x="2635194" y="4632871"/>
            <a:chExt cx="636817" cy="636817"/>
          </a:xfrm>
        </p:grpSpPr>
        <p:sp>
          <p:nvSpPr>
            <p:cNvPr id="11" name="圆角矩形 10"/>
            <p:cNvSpPr/>
            <p:nvPr/>
          </p:nvSpPr>
          <p:spPr>
            <a:xfrm>
              <a:off x="2635194" y="4632871"/>
              <a:ext cx="636817" cy="636817"/>
            </a:xfrm>
            <a:prstGeom prst="round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grpSp>
          <p:nvGrpSpPr>
            <p:cNvPr id="17" name="组合 16"/>
            <p:cNvGrpSpPr/>
            <p:nvPr/>
          </p:nvGrpSpPr>
          <p:grpSpPr>
            <a:xfrm>
              <a:off x="2805293" y="4795926"/>
              <a:ext cx="306134" cy="306135"/>
              <a:chOff x="3470008" y="3099786"/>
              <a:chExt cx="481012" cy="481013"/>
            </a:xfrm>
            <a:solidFill>
              <a:schemeClr val="bg1"/>
            </a:solidFill>
          </p:grpSpPr>
          <p:sp>
            <p:nvSpPr>
              <p:cNvPr id="18" name="Freeform 48"/>
              <p:cNvSpPr>
                <a:spLocks noEditPoints="1"/>
              </p:cNvSpPr>
              <p:nvPr/>
            </p:nvSpPr>
            <p:spPr bwMode="auto">
              <a:xfrm>
                <a:off x="3470008" y="3099786"/>
                <a:ext cx="481012" cy="481013"/>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9" name="Freeform 49"/>
              <p:cNvSpPr/>
              <p:nvPr/>
            </p:nvSpPr>
            <p:spPr bwMode="auto">
              <a:xfrm>
                <a:off x="3665270" y="3174398"/>
                <a:ext cx="112712" cy="112713"/>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24" name="组合 23"/>
          <p:cNvGrpSpPr/>
          <p:nvPr/>
        </p:nvGrpSpPr>
        <p:grpSpPr>
          <a:xfrm>
            <a:off x="1015714" y="4627084"/>
            <a:ext cx="636817" cy="636817"/>
            <a:chOff x="1015714" y="4627084"/>
            <a:chExt cx="636817" cy="636817"/>
          </a:xfrm>
        </p:grpSpPr>
        <p:sp>
          <p:nvSpPr>
            <p:cNvPr id="10" name="圆角矩形 9"/>
            <p:cNvSpPr/>
            <p:nvPr/>
          </p:nvSpPr>
          <p:spPr>
            <a:xfrm>
              <a:off x="1015714" y="4627084"/>
              <a:ext cx="636817" cy="636817"/>
            </a:xfrm>
            <a:prstGeom prst="round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0" name="组合 19"/>
            <p:cNvGrpSpPr/>
            <p:nvPr/>
          </p:nvGrpSpPr>
          <p:grpSpPr>
            <a:xfrm>
              <a:off x="1181055" y="4792424"/>
              <a:ext cx="306134" cy="306135"/>
              <a:chOff x="2507983" y="3099786"/>
              <a:chExt cx="481012" cy="481013"/>
            </a:xfrm>
            <a:solidFill>
              <a:schemeClr val="bg1"/>
            </a:solidFill>
          </p:grpSpPr>
          <p:sp>
            <p:nvSpPr>
              <p:cNvPr id="21" name="Freeform 50"/>
              <p:cNvSpPr>
                <a:spLocks noEditPoints="1"/>
              </p:cNvSpPr>
              <p:nvPr/>
            </p:nvSpPr>
            <p:spPr bwMode="auto">
              <a:xfrm>
                <a:off x="2507983" y="3099786"/>
                <a:ext cx="481012" cy="48101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2" name="Freeform 51"/>
              <p:cNvSpPr>
                <a:spLocks noEditPoints="1"/>
              </p:cNvSpPr>
              <p:nvPr/>
            </p:nvSpPr>
            <p:spPr bwMode="auto">
              <a:xfrm>
                <a:off x="2809608" y="3160111"/>
                <a:ext cx="119062" cy="119063"/>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35" presetClass="path" presetSubtype="0" decel="100000" fill="hold" grpId="1" nodeType="withEffect">
                                  <p:stCondLst>
                                    <p:cond delay="0"/>
                                  </p:stCondLst>
                                  <p:childTnLst>
                                    <p:animMotion origin="layout" path="M 4.375E-6 7.40741E-7 L -0.04011 7.40741E-7 " pathEditMode="relative" rAng="0" ptsTypes="AA">
                                      <p:cBhvr>
                                        <p:cTn id="13" dur="1250" spd="-100000" fill="hold"/>
                                        <p:tgtEl>
                                          <p:spTgt spid="7"/>
                                        </p:tgtEl>
                                        <p:attrNameLst>
                                          <p:attrName>ppt_x</p:attrName>
                                          <p:attrName>ppt_y</p:attrName>
                                        </p:attrNameLst>
                                      </p:cBhvr>
                                      <p:rCtr x="-2005" y="0"/>
                                    </p:animMotion>
                                  </p:childTnLst>
                                </p:cTn>
                              </p:par>
                              <p:par>
                                <p:cTn id="14" presetID="10" presetClass="entr" presetSubtype="0" fill="hold" grpId="0"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childTnLst>
                                </p:cTn>
                              </p:par>
                              <p:par>
                                <p:cTn id="17" presetID="35" presetClass="path" presetSubtype="0" decel="100000" fill="hold" grpId="1" nodeType="withEffect">
                                  <p:stCondLst>
                                    <p:cond delay="750"/>
                                  </p:stCondLst>
                                  <p:childTnLst>
                                    <p:animMotion origin="layout" path="M -4.375E-6 -4.07407E-6 L 0.04493 -4.07407E-6 " pathEditMode="relative" rAng="0" ptsTypes="AA">
                                      <p:cBhvr>
                                        <p:cTn id="18" dur="1250" spd="-100000" fill="hold"/>
                                        <p:tgtEl>
                                          <p:spTgt spid="8"/>
                                        </p:tgtEl>
                                        <p:attrNameLst>
                                          <p:attrName>ppt_x</p:attrName>
                                          <p:attrName>ppt_y</p:attrName>
                                        </p:attrNameLst>
                                      </p:cBhvr>
                                      <p:rCtr x="2240" y="0"/>
                                    </p:animMotion>
                                  </p:childTnLst>
                                </p:cTn>
                              </p:par>
                              <p:par>
                                <p:cTn id="19" presetID="10" presetClass="entr" presetSubtype="0" fill="hold" nodeType="withEffect">
                                  <p:stCondLst>
                                    <p:cond delay="150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childTnLst>
                                </p:cTn>
                              </p:par>
                              <p:par>
                                <p:cTn id="22" presetID="64" presetClass="path" presetSubtype="0" decel="100000" fill="hold" nodeType="withEffect">
                                  <p:stCondLst>
                                    <p:cond delay="1500"/>
                                  </p:stCondLst>
                                  <p:childTnLst>
                                    <p:animMotion origin="layout" path="M -3.54167E-6 -1.11111E-6 L -3.54167E-6 -0.08657 " pathEditMode="relative" rAng="0" ptsTypes="AA">
                                      <p:cBhvr>
                                        <p:cTn id="23" dur="1000" spd="-100000" fill="hold"/>
                                        <p:tgtEl>
                                          <p:spTgt spid="24"/>
                                        </p:tgtEl>
                                        <p:attrNameLst>
                                          <p:attrName>ppt_x</p:attrName>
                                          <p:attrName>ppt_y</p:attrName>
                                        </p:attrNameLst>
                                      </p:cBhvr>
                                      <p:rCtr x="0" y="-4329"/>
                                    </p:animMotion>
                                  </p:childTnLst>
                                </p:cTn>
                              </p:par>
                              <p:par>
                                <p:cTn id="24" presetID="10" presetClass="entr" presetSubtype="0" fill="hold" grpId="0" nodeType="withEffect">
                                  <p:stCondLst>
                                    <p:cond delay="15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childTnLst>
                                </p:cTn>
                              </p:par>
                              <p:par>
                                <p:cTn id="27" presetID="35" presetClass="path" presetSubtype="0" decel="100000" fill="hold" grpId="1" nodeType="withEffect">
                                  <p:stCondLst>
                                    <p:cond delay="1500"/>
                                  </p:stCondLst>
                                  <p:childTnLst>
                                    <p:animMotion origin="layout" path="M -4.375E-6 -4.07407E-6 L 0.04493 -4.07407E-6 " pathEditMode="relative" rAng="0" ptsTypes="AA">
                                      <p:cBhvr>
                                        <p:cTn id="28" dur="1250" spd="-100000" fill="hold"/>
                                        <p:tgtEl>
                                          <p:spTgt spid="13"/>
                                        </p:tgtEl>
                                        <p:attrNameLst>
                                          <p:attrName>ppt_x</p:attrName>
                                          <p:attrName>ppt_y</p:attrName>
                                        </p:attrNameLst>
                                      </p:cBhvr>
                                      <p:rCtr x="2240" y="0"/>
                                    </p:animMotion>
                                  </p:childTnLst>
                                </p:cTn>
                              </p:par>
                              <p:par>
                                <p:cTn id="29" presetID="10" presetClass="entr" presetSubtype="0" fill="hold" nodeType="withEffect">
                                  <p:stCondLst>
                                    <p:cond delay="2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par>
                                <p:cTn id="32" presetID="64" presetClass="path" presetSubtype="0" decel="100000" fill="hold" nodeType="withEffect">
                                  <p:stCondLst>
                                    <p:cond delay="2000"/>
                                  </p:stCondLst>
                                  <p:childTnLst>
                                    <p:animMotion origin="layout" path="M -3.54167E-6 -1.11111E-6 L -3.54167E-6 -0.08657 " pathEditMode="relative" rAng="0" ptsTypes="AA">
                                      <p:cBhvr>
                                        <p:cTn id="33" dur="1000" spd="-100000" fill="hold"/>
                                        <p:tgtEl>
                                          <p:spTgt spid="25"/>
                                        </p:tgtEl>
                                        <p:attrNameLst>
                                          <p:attrName>ppt_x</p:attrName>
                                          <p:attrName>ppt_y</p:attrName>
                                        </p:attrNameLst>
                                      </p:cBhvr>
                                      <p:rCtr x="0" y="-4329"/>
                                    </p:animMotion>
                                  </p:childTnLst>
                                </p:cTn>
                              </p:par>
                              <p:par>
                                <p:cTn id="34" presetID="10" presetClass="entr" presetSubtype="0" fill="hold" grpId="0" nodeType="withEffect">
                                  <p:stCondLst>
                                    <p:cond delay="2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750"/>
                                        <p:tgtEl>
                                          <p:spTgt spid="14"/>
                                        </p:tgtEl>
                                      </p:cBhvr>
                                    </p:animEffect>
                                  </p:childTnLst>
                                </p:cTn>
                              </p:par>
                              <p:par>
                                <p:cTn id="37" presetID="35" presetClass="path" presetSubtype="0" decel="100000" fill="hold" grpId="1" nodeType="withEffect">
                                  <p:stCondLst>
                                    <p:cond delay="2000"/>
                                  </p:stCondLst>
                                  <p:childTnLst>
                                    <p:animMotion origin="layout" path="M -4.375E-6 -4.07407E-6 L 0.04493 -4.07407E-6 " pathEditMode="relative" rAng="0" ptsTypes="AA">
                                      <p:cBhvr>
                                        <p:cTn id="38" dur="1250" spd="-100000" fill="hold"/>
                                        <p:tgtEl>
                                          <p:spTgt spid="14"/>
                                        </p:tgtEl>
                                        <p:attrNameLst>
                                          <p:attrName>ppt_x</p:attrName>
                                          <p:attrName>ppt_y</p:attrName>
                                        </p:attrNameLst>
                                      </p:cBhvr>
                                      <p:rCtr x="2240" y="0"/>
                                    </p:animMotion>
                                  </p:childTnLst>
                                </p:cTn>
                              </p:par>
                              <p:par>
                                <p:cTn id="39" presetID="10" presetClass="entr" presetSubtype="0" fill="hold" nodeType="withEffect">
                                  <p:stCondLst>
                                    <p:cond delay="275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childTnLst>
                                </p:cTn>
                              </p:par>
                              <p:par>
                                <p:cTn id="42" presetID="64" presetClass="path" presetSubtype="0" decel="100000" fill="hold" nodeType="withEffect">
                                  <p:stCondLst>
                                    <p:cond delay="2750"/>
                                  </p:stCondLst>
                                  <p:childTnLst>
                                    <p:animMotion origin="layout" path="M -3.54167E-6 -1.11111E-6 L -3.54167E-6 -0.08657 " pathEditMode="relative" rAng="0" ptsTypes="AA">
                                      <p:cBhvr>
                                        <p:cTn id="43" dur="1000" spd="-100000" fill="hold"/>
                                        <p:tgtEl>
                                          <p:spTgt spid="26"/>
                                        </p:tgtEl>
                                        <p:attrNameLst>
                                          <p:attrName>ppt_x</p:attrName>
                                          <p:attrName>ppt_y</p:attrName>
                                        </p:attrNameLst>
                                      </p:cBhvr>
                                      <p:rCtr x="0" y="-4329"/>
                                    </p:animMotion>
                                  </p:childTnLst>
                                </p:cTn>
                              </p:par>
                              <p:par>
                                <p:cTn id="44" presetID="10" presetClass="entr" presetSubtype="0" fill="hold" grpId="0" nodeType="withEffect">
                                  <p:stCondLst>
                                    <p:cond delay="275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750"/>
                                        <p:tgtEl>
                                          <p:spTgt spid="15"/>
                                        </p:tgtEl>
                                      </p:cBhvr>
                                    </p:animEffect>
                                  </p:childTnLst>
                                </p:cTn>
                              </p:par>
                              <p:par>
                                <p:cTn id="47" presetID="35" presetClass="path" presetSubtype="0" decel="100000" fill="hold" grpId="1" nodeType="withEffect">
                                  <p:stCondLst>
                                    <p:cond delay="2750"/>
                                  </p:stCondLst>
                                  <p:childTnLst>
                                    <p:animMotion origin="layout" path="M -4.375E-6 -4.07407E-6 L 0.04493 -4.07407E-6 " pathEditMode="relative" rAng="0" ptsTypes="AA">
                                      <p:cBhvr>
                                        <p:cTn id="48" dur="1250" spd="-100000" fill="hold"/>
                                        <p:tgtEl>
                                          <p:spTgt spid="15"/>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8" grpId="1"/>
      <p:bldP spid="13" grpId="0"/>
      <p:bldP spid="13" grpId="1"/>
      <p:bldP spid="14" grpId="0"/>
      <p:bldP spid="14" grpId="1"/>
      <p:bldP spid="15" grpId="0"/>
      <p:bldP spid="1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049714" y="3123493"/>
            <a:ext cx="10159624" cy="1505914"/>
            <a:chOff x="1049714" y="3123493"/>
            <a:chExt cx="10159624" cy="1505914"/>
          </a:xfrm>
        </p:grpSpPr>
        <p:cxnSp>
          <p:nvCxnSpPr>
            <p:cNvPr id="7" name="直接连接符 6"/>
            <p:cNvCxnSpPr/>
            <p:nvPr/>
          </p:nvCxnSpPr>
          <p:spPr>
            <a:xfrm>
              <a:off x="1049714" y="3874923"/>
              <a:ext cx="926702" cy="0"/>
            </a:xfrm>
            <a:prstGeom prst="line">
              <a:avLst/>
            </a:prstGeom>
            <a:ln cap="rnd">
              <a:solidFill>
                <a:schemeClr val="bg1">
                  <a:lumMod val="50000"/>
                </a:schemeClr>
              </a:solidFill>
              <a:round/>
              <a:head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76416" y="3874924"/>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2725282" y="387492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479765" y="3874923"/>
              <a:ext cx="743697"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223462" y="312349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977945" y="312349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30193" y="3874922"/>
              <a:ext cx="733797"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463990" y="3874924"/>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212856" y="387492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967339" y="3874923"/>
              <a:ext cx="743697" cy="0"/>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11036" y="312349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465519" y="3123493"/>
              <a:ext cx="754483" cy="754483"/>
            </a:xfrm>
            <a:prstGeom prst="line">
              <a:avLst/>
            </a:prstGeom>
            <a:ln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0217767" y="3874922"/>
              <a:ext cx="991571" cy="0"/>
            </a:xfrm>
            <a:prstGeom prst="line">
              <a:avLst/>
            </a:prstGeom>
            <a:ln cap="rnd">
              <a:solidFill>
                <a:schemeClr val="bg1">
                  <a:lumMod val="50000"/>
                </a:schemeClr>
              </a:solidFill>
              <a:round/>
              <a:tailEnd type="oval" w="med" len="med"/>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a:xfrm rot="16200000">
            <a:off x="6722727" y="2746160"/>
            <a:ext cx="991571" cy="0"/>
          </a:xfrm>
          <a:prstGeom prst="line">
            <a:avLst/>
          </a:prstGeom>
          <a:ln cap="rnd">
            <a:solidFill>
              <a:schemeClr val="bg1">
                <a:lumMod val="50000"/>
              </a:schemeClr>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16200000">
            <a:off x="2231408" y="2750539"/>
            <a:ext cx="991571" cy="0"/>
          </a:xfrm>
          <a:prstGeom prst="line">
            <a:avLst/>
          </a:prstGeom>
          <a:ln cap="rnd">
            <a:solidFill>
              <a:schemeClr val="bg1">
                <a:lumMod val="50000"/>
              </a:schemeClr>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969069" y="4521640"/>
            <a:ext cx="4017" cy="495785"/>
          </a:xfrm>
          <a:prstGeom prst="line">
            <a:avLst/>
          </a:prstGeom>
          <a:ln cap="rnd">
            <a:solidFill>
              <a:schemeClr val="bg1">
                <a:lumMod val="50000"/>
              </a:schemeClr>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9450606" y="4540322"/>
            <a:ext cx="4017" cy="495785"/>
          </a:xfrm>
          <a:prstGeom prst="line">
            <a:avLst/>
          </a:prstGeom>
          <a:ln cap="rnd">
            <a:solidFill>
              <a:schemeClr val="bg1">
                <a:lumMod val="50000"/>
              </a:schemeClr>
            </a:solidFill>
            <a:round/>
            <a:tailEnd type="oval" w="med" len="med"/>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908712" y="2031573"/>
            <a:ext cx="3566758"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3" name="矩形 32"/>
          <p:cNvSpPr/>
          <p:nvPr/>
        </p:nvSpPr>
        <p:spPr>
          <a:xfrm>
            <a:off x="7367744" y="2031573"/>
            <a:ext cx="3566758"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4" name="矩形 33"/>
          <p:cNvSpPr/>
          <p:nvPr/>
        </p:nvSpPr>
        <p:spPr>
          <a:xfrm>
            <a:off x="5806718" y="4826883"/>
            <a:ext cx="3566758" cy="932563"/>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5" name="矩形 34"/>
          <p:cNvSpPr/>
          <p:nvPr/>
        </p:nvSpPr>
        <p:spPr>
          <a:xfrm>
            <a:off x="1276046" y="4826883"/>
            <a:ext cx="3566758" cy="932563"/>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46" name="组合 45"/>
          <p:cNvGrpSpPr/>
          <p:nvPr/>
        </p:nvGrpSpPr>
        <p:grpSpPr>
          <a:xfrm>
            <a:off x="2077412" y="3236278"/>
            <a:ext cx="1305458" cy="1305458"/>
            <a:chOff x="2077412" y="3236278"/>
            <a:chExt cx="1305458" cy="1305458"/>
          </a:xfrm>
        </p:grpSpPr>
        <p:sp>
          <p:nvSpPr>
            <p:cNvPr id="5" name="菱形 4"/>
            <p:cNvSpPr/>
            <p:nvPr/>
          </p:nvSpPr>
          <p:spPr>
            <a:xfrm>
              <a:off x="2077412" y="3236278"/>
              <a:ext cx="1305458" cy="1305458"/>
            </a:xfrm>
            <a:prstGeom prst="diamond">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6" name="矩形 35"/>
            <p:cNvSpPr/>
            <p:nvPr/>
          </p:nvSpPr>
          <p:spPr>
            <a:xfrm>
              <a:off x="2254219" y="3594332"/>
              <a:ext cx="889987" cy="523220"/>
            </a:xfrm>
            <a:prstGeom prst="rect">
              <a:avLst/>
            </a:prstGeom>
          </p:spPr>
          <p:txBody>
            <a:bodyPr wrap="none">
              <a:spAutoFit/>
            </a:bodyPr>
            <a:lstStyle/>
            <a:p>
              <a:r>
                <a:rPr lang="en-US" altLang="zh-CN" sz="28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2019</a:t>
              </a:r>
              <a:endParaRPr lang="zh-CN" altLang="en-US" sz="28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grpSp>
        <p:nvGrpSpPr>
          <p:cNvPr id="45" name="组合 44"/>
          <p:cNvGrpSpPr/>
          <p:nvPr/>
        </p:nvGrpSpPr>
        <p:grpSpPr>
          <a:xfrm>
            <a:off x="4330405" y="3236278"/>
            <a:ext cx="1305458" cy="1305458"/>
            <a:chOff x="4330405" y="3236278"/>
            <a:chExt cx="1305458" cy="1305458"/>
          </a:xfrm>
        </p:grpSpPr>
        <p:sp>
          <p:nvSpPr>
            <p:cNvPr id="15" name="菱形 14"/>
            <p:cNvSpPr/>
            <p:nvPr/>
          </p:nvSpPr>
          <p:spPr>
            <a:xfrm>
              <a:off x="4330405" y="3236278"/>
              <a:ext cx="1305458" cy="1305458"/>
            </a:xfrm>
            <a:prstGeom prst="diamond">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7" name="矩形 36"/>
            <p:cNvSpPr/>
            <p:nvPr/>
          </p:nvSpPr>
          <p:spPr>
            <a:xfrm>
              <a:off x="4493770" y="3594332"/>
              <a:ext cx="944489" cy="523220"/>
            </a:xfrm>
            <a:prstGeom prst="rect">
              <a:avLst/>
            </a:prstGeom>
          </p:spPr>
          <p:txBody>
            <a:bodyPr wrap="none">
              <a:spAutoFit/>
            </a:bodyPr>
            <a:lstStyle/>
            <a:p>
              <a:r>
                <a:rPr lang="en-US" altLang="zh-CN" sz="28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2020</a:t>
              </a:r>
              <a:endParaRPr lang="zh-CN" altLang="en-US" sz="28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grpSp>
        <p:nvGrpSpPr>
          <p:cNvPr id="44" name="组合 43"/>
          <p:cNvGrpSpPr/>
          <p:nvPr/>
        </p:nvGrpSpPr>
        <p:grpSpPr>
          <a:xfrm>
            <a:off x="6575034" y="3236278"/>
            <a:ext cx="1305458" cy="1305458"/>
            <a:chOff x="6575034" y="3236278"/>
            <a:chExt cx="1305458" cy="1305458"/>
          </a:xfrm>
        </p:grpSpPr>
        <p:sp>
          <p:nvSpPr>
            <p:cNvPr id="16" name="菱形 15"/>
            <p:cNvSpPr/>
            <p:nvPr/>
          </p:nvSpPr>
          <p:spPr>
            <a:xfrm>
              <a:off x="6575034" y="3236278"/>
              <a:ext cx="1305458" cy="1305458"/>
            </a:xfrm>
            <a:prstGeom prst="diamond">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8" name="矩形 37"/>
            <p:cNvSpPr/>
            <p:nvPr/>
          </p:nvSpPr>
          <p:spPr>
            <a:xfrm>
              <a:off x="6733321" y="3594332"/>
              <a:ext cx="893193" cy="523220"/>
            </a:xfrm>
            <a:prstGeom prst="rect">
              <a:avLst/>
            </a:prstGeom>
          </p:spPr>
          <p:txBody>
            <a:bodyPr wrap="none">
              <a:spAutoFit/>
            </a:bodyPr>
            <a:lstStyle/>
            <a:p>
              <a:r>
                <a:rPr lang="en-US" altLang="zh-CN" sz="28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2021</a:t>
              </a:r>
              <a:endParaRPr lang="zh-CN" altLang="en-US" sz="28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grpSp>
        <p:nvGrpSpPr>
          <p:cNvPr id="43" name="组合 42"/>
          <p:cNvGrpSpPr/>
          <p:nvPr/>
        </p:nvGrpSpPr>
        <p:grpSpPr>
          <a:xfrm>
            <a:off x="8817979" y="3236278"/>
            <a:ext cx="1305458" cy="1305458"/>
            <a:chOff x="8817979" y="3236278"/>
            <a:chExt cx="1305458" cy="1305458"/>
          </a:xfrm>
        </p:grpSpPr>
        <p:sp>
          <p:nvSpPr>
            <p:cNvPr id="24" name="菱形 23"/>
            <p:cNvSpPr/>
            <p:nvPr/>
          </p:nvSpPr>
          <p:spPr>
            <a:xfrm>
              <a:off x="8817979" y="3236278"/>
              <a:ext cx="1305458" cy="1305458"/>
            </a:xfrm>
            <a:prstGeom prst="diamond">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9" name="矩形 38"/>
            <p:cNvSpPr/>
            <p:nvPr/>
          </p:nvSpPr>
          <p:spPr>
            <a:xfrm>
              <a:off x="8972872" y="3594332"/>
              <a:ext cx="942887" cy="523220"/>
            </a:xfrm>
            <a:prstGeom prst="rect">
              <a:avLst/>
            </a:prstGeom>
          </p:spPr>
          <p:txBody>
            <a:bodyPr wrap="none">
              <a:spAutoFit/>
            </a:bodyPr>
            <a:lstStyle/>
            <a:p>
              <a:r>
                <a:rPr lang="en-US" altLang="zh-CN" sz="2800" dirty="0" smtClean="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rPr>
                <a:t>2022</a:t>
              </a:r>
              <a:endParaRPr lang="zh-CN" altLang="en-US" sz="2800" dirty="0">
                <a:solidFill>
                  <a:schemeClr val="bg1"/>
                </a:solidFill>
                <a:effectLst>
                  <a:outerShdw blurRad="127000" dist="63500" dir="2700000" algn="tl" rotWithShape="0">
                    <a:prstClr val="black">
                      <a:alpha val="40000"/>
                    </a:prstClr>
                  </a:outerShdw>
                </a:effectLst>
                <a:latin typeface="字魂45号-冰宇雅宋" panose="00000500000000000000" pitchFamily="2" charset="-122"/>
                <a:ea typeface="字魂105号-简雅黑" panose="00000500000000000000" pitchFamily="2" charset="-122"/>
              </a:endParaRPr>
            </a:p>
          </p:txBody>
        </p:sp>
      </p:grpSp>
      <p:sp>
        <p:nvSpPr>
          <p:cNvPr id="40" name="文本框 39"/>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未来工作计划</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41" name="文本框 40"/>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40"/>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41"/>
                                        </p:tgtEl>
                                        <p:attrNameLst>
                                          <p:attrName>ppt_x</p:attrName>
                                          <p:attrName>ppt_y</p:attrName>
                                        </p:attrNameLst>
                                      </p:cBhvr>
                                      <p:rCtr x="0" y="-4329"/>
                                    </p:animMotion>
                                  </p:childTnLst>
                                </p:cTn>
                              </p:par>
                              <p:par>
                                <p:cTn id="15" presetID="22" presetClass="entr" presetSubtype="8" fill="hold"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1250"/>
                                        <p:tgtEl>
                                          <p:spTgt spid="42"/>
                                        </p:tgtEl>
                                      </p:cBhvr>
                                    </p:animEffect>
                                  </p:childTnLst>
                                </p:cTn>
                              </p:par>
                              <p:par>
                                <p:cTn id="18" presetID="10" presetClass="entr" presetSubtype="0" fill="hold" nodeType="withEffect">
                                  <p:stCondLst>
                                    <p:cond delay="200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42" presetClass="path" presetSubtype="0" decel="30000" fill="hold" nodeType="withEffect">
                                  <p:stCondLst>
                                    <p:cond delay="2000"/>
                                  </p:stCondLst>
                                  <p:childTnLst>
                                    <p:animMotion origin="layout" path="M -4.58333E-6 -0.03981 L -4.58333E-6 0.09028 " pathEditMode="relative" rAng="0" ptsTypes="AA">
                                      <p:cBhvr>
                                        <p:cTn id="22" dur="750" spd="-100000" fill="hold"/>
                                        <p:tgtEl>
                                          <p:spTgt spid="46"/>
                                        </p:tgtEl>
                                        <p:attrNameLst>
                                          <p:attrName>ppt_x</p:attrName>
                                          <p:attrName>ppt_y</p:attrName>
                                        </p:attrNameLst>
                                      </p:cBhvr>
                                      <p:rCtr x="0" y="6505"/>
                                    </p:animMotion>
                                  </p:childTnLst>
                                </p:cTn>
                              </p:par>
                              <p:par>
                                <p:cTn id="23" presetID="42" presetClass="path" presetSubtype="0" accel="30000" decel="30000" fill="hold" nodeType="withEffect">
                                  <p:stCondLst>
                                    <p:cond delay="2750"/>
                                  </p:stCondLst>
                                  <p:childTnLst>
                                    <p:animMotion origin="layout" path="M 3.125E-6 -0.03981 L 3.125E-6 -3.7037E-6 " pathEditMode="relative" rAng="0" ptsTypes="AA">
                                      <p:cBhvr>
                                        <p:cTn id="24" dur="750" fill="hold"/>
                                        <p:tgtEl>
                                          <p:spTgt spid="46"/>
                                        </p:tgtEl>
                                        <p:attrNameLst>
                                          <p:attrName>ppt_x</p:attrName>
                                          <p:attrName>ppt_y</p:attrName>
                                        </p:attrNameLst>
                                      </p:cBhvr>
                                      <p:rCtr x="0" y="1991"/>
                                    </p:animMotion>
                                  </p:childTnLst>
                                </p:cTn>
                              </p:par>
                              <p:par>
                                <p:cTn id="25" presetID="22" presetClass="entr" presetSubtype="4" fill="hold" nodeType="withEffect">
                                  <p:stCondLst>
                                    <p:cond delay="275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par>
                                <p:cTn id="28" presetID="10" presetClass="entr" presetSubtype="0" fill="hold" grpId="0" nodeType="withEffect">
                                  <p:stCondLst>
                                    <p:cond delay="27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childTnLst>
                                </p:cTn>
                              </p:par>
                              <p:par>
                                <p:cTn id="31" presetID="35" presetClass="path" presetSubtype="0" decel="100000" fill="hold" grpId="1" nodeType="withEffect">
                                  <p:stCondLst>
                                    <p:cond delay="2750"/>
                                  </p:stCondLst>
                                  <p:childTnLst>
                                    <p:animMotion origin="layout" path="M -4.375E-6 -4.07407E-6 L 0.04493 -4.07407E-6 " pathEditMode="relative" rAng="0" ptsTypes="AA">
                                      <p:cBhvr>
                                        <p:cTn id="32" dur="1250" spd="-100000" fill="hold"/>
                                        <p:tgtEl>
                                          <p:spTgt spid="32"/>
                                        </p:tgtEl>
                                        <p:attrNameLst>
                                          <p:attrName>ppt_x</p:attrName>
                                          <p:attrName>ppt_y</p:attrName>
                                        </p:attrNameLst>
                                      </p:cBhvr>
                                      <p:rCtr x="2240" y="0"/>
                                    </p:animMotion>
                                  </p:childTnLst>
                                </p:cTn>
                              </p:par>
                              <p:par>
                                <p:cTn id="33" presetID="10" presetClass="entr" presetSubtype="0" fill="hold" nodeType="withEffect">
                                  <p:stCondLst>
                                    <p:cond delay="35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par>
                                <p:cTn id="36" presetID="64" presetClass="path" presetSubtype="0" decel="30000" fill="hold" nodeType="withEffect">
                                  <p:stCondLst>
                                    <p:cond delay="3500"/>
                                  </p:stCondLst>
                                  <p:childTnLst>
                                    <p:animMotion origin="layout" path="M 4.16667E-7 0.03889 L 4.16667E-7 -0.08889 " pathEditMode="relative" rAng="0" ptsTypes="AA">
                                      <p:cBhvr>
                                        <p:cTn id="37" dur="750" spd="-100000" fill="hold"/>
                                        <p:tgtEl>
                                          <p:spTgt spid="45"/>
                                        </p:tgtEl>
                                        <p:attrNameLst>
                                          <p:attrName>ppt_x</p:attrName>
                                          <p:attrName>ppt_y</p:attrName>
                                        </p:attrNameLst>
                                      </p:cBhvr>
                                      <p:rCtr x="0" y="-6389"/>
                                    </p:animMotion>
                                  </p:childTnLst>
                                </p:cTn>
                              </p:par>
                              <p:par>
                                <p:cTn id="38" presetID="64" presetClass="path" presetSubtype="0" accel="30000" decel="30000" fill="hold" nodeType="withEffect">
                                  <p:stCondLst>
                                    <p:cond delay="4250"/>
                                  </p:stCondLst>
                                  <p:childTnLst>
                                    <p:animMotion origin="layout" path="M -4.58333E-6 0.03843 L -4.58333E-6 -3.7037E-6 " pathEditMode="relative" rAng="0" ptsTypes="AA">
                                      <p:cBhvr>
                                        <p:cTn id="39" dur="750" fill="hold"/>
                                        <p:tgtEl>
                                          <p:spTgt spid="45"/>
                                        </p:tgtEl>
                                        <p:attrNameLst>
                                          <p:attrName>ppt_x</p:attrName>
                                          <p:attrName>ppt_y</p:attrName>
                                        </p:attrNameLst>
                                      </p:cBhvr>
                                      <p:rCtr x="0" y="-1921"/>
                                    </p:animMotion>
                                  </p:childTnLst>
                                </p:cTn>
                              </p:par>
                              <p:par>
                                <p:cTn id="40" presetID="22" presetClass="entr" presetSubtype="1" fill="hold" nodeType="withEffect">
                                  <p:stCondLst>
                                    <p:cond delay="4250"/>
                                  </p:stCondLst>
                                  <p:childTnLst>
                                    <p:set>
                                      <p:cBhvr>
                                        <p:cTn id="41" dur="1" fill="hold">
                                          <p:stCondLst>
                                            <p:cond delay="0"/>
                                          </p:stCondLst>
                                        </p:cTn>
                                        <p:tgtEl>
                                          <p:spTgt spid="29"/>
                                        </p:tgtEl>
                                        <p:attrNameLst>
                                          <p:attrName>style.visibility</p:attrName>
                                        </p:attrNameLst>
                                      </p:cBhvr>
                                      <p:to>
                                        <p:strVal val="visible"/>
                                      </p:to>
                                    </p:set>
                                    <p:animEffect transition="in" filter="wipe(up)">
                                      <p:cBhvr>
                                        <p:cTn id="42" dur="500"/>
                                        <p:tgtEl>
                                          <p:spTgt spid="29"/>
                                        </p:tgtEl>
                                      </p:cBhvr>
                                    </p:animEffect>
                                  </p:childTnLst>
                                </p:cTn>
                              </p:par>
                              <p:par>
                                <p:cTn id="43" presetID="10" presetClass="entr" presetSubtype="0" fill="hold" grpId="0" nodeType="withEffect">
                                  <p:stCondLst>
                                    <p:cond delay="425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750"/>
                                        <p:tgtEl>
                                          <p:spTgt spid="35"/>
                                        </p:tgtEl>
                                      </p:cBhvr>
                                    </p:animEffect>
                                  </p:childTnLst>
                                </p:cTn>
                              </p:par>
                              <p:par>
                                <p:cTn id="46" presetID="35" presetClass="path" presetSubtype="0" decel="100000" fill="hold" grpId="1" nodeType="withEffect">
                                  <p:stCondLst>
                                    <p:cond delay="4250"/>
                                  </p:stCondLst>
                                  <p:childTnLst>
                                    <p:animMotion origin="layout" path="M 4.375E-6 7.40741E-7 L -0.04011 7.40741E-7 " pathEditMode="relative" rAng="0" ptsTypes="AA">
                                      <p:cBhvr>
                                        <p:cTn id="47" dur="1250" spd="-100000" fill="hold"/>
                                        <p:tgtEl>
                                          <p:spTgt spid="35"/>
                                        </p:tgtEl>
                                        <p:attrNameLst>
                                          <p:attrName>ppt_x</p:attrName>
                                          <p:attrName>ppt_y</p:attrName>
                                        </p:attrNameLst>
                                      </p:cBhvr>
                                      <p:rCtr x="-2005" y="0"/>
                                    </p:animMotion>
                                  </p:childTnLst>
                                </p:cTn>
                              </p:par>
                              <p:par>
                                <p:cTn id="48" presetID="10" presetClass="entr" presetSubtype="0" fill="hold" nodeType="withEffect">
                                  <p:stCondLst>
                                    <p:cond delay="50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42" presetClass="path" presetSubtype="0" decel="30000" fill="hold" nodeType="withEffect">
                                  <p:stCondLst>
                                    <p:cond delay="5000"/>
                                  </p:stCondLst>
                                  <p:childTnLst>
                                    <p:animMotion origin="layout" path="M -4.58333E-6 -0.03981 L -4.58333E-6 0.09028 " pathEditMode="relative" rAng="0" ptsTypes="AA">
                                      <p:cBhvr>
                                        <p:cTn id="52" dur="750" spd="-100000" fill="hold"/>
                                        <p:tgtEl>
                                          <p:spTgt spid="44"/>
                                        </p:tgtEl>
                                        <p:attrNameLst>
                                          <p:attrName>ppt_x</p:attrName>
                                          <p:attrName>ppt_y</p:attrName>
                                        </p:attrNameLst>
                                      </p:cBhvr>
                                      <p:rCtr x="0" y="6505"/>
                                    </p:animMotion>
                                  </p:childTnLst>
                                </p:cTn>
                              </p:par>
                              <p:par>
                                <p:cTn id="53" presetID="42" presetClass="path" presetSubtype="0" accel="30000" decel="30000" fill="hold" nodeType="withEffect">
                                  <p:stCondLst>
                                    <p:cond delay="5750"/>
                                  </p:stCondLst>
                                  <p:childTnLst>
                                    <p:animMotion origin="layout" path="M 3.125E-6 -0.03981 L 3.125E-6 -3.7037E-6 " pathEditMode="relative" rAng="0" ptsTypes="AA">
                                      <p:cBhvr>
                                        <p:cTn id="54" dur="750" fill="hold"/>
                                        <p:tgtEl>
                                          <p:spTgt spid="44"/>
                                        </p:tgtEl>
                                        <p:attrNameLst>
                                          <p:attrName>ppt_x</p:attrName>
                                          <p:attrName>ppt_y</p:attrName>
                                        </p:attrNameLst>
                                      </p:cBhvr>
                                      <p:rCtr x="0" y="1991"/>
                                    </p:animMotion>
                                  </p:childTnLst>
                                </p:cTn>
                              </p:par>
                              <p:par>
                                <p:cTn id="55" presetID="22" presetClass="entr" presetSubtype="4" fill="hold" nodeType="withEffect">
                                  <p:stCondLst>
                                    <p:cond delay="575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par>
                                <p:cTn id="58" presetID="10" presetClass="entr" presetSubtype="0" fill="hold" grpId="0" nodeType="withEffect">
                                  <p:stCondLst>
                                    <p:cond delay="575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750"/>
                                        <p:tgtEl>
                                          <p:spTgt spid="33"/>
                                        </p:tgtEl>
                                      </p:cBhvr>
                                    </p:animEffect>
                                  </p:childTnLst>
                                </p:cTn>
                              </p:par>
                              <p:par>
                                <p:cTn id="61" presetID="35" presetClass="path" presetSubtype="0" decel="100000" fill="hold" grpId="1" nodeType="withEffect">
                                  <p:stCondLst>
                                    <p:cond delay="5750"/>
                                  </p:stCondLst>
                                  <p:childTnLst>
                                    <p:animMotion origin="layout" path="M -4.375E-6 -4.07407E-6 L 0.04493 -4.07407E-6 " pathEditMode="relative" rAng="0" ptsTypes="AA">
                                      <p:cBhvr>
                                        <p:cTn id="62" dur="1250" spd="-100000" fill="hold"/>
                                        <p:tgtEl>
                                          <p:spTgt spid="33"/>
                                        </p:tgtEl>
                                        <p:attrNameLst>
                                          <p:attrName>ppt_x</p:attrName>
                                          <p:attrName>ppt_y</p:attrName>
                                        </p:attrNameLst>
                                      </p:cBhvr>
                                      <p:rCtr x="2240" y="0"/>
                                    </p:animMotion>
                                  </p:childTnLst>
                                </p:cTn>
                              </p:par>
                              <p:par>
                                <p:cTn id="63" presetID="10" presetClass="entr" presetSubtype="0" fill="hold" nodeType="withEffect">
                                  <p:stCondLst>
                                    <p:cond delay="65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par>
                                <p:cTn id="66" presetID="64" presetClass="path" presetSubtype="0" decel="30000" fill="hold" nodeType="withEffect">
                                  <p:stCondLst>
                                    <p:cond delay="6500"/>
                                  </p:stCondLst>
                                  <p:childTnLst>
                                    <p:animMotion origin="layout" path="M 4.16667E-7 0.03889 L 4.16667E-7 -0.08889 " pathEditMode="relative" rAng="0" ptsTypes="AA">
                                      <p:cBhvr>
                                        <p:cTn id="67" dur="750" spd="-100000" fill="hold"/>
                                        <p:tgtEl>
                                          <p:spTgt spid="43"/>
                                        </p:tgtEl>
                                        <p:attrNameLst>
                                          <p:attrName>ppt_x</p:attrName>
                                          <p:attrName>ppt_y</p:attrName>
                                        </p:attrNameLst>
                                      </p:cBhvr>
                                      <p:rCtr x="0" y="-6389"/>
                                    </p:animMotion>
                                  </p:childTnLst>
                                </p:cTn>
                              </p:par>
                              <p:par>
                                <p:cTn id="68" presetID="64" presetClass="path" presetSubtype="0" accel="30000" decel="30000" fill="hold" nodeType="withEffect">
                                  <p:stCondLst>
                                    <p:cond delay="7250"/>
                                  </p:stCondLst>
                                  <p:childTnLst>
                                    <p:animMotion origin="layout" path="M -4.58333E-6 0.03843 L -4.58333E-6 -3.7037E-6 " pathEditMode="relative" rAng="0" ptsTypes="AA">
                                      <p:cBhvr>
                                        <p:cTn id="69" dur="750" fill="hold"/>
                                        <p:tgtEl>
                                          <p:spTgt spid="43"/>
                                        </p:tgtEl>
                                        <p:attrNameLst>
                                          <p:attrName>ppt_x</p:attrName>
                                          <p:attrName>ppt_y</p:attrName>
                                        </p:attrNameLst>
                                      </p:cBhvr>
                                      <p:rCtr x="0" y="-1921"/>
                                    </p:animMotion>
                                  </p:childTnLst>
                                </p:cTn>
                              </p:par>
                              <p:par>
                                <p:cTn id="70" presetID="22" presetClass="entr" presetSubtype="1" fill="hold" nodeType="withEffect">
                                  <p:stCondLst>
                                    <p:cond delay="7250"/>
                                  </p:stCondLst>
                                  <p:childTnLst>
                                    <p:set>
                                      <p:cBhvr>
                                        <p:cTn id="71" dur="1" fill="hold">
                                          <p:stCondLst>
                                            <p:cond delay="0"/>
                                          </p:stCondLst>
                                        </p:cTn>
                                        <p:tgtEl>
                                          <p:spTgt spid="31"/>
                                        </p:tgtEl>
                                        <p:attrNameLst>
                                          <p:attrName>style.visibility</p:attrName>
                                        </p:attrNameLst>
                                      </p:cBhvr>
                                      <p:to>
                                        <p:strVal val="visible"/>
                                      </p:to>
                                    </p:set>
                                    <p:animEffect transition="in" filter="wipe(up)">
                                      <p:cBhvr>
                                        <p:cTn id="72" dur="500"/>
                                        <p:tgtEl>
                                          <p:spTgt spid="31"/>
                                        </p:tgtEl>
                                      </p:cBhvr>
                                    </p:animEffect>
                                  </p:childTnLst>
                                </p:cTn>
                              </p:par>
                              <p:par>
                                <p:cTn id="73" presetID="10" presetClass="entr" presetSubtype="0" fill="hold" grpId="0" nodeType="withEffect">
                                  <p:stCondLst>
                                    <p:cond delay="725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750"/>
                                        <p:tgtEl>
                                          <p:spTgt spid="34"/>
                                        </p:tgtEl>
                                      </p:cBhvr>
                                    </p:animEffect>
                                  </p:childTnLst>
                                </p:cTn>
                              </p:par>
                              <p:par>
                                <p:cTn id="76" presetID="35" presetClass="path" presetSubtype="0" decel="100000" fill="hold" grpId="1" nodeType="withEffect">
                                  <p:stCondLst>
                                    <p:cond delay="7250"/>
                                  </p:stCondLst>
                                  <p:childTnLst>
                                    <p:animMotion origin="layout" path="M 4.375E-6 7.40741E-7 L -0.04011 7.40741E-7 " pathEditMode="relative" rAng="0" ptsTypes="AA">
                                      <p:cBhvr>
                                        <p:cTn id="77" dur="1250" spd="-100000" fill="hold"/>
                                        <p:tgtEl>
                                          <p:spTgt spid="34"/>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p:bldP spid="34" grpId="1"/>
      <p:bldP spid="35" grpId="0"/>
      <p:bldP spid="35" grpId="1"/>
      <p:bldP spid="40" grpId="0"/>
      <p:bldP spid="40" grpId="1"/>
      <p:bldP spid="41" grpId="0"/>
      <p:bldP spid="4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497107" y="3532724"/>
            <a:ext cx="3496235" cy="2752165"/>
          </a:xfrm>
          <a:custGeom>
            <a:avLst/>
            <a:gdLst>
              <a:gd name="connsiteX0" fmla="*/ 82180 w 3496235"/>
              <a:gd name="connsiteY0" fmla="*/ 0 h 2752165"/>
              <a:gd name="connsiteX1" fmla="*/ 3496235 w 3496235"/>
              <a:gd name="connsiteY1" fmla="*/ 0 h 2752165"/>
              <a:gd name="connsiteX2" fmla="*/ 3496235 w 3496235"/>
              <a:gd name="connsiteY2" fmla="*/ 2752165 h 2752165"/>
              <a:gd name="connsiteX3" fmla="*/ 82180 w 3496235"/>
              <a:gd name="connsiteY3" fmla="*/ 2752165 h 2752165"/>
              <a:gd name="connsiteX4" fmla="*/ 0 w 3496235"/>
              <a:gd name="connsiteY4" fmla="*/ 2669985 h 2752165"/>
              <a:gd name="connsiteX5" fmla="*/ 0 w 3496235"/>
              <a:gd name="connsiteY5" fmla="*/ 82180 h 2752165"/>
              <a:gd name="connsiteX6" fmla="*/ 82180 w 3496235"/>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6235" h="2752165">
                <a:moveTo>
                  <a:pt x="82180" y="0"/>
                </a:moveTo>
                <a:lnTo>
                  <a:pt x="3496235" y="0"/>
                </a:lnTo>
                <a:lnTo>
                  <a:pt x="3496235" y="2752165"/>
                </a:lnTo>
                <a:lnTo>
                  <a:pt x="82180" y="2752165"/>
                </a:lnTo>
                <a:cubicBezTo>
                  <a:pt x="36793" y="2752165"/>
                  <a:pt x="0" y="2715372"/>
                  <a:pt x="0" y="2669985"/>
                </a:cubicBezTo>
                <a:lnTo>
                  <a:pt x="0" y="82180"/>
                </a:lnTo>
                <a:cubicBezTo>
                  <a:pt x="0" y="36793"/>
                  <a:pt x="36793" y="0"/>
                  <a:pt x="82180" y="0"/>
                </a:cubicBezTo>
                <a:close/>
              </a:path>
            </a:pathLst>
          </a:custGeom>
          <a:solidFill>
            <a:schemeClr val="bg1"/>
          </a:solid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44" name="圆角矩形 43"/>
          <p:cNvSpPr/>
          <p:nvPr/>
        </p:nvSpPr>
        <p:spPr>
          <a:xfrm>
            <a:off x="1703294" y="4553418"/>
            <a:ext cx="3039035" cy="703499"/>
          </a:xfrm>
          <a:prstGeom prst="roundRect">
            <a:avLst>
              <a:gd name="adj" fmla="val 50000"/>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1" name="任意多边形 10"/>
          <p:cNvSpPr/>
          <p:nvPr/>
        </p:nvSpPr>
        <p:spPr>
          <a:xfrm>
            <a:off x="4993342" y="3532724"/>
            <a:ext cx="5701553" cy="2752165"/>
          </a:xfrm>
          <a:custGeom>
            <a:avLst/>
            <a:gdLst>
              <a:gd name="connsiteX0" fmla="*/ 0 w 5701553"/>
              <a:gd name="connsiteY0" fmla="*/ 0 h 2752165"/>
              <a:gd name="connsiteX1" fmla="*/ 5619373 w 5701553"/>
              <a:gd name="connsiteY1" fmla="*/ 0 h 2752165"/>
              <a:gd name="connsiteX2" fmla="*/ 5701553 w 5701553"/>
              <a:gd name="connsiteY2" fmla="*/ 82180 h 2752165"/>
              <a:gd name="connsiteX3" fmla="*/ 5701553 w 5701553"/>
              <a:gd name="connsiteY3" fmla="*/ 2669985 h 2752165"/>
              <a:gd name="connsiteX4" fmla="*/ 5619373 w 5701553"/>
              <a:gd name="connsiteY4" fmla="*/ 2752165 h 2752165"/>
              <a:gd name="connsiteX5" fmla="*/ 0 w 5701553"/>
              <a:gd name="connsiteY5" fmla="*/ 2752165 h 2752165"/>
              <a:gd name="connsiteX6" fmla="*/ 0 w 5701553"/>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53" h="2752165">
                <a:moveTo>
                  <a:pt x="0" y="0"/>
                </a:moveTo>
                <a:lnTo>
                  <a:pt x="5619373" y="0"/>
                </a:lnTo>
                <a:cubicBezTo>
                  <a:pt x="5664760" y="0"/>
                  <a:pt x="5701553" y="36793"/>
                  <a:pt x="5701553" y="82180"/>
                </a:cubicBezTo>
                <a:lnTo>
                  <a:pt x="5701553" y="2669985"/>
                </a:lnTo>
                <a:cubicBezTo>
                  <a:pt x="5701553" y="2715372"/>
                  <a:pt x="5664760" y="2752165"/>
                  <a:pt x="5619373" y="2752165"/>
                </a:cubicBezTo>
                <a:lnTo>
                  <a:pt x="0" y="2752165"/>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4" name="文本框 3"/>
          <p:cNvSpPr txBox="1"/>
          <p:nvPr/>
        </p:nvSpPr>
        <p:spPr>
          <a:xfrm>
            <a:off x="4306735" y="2547038"/>
            <a:ext cx="1636865" cy="412576"/>
          </a:xfrm>
          <a:prstGeom prst="roundRect">
            <a:avLst>
              <a:gd name="adj" fmla="val 50000"/>
            </a:avLst>
          </a:prstGeom>
          <a:gradFill>
            <a:gsLst>
              <a:gs pos="0">
                <a:srgbClr val="83CAC7"/>
              </a:gs>
              <a:gs pos="100000">
                <a:srgbClr val="3790CE"/>
              </a:gs>
            </a:gsLst>
            <a:lin ang="2700000" scaled="0"/>
          </a:gra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endParaRPr>
          </a:p>
        </p:txBody>
      </p:sp>
      <p:sp>
        <p:nvSpPr>
          <p:cNvPr id="5" name="文本框 4"/>
          <p:cNvSpPr txBox="1"/>
          <p:nvPr/>
        </p:nvSpPr>
        <p:spPr>
          <a:xfrm>
            <a:off x="6278970" y="2547038"/>
            <a:ext cx="1636865" cy="412576"/>
          </a:xfrm>
          <a:prstGeom prst="roundRect">
            <a:avLst>
              <a:gd name="adj" fmla="val 50000"/>
            </a:avLst>
          </a:prstGeom>
          <a:noFill/>
          <a:ln>
            <a:solidFill>
              <a:srgbClr val="42A6BB"/>
            </a:solidFill>
          </a:ln>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schemeClr val="tx1">
                  <a:lumMod val="75000"/>
                  <a:lumOff val="25000"/>
                </a:schemeClr>
              </a:solidFill>
              <a:effectLst/>
              <a:uLnTx/>
              <a:uFillTx/>
              <a:latin typeface="字魂105号-简雅黑" panose="00000500000000000000" pitchFamily="2" charset="-122"/>
              <a:ea typeface="字魂105号-简雅黑" panose="00000500000000000000" pitchFamily="2" charset="-122"/>
            </a:endParaRPr>
          </a:p>
        </p:txBody>
      </p:sp>
      <p:sp>
        <p:nvSpPr>
          <p:cNvPr id="7" name="Text Placeholder 4"/>
          <p:cNvSpPr txBox="1"/>
          <p:nvPr/>
        </p:nvSpPr>
        <p:spPr>
          <a:xfrm>
            <a:off x="2205318" y="1764099"/>
            <a:ext cx="7781364"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mcorper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nibh euismod tincidunt ut laoreet dolore magna aliquam erat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at</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13" name="任意多边形 12"/>
          <p:cNvSpPr/>
          <p:nvPr/>
        </p:nvSpPr>
        <p:spPr>
          <a:xfrm>
            <a:off x="4993341" y="3532724"/>
            <a:ext cx="5701553" cy="2749742"/>
          </a:xfrm>
          <a:custGeom>
            <a:avLst/>
            <a:gdLst>
              <a:gd name="connsiteX0" fmla="*/ 0 w 5701553"/>
              <a:gd name="connsiteY0" fmla="*/ 0 h 2752165"/>
              <a:gd name="connsiteX1" fmla="*/ 5619373 w 5701553"/>
              <a:gd name="connsiteY1" fmla="*/ 0 h 2752165"/>
              <a:gd name="connsiteX2" fmla="*/ 5701553 w 5701553"/>
              <a:gd name="connsiteY2" fmla="*/ 82180 h 2752165"/>
              <a:gd name="connsiteX3" fmla="*/ 5701553 w 5701553"/>
              <a:gd name="connsiteY3" fmla="*/ 2669985 h 2752165"/>
              <a:gd name="connsiteX4" fmla="*/ 5619373 w 5701553"/>
              <a:gd name="connsiteY4" fmla="*/ 2752165 h 2752165"/>
              <a:gd name="connsiteX5" fmla="*/ 0 w 5701553"/>
              <a:gd name="connsiteY5" fmla="*/ 2752165 h 2752165"/>
              <a:gd name="connsiteX6" fmla="*/ 0 w 5701553"/>
              <a:gd name="connsiteY6" fmla="*/ 0 h 275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53" h="2752165">
                <a:moveTo>
                  <a:pt x="0" y="0"/>
                </a:moveTo>
                <a:lnTo>
                  <a:pt x="5619373" y="0"/>
                </a:lnTo>
                <a:cubicBezTo>
                  <a:pt x="5664760" y="0"/>
                  <a:pt x="5701553" y="36793"/>
                  <a:pt x="5701553" y="82180"/>
                </a:cubicBezTo>
                <a:lnTo>
                  <a:pt x="5701553" y="2669985"/>
                </a:lnTo>
                <a:cubicBezTo>
                  <a:pt x="5701553" y="2715372"/>
                  <a:pt x="5664760" y="2752165"/>
                  <a:pt x="5619373" y="2752165"/>
                </a:cubicBezTo>
                <a:lnTo>
                  <a:pt x="0" y="2752165"/>
                </a:lnTo>
                <a:lnTo>
                  <a:pt x="0" y="0"/>
                </a:lnTo>
                <a:close/>
              </a:path>
            </a:pathLst>
          </a:custGeom>
          <a:gradFill flip="none" rotWithShape="1">
            <a:gsLst>
              <a:gs pos="0">
                <a:srgbClr val="3B8C9D">
                  <a:alpha val="59000"/>
                </a:srgbClr>
              </a:gs>
              <a:gs pos="100000">
                <a:srgbClr val="53B7D4">
                  <a:alpha val="42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latin typeface="字魂105号-简雅黑" panose="00000500000000000000" pitchFamily="2" charset="-122"/>
              <a:ea typeface="字魂105号-简雅黑" panose="00000500000000000000" pitchFamily="2" charset="-122"/>
            </a:endParaRPr>
          </a:p>
        </p:txBody>
      </p:sp>
      <p:grpSp>
        <p:nvGrpSpPr>
          <p:cNvPr id="14" name="组合 13"/>
          <p:cNvGrpSpPr/>
          <p:nvPr/>
        </p:nvGrpSpPr>
        <p:grpSpPr>
          <a:xfrm>
            <a:off x="5462588" y="4121763"/>
            <a:ext cx="633412" cy="633413"/>
            <a:chOff x="4432033" y="3099786"/>
            <a:chExt cx="481012" cy="481013"/>
          </a:xfrm>
          <a:solidFill>
            <a:schemeClr val="bg1"/>
          </a:solidFill>
          <a:effectLst>
            <a:outerShdw blurRad="50800" dist="38100" dir="5400000" algn="t" rotWithShape="0">
              <a:prstClr val="black">
                <a:alpha val="40000"/>
              </a:prstClr>
            </a:outerShdw>
          </a:effectLst>
        </p:grpSpPr>
        <p:sp>
          <p:nvSpPr>
            <p:cNvPr id="15"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6"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7"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53" name="组合 52"/>
          <p:cNvGrpSpPr/>
          <p:nvPr/>
        </p:nvGrpSpPr>
        <p:grpSpPr>
          <a:xfrm>
            <a:off x="1783977" y="3811138"/>
            <a:ext cx="546847" cy="546847"/>
            <a:chOff x="1783977" y="3811138"/>
            <a:chExt cx="546847" cy="546847"/>
          </a:xfrm>
        </p:grpSpPr>
        <p:sp>
          <p:nvSpPr>
            <p:cNvPr id="18" name="椭圆 17"/>
            <p:cNvSpPr/>
            <p:nvPr/>
          </p:nvSpPr>
          <p:spPr>
            <a:xfrm>
              <a:off x="1783977" y="3811138"/>
              <a:ext cx="546847" cy="546847"/>
            </a:xfrm>
            <a:prstGeom prst="ellipse">
              <a:avLst/>
            </a:prstGeom>
            <a:noFill/>
            <a:ln>
              <a:solidFill>
                <a:srgbClr val="42A6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1" name="Freeform 52"/>
            <p:cNvSpPr>
              <a:spLocks noEditPoints="1"/>
            </p:cNvSpPr>
            <p:nvPr/>
          </p:nvSpPr>
          <p:spPr bwMode="auto">
            <a:xfrm>
              <a:off x="1927410" y="3984803"/>
              <a:ext cx="259976" cy="199516"/>
            </a:xfrm>
            <a:custGeom>
              <a:avLst/>
              <a:gdLst>
                <a:gd name="T0" fmla="*/ 113 w 128"/>
                <a:gd name="T1" fmla="*/ 0 h 98"/>
                <a:gd name="T2" fmla="*/ 98 w 128"/>
                <a:gd name="T3" fmla="*/ 15 h 98"/>
                <a:gd name="T4" fmla="*/ 103 w 128"/>
                <a:gd name="T5" fmla="*/ 26 h 98"/>
                <a:gd name="T6" fmla="*/ 84 w 128"/>
                <a:gd name="T7" fmla="*/ 54 h 98"/>
                <a:gd name="T8" fmla="*/ 79 w 128"/>
                <a:gd name="T9" fmla="*/ 52 h 98"/>
                <a:gd name="T10" fmla="*/ 66 w 128"/>
                <a:gd name="T11" fmla="*/ 60 h 98"/>
                <a:gd name="T12" fmla="*/ 55 w 128"/>
                <a:gd name="T13" fmla="*/ 54 h 98"/>
                <a:gd name="T14" fmla="*/ 56 w 128"/>
                <a:gd name="T15" fmla="*/ 49 h 98"/>
                <a:gd name="T16" fmla="*/ 41 w 128"/>
                <a:gd name="T17" fmla="*/ 34 h 98"/>
                <a:gd name="T18" fmla="*/ 26 w 128"/>
                <a:gd name="T19" fmla="*/ 49 h 98"/>
                <a:gd name="T20" fmla="*/ 31 w 128"/>
                <a:gd name="T21" fmla="*/ 60 h 98"/>
                <a:gd name="T22" fmla="*/ 23 w 128"/>
                <a:gd name="T23" fmla="*/ 70 h 98"/>
                <a:gd name="T24" fmla="*/ 15 w 128"/>
                <a:gd name="T25" fmla="*/ 68 h 98"/>
                <a:gd name="T26" fmla="*/ 0 w 128"/>
                <a:gd name="T27" fmla="*/ 83 h 98"/>
                <a:gd name="T28" fmla="*/ 15 w 128"/>
                <a:gd name="T29" fmla="*/ 98 h 98"/>
                <a:gd name="T30" fmla="*/ 30 w 128"/>
                <a:gd name="T31" fmla="*/ 83 h 98"/>
                <a:gd name="T32" fmla="*/ 26 w 128"/>
                <a:gd name="T33" fmla="*/ 73 h 98"/>
                <a:gd name="T34" fmla="*/ 34 w 128"/>
                <a:gd name="T35" fmla="*/ 62 h 98"/>
                <a:gd name="T36" fmla="*/ 41 w 128"/>
                <a:gd name="T37" fmla="*/ 64 h 98"/>
                <a:gd name="T38" fmla="*/ 53 w 128"/>
                <a:gd name="T39" fmla="*/ 57 h 98"/>
                <a:gd name="T40" fmla="*/ 64 w 128"/>
                <a:gd name="T41" fmla="*/ 64 h 98"/>
                <a:gd name="T42" fmla="*/ 64 w 128"/>
                <a:gd name="T43" fmla="*/ 68 h 98"/>
                <a:gd name="T44" fmla="*/ 79 w 128"/>
                <a:gd name="T45" fmla="*/ 83 h 98"/>
                <a:gd name="T46" fmla="*/ 94 w 128"/>
                <a:gd name="T47" fmla="*/ 68 h 98"/>
                <a:gd name="T48" fmla="*/ 88 w 128"/>
                <a:gd name="T49" fmla="*/ 56 h 98"/>
                <a:gd name="T50" fmla="*/ 106 w 128"/>
                <a:gd name="T51" fmla="*/ 28 h 98"/>
                <a:gd name="T52" fmla="*/ 113 w 128"/>
                <a:gd name="T53" fmla="*/ 30 h 98"/>
                <a:gd name="T54" fmla="*/ 128 w 128"/>
                <a:gd name="T55" fmla="*/ 15 h 98"/>
                <a:gd name="T56" fmla="*/ 113 w 128"/>
                <a:gd name="T57" fmla="*/ 0 h 98"/>
                <a:gd name="T58" fmla="*/ 15 w 128"/>
                <a:gd name="T59" fmla="*/ 90 h 98"/>
                <a:gd name="T60" fmla="*/ 7 w 128"/>
                <a:gd name="T61" fmla="*/ 83 h 98"/>
                <a:gd name="T62" fmla="*/ 15 w 128"/>
                <a:gd name="T63" fmla="*/ 75 h 98"/>
                <a:gd name="T64" fmla="*/ 22 w 128"/>
                <a:gd name="T65" fmla="*/ 83 h 98"/>
                <a:gd name="T66" fmla="*/ 15 w 128"/>
                <a:gd name="T67" fmla="*/ 90 h 98"/>
                <a:gd name="T68" fmla="*/ 41 w 128"/>
                <a:gd name="T69" fmla="*/ 56 h 98"/>
                <a:gd name="T70" fmla="*/ 34 w 128"/>
                <a:gd name="T71" fmla="*/ 49 h 98"/>
                <a:gd name="T72" fmla="*/ 41 w 128"/>
                <a:gd name="T73" fmla="*/ 41 h 98"/>
                <a:gd name="T74" fmla="*/ 49 w 128"/>
                <a:gd name="T75" fmla="*/ 49 h 98"/>
                <a:gd name="T76" fmla="*/ 41 w 128"/>
                <a:gd name="T77" fmla="*/ 56 h 98"/>
                <a:gd name="T78" fmla="*/ 79 w 128"/>
                <a:gd name="T79" fmla="*/ 75 h 98"/>
                <a:gd name="T80" fmla="*/ 71 w 128"/>
                <a:gd name="T81" fmla="*/ 68 h 98"/>
                <a:gd name="T82" fmla="*/ 79 w 128"/>
                <a:gd name="T83" fmla="*/ 60 h 98"/>
                <a:gd name="T84" fmla="*/ 86 w 128"/>
                <a:gd name="T85" fmla="*/ 68 h 98"/>
                <a:gd name="T86" fmla="*/ 79 w 128"/>
                <a:gd name="T87" fmla="*/ 75 h 98"/>
                <a:gd name="T88" fmla="*/ 113 w 128"/>
                <a:gd name="T89" fmla="*/ 22 h 98"/>
                <a:gd name="T90" fmla="*/ 105 w 128"/>
                <a:gd name="T91" fmla="*/ 15 h 98"/>
                <a:gd name="T92" fmla="*/ 113 w 128"/>
                <a:gd name="T93" fmla="*/ 7 h 98"/>
                <a:gd name="T94" fmla="*/ 120 w 128"/>
                <a:gd name="T95" fmla="*/ 15 h 98"/>
                <a:gd name="T96" fmla="*/ 113 w 128"/>
                <a:gd name="T97" fmla="*/ 2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98">
                  <a:moveTo>
                    <a:pt x="113" y="0"/>
                  </a:moveTo>
                  <a:cubicBezTo>
                    <a:pt x="104" y="0"/>
                    <a:pt x="98" y="7"/>
                    <a:pt x="98" y="15"/>
                  </a:cubicBezTo>
                  <a:cubicBezTo>
                    <a:pt x="98" y="19"/>
                    <a:pt x="100" y="23"/>
                    <a:pt x="103" y="26"/>
                  </a:cubicBezTo>
                  <a:cubicBezTo>
                    <a:pt x="84" y="54"/>
                    <a:pt x="84" y="54"/>
                    <a:pt x="84" y="54"/>
                  </a:cubicBezTo>
                  <a:cubicBezTo>
                    <a:pt x="83" y="53"/>
                    <a:pt x="81" y="52"/>
                    <a:pt x="79" y="52"/>
                  </a:cubicBezTo>
                  <a:cubicBezTo>
                    <a:pt x="73" y="52"/>
                    <a:pt x="68" y="56"/>
                    <a:pt x="66" y="60"/>
                  </a:cubicBezTo>
                  <a:cubicBezTo>
                    <a:pt x="55" y="54"/>
                    <a:pt x="55" y="54"/>
                    <a:pt x="55" y="54"/>
                  </a:cubicBezTo>
                  <a:cubicBezTo>
                    <a:pt x="56" y="53"/>
                    <a:pt x="56" y="51"/>
                    <a:pt x="56" y="49"/>
                  </a:cubicBezTo>
                  <a:cubicBezTo>
                    <a:pt x="56" y="40"/>
                    <a:pt x="49" y="34"/>
                    <a:pt x="41" y="34"/>
                  </a:cubicBezTo>
                  <a:cubicBezTo>
                    <a:pt x="33" y="34"/>
                    <a:pt x="26" y="40"/>
                    <a:pt x="26" y="49"/>
                  </a:cubicBezTo>
                  <a:cubicBezTo>
                    <a:pt x="26" y="53"/>
                    <a:pt x="28" y="57"/>
                    <a:pt x="31" y="60"/>
                  </a:cubicBezTo>
                  <a:cubicBezTo>
                    <a:pt x="23" y="70"/>
                    <a:pt x="23" y="70"/>
                    <a:pt x="23" y="70"/>
                  </a:cubicBezTo>
                  <a:cubicBezTo>
                    <a:pt x="21" y="69"/>
                    <a:pt x="18" y="68"/>
                    <a:pt x="15" y="68"/>
                  </a:cubicBezTo>
                  <a:cubicBezTo>
                    <a:pt x="6" y="68"/>
                    <a:pt x="0" y="74"/>
                    <a:pt x="0" y="83"/>
                  </a:cubicBezTo>
                  <a:cubicBezTo>
                    <a:pt x="0" y="91"/>
                    <a:pt x="6" y="98"/>
                    <a:pt x="15" y="98"/>
                  </a:cubicBezTo>
                  <a:cubicBezTo>
                    <a:pt x="23" y="98"/>
                    <a:pt x="30" y="91"/>
                    <a:pt x="30" y="83"/>
                  </a:cubicBezTo>
                  <a:cubicBezTo>
                    <a:pt x="30" y="79"/>
                    <a:pt x="28" y="76"/>
                    <a:pt x="26" y="73"/>
                  </a:cubicBezTo>
                  <a:cubicBezTo>
                    <a:pt x="34" y="62"/>
                    <a:pt x="34" y="62"/>
                    <a:pt x="34" y="62"/>
                  </a:cubicBezTo>
                  <a:cubicBezTo>
                    <a:pt x="36" y="63"/>
                    <a:pt x="39" y="64"/>
                    <a:pt x="41" y="64"/>
                  </a:cubicBezTo>
                  <a:cubicBezTo>
                    <a:pt x="46" y="64"/>
                    <a:pt x="51" y="61"/>
                    <a:pt x="53" y="57"/>
                  </a:cubicBezTo>
                  <a:cubicBezTo>
                    <a:pt x="64" y="64"/>
                    <a:pt x="64" y="64"/>
                    <a:pt x="64" y="64"/>
                  </a:cubicBezTo>
                  <a:cubicBezTo>
                    <a:pt x="64" y="65"/>
                    <a:pt x="64" y="66"/>
                    <a:pt x="64" y="68"/>
                  </a:cubicBezTo>
                  <a:cubicBezTo>
                    <a:pt x="64" y="76"/>
                    <a:pt x="70" y="83"/>
                    <a:pt x="79" y="83"/>
                  </a:cubicBezTo>
                  <a:cubicBezTo>
                    <a:pt x="87" y="83"/>
                    <a:pt x="94" y="76"/>
                    <a:pt x="94" y="68"/>
                  </a:cubicBezTo>
                  <a:cubicBezTo>
                    <a:pt x="94" y="63"/>
                    <a:pt x="91" y="58"/>
                    <a:pt x="88" y="56"/>
                  </a:cubicBezTo>
                  <a:cubicBezTo>
                    <a:pt x="106" y="28"/>
                    <a:pt x="106" y="28"/>
                    <a:pt x="106" y="28"/>
                  </a:cubicBezTo>
                  <a:cubicBezTo>
                    <a:pt x="108" y="29"/>
                    <a:pt x="110" y="30"/>
                    <a:pt x="113" y="30"/>
                  </a:cubicBezTo>
                  <a:cubicBezTo>
                    <a:pt x="121" y="30"/>
                    <a:pt x="128" y="23"/>
                    <a:pt x="128" y="15"/>
                  </a:cubicBezTo>
                  <a:cubicBezTo>
                    <a:pt x="128" y="7"/>
                    <a:pt x="121" y="0"/>
                    <a:pt x="113" y="0"/>
                  </a:cubicBezTo>
                  <a:close/>
                  <a:moveTo>
                    <a:pt x="15" y="90"/>
                  </a:moveTo>
                  <a:cubicBezTo>
                    <a:pt x="11" y="90"/>
                    <a:pt x="7" y="87"/>
                    <a:pt x="7" y="83"/>
                  </a:cubicBezTo>
                  <a:cubicBezTo>
                    <a:pt x="7" y="78"/>
                    <a:pt x="11" y="75"/>
                    <a:pt x="15" y="75"/>
                  </a:cubicBezTo>
                  <a:cubicBezTo>
                    <a:pt x="19" y="75"/>
                    <a:pt x="22" y="78"/>
                    <a:pt x="22" y="83"/>
                  </a:cubicBezTo>
                  <a:cubicBezTo>
                    <a:pt x="22" y="87"/>
                    <a:pt x="19" y="90"/>
                    <a:pt x="15" y="90"/>
                  </a:cubicBezTo>
                  <a:close/>
                  <a:moveTo>
                    <a:pt x="41" y="56"/>
                  </a:moveTo>
                  <a:cubicBezTo>
                    <a:pt x="37" y="56"/>
                    <a:pt x="34" y="53"/>
                    <a:pt x="34" y="49"/>
                  </a:cubicBezTo>
                  <a:cubicBezTo>
                    <a:pt x="34" y="45"/>
                    <a:pt x="37" y="41"/>
                    <a:pt x="41" y="41"/>
                  </a:cubicBezTo>
                  <a:cubicBezTo>
                    <a:pt x="45" y="41"/>
                    <a:pt x="49" y="45"/>
                    <a:pt x="49" y="49"/>
                  </a:cubicBezTo>
                  <a:cubicBezTo>
                    <a:pt x="49" y="53"/>
                    <a:pt x="45" y="56"/>
                    <a:pt x="41" y="56"/>
                  </a:cubicBezTo>
                  <a:close/>
                  <a:moveTo>
                    <a:pt x="79" y="75"/>
                  </a:moveTo>
                  <a:cubicBezTo>
                    <a:pt x="75" y="75"/>
                    <a:pt x="71" y="72"/>
                    <a:pt x="71" y="68"/>
                  </a:cubicBezTo>
                  <a:cubicBezTo>
                    <a:pt x="71" y="63"/>
                    <a:pt x="75" y="60"/>
                    <a:pt x="79" y="60"/>
                  </a:cubicBezTo>
                  <a:cubicBezTo>
                    <a:pt x="83" y="60"/>
                    <a:pt x="86" y="63"/>
                    <a:pt x="86" y="68"/>
                  </a:cubicBezTo>
                  <a:cubicBezTo>
                    <a:pt x="86" y="72"/>
                    <a:pt x="83" y="75"/>
                    <a:pt x="79" y="75"/>
                  </a:cubicBezTo>
                  <a:close/>
                  <a:moveTo>
                    <a:pt x="113" y="22"/>
                  </a:moveTo>
                  <a:cubicBezTo>
                    <a:pt x="108" y="22"/>
                    <a:pt x="105" y="19"/>
                    <a:pt x="105" y="15"/>
                  </a:cubicBezTo>
                  <a:cubicBezTo>
                    <a:pt x="105" y="11"/>
                    <a:pt x="108" y="7"/>
                    <a:pt x="113" y="7"/>
                  </a:cubicBezTo>
                  <a:cubicBezTo>
                    <a:pt x="117" y="7"/>
                    <a:pt x="120" y="11"/>
                    <a:pt x="120" y="15"/>
                  </a:cubicBezTo>
                  <a:cubicBezTo>
                    <a:pt x="120" y="19"/>
                    <a:pt x="117" y="22"/>
                    <a:pt x="113" y="22"/>
                  </a:cubicBezTo>
                  <a:close/>
                </a:path>
              </a:pathLst>
            </a:custGeom>
            <a:solidFill>
              <a:schemeClr val="tx1"/>
            </a:soli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55" name="组合 54"/>
          <p:cNvGrpSpPr/>
          <p:nvPr/>
        </p:nvGrpSpPr>
        <p:grpSpPr>
          <a:xfrm>
            <a:off x="1783975" y="5446006"/>
            <a:ext cx="546847" cy="546847"/>
            <a:chOff x="1783975" y="5446006"/>
            <a:chExt cx="546847" cy="546847"/>
          </a:xfrm>
        </p:grpSpPr>
        <p:sp>
          <p:nvSpPr>
            <p:cNvPr id="20" name="椭圆 19"/>
            <p:cNvSpPr/>
            <p:nvPr/>
          </p:nvSpPr>
          <p:spPr>
            <a:xfrm>
              <a:off x="1783975" y="5446006"/>
              <a:ext cx="546847" cy="546847"/>
            </a:xfrm>
            <a:prstGeom prst="ellipse">
              <a:avLst/>
            </a:prstGeom>
            <a:noFill/>
            <a:ln>
              <a:solidFill>
                <a:srgbClr val="42A6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2" name="Group 2"/>
            <p:cNvGrpSpPr/>
            <p:nvPr/>
          </p:nvGrpSpPr>
          <p:grpSpPr>
            <a:xfrm>
              <a:off x="1959444" y="5584867"/>
              <a:ext cx="201695" cy="294785"/>
              <a:chOff x="6258454" y="3849160"/>
              <a:chExt cx="330200" cy="482600"/>
            </a:xfrm>
          </p:grpSpPr>
          <p:sp>
            <p:nvSpPr>
              <p:cNvPr id="2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4"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54" name="组合 53"/>
          <p:cNvGrpSpPr/>
          <p:nvPr/>
        </p:nvGrpSpPr>
        <p:grpSpPr>
          <a:xfrm>
            <a:off x="1783976" y="4628572"/>
            <a:ext cx="546847" cy="546847"/>
            <a:chOff x="1783976" y="4628572"/>
            <a:chExt cx="546847" cy="546847"/>
          </a:xfrm>
        </p:grpSpPr>
        <p:sp>
          <p:nvSpPr>
            <p:cNvPr id="19" name="椭圆 18"/>
            <p:cNvSpPr/>
            <p:nvPr/>
          </p:nvSpPr>
          <p:spPr>
            <a:xfrm>
              <a:off x="1783976" y="4628572"/>
              <a:ext cx="546847" cy="546847"/>
            </a:xfrm>
            <a:prstGeom prst="ellipse">
              <a:avLst/>
            </a:prstGeom>
            <a:solidFill>
              <a:schemeClr val="bg1">
                <a:alpha val="3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5" name="组合 24"/>
            <p:cNvGrpSpPr/>
            <p:nvPr/>
          </p:nvGrpSpPr>
          <p:grpSpPr>
            <a:xfrm>
              <a:off x="1953657" y="4788378"/>
              <a:ext cx="207482" cy="238017"/>
              <a:chOff x="9242213" y="3106929"/>
              <a:chExt cx="420687" cy="482600"/>
            </a:xfrm>
          </p:grpSpPr>
          <p:sp>
            <p:nvSpPr>
              <p:cNvPr id="26" name="Freeform 49"/>
              <p:cNvSpPr>
                <a:spLocks noEditPoints="1"/>
              </p:cNvSpPr>
              <p:nvPr/>
            </p:nvSpPr>
            <p:spPr bwMode="auto">
              <a:xfrm>
                <a:off x="9242213" y="3106929"/>
                <a:ext cx="420687"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7" name="Oval 50"/>
              <p:cNvSpPr>
                <a:spLocks noChangeArrowheads="1"/>
              </p:cNvSpPr>
              <p:nvPr/>
            </p:nvSpPr>
            <p:spPr bwMode="auto">
              <a:xfrm>
                <a:off x="9572413" y="3483166"/>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8" name="Oval 51"/>
              <p:cNvSpPr>
                <a:spLocks noChangeArrowheads="1"/>
              </p:cNvSpPr>
              <p:nvPr/>
            </p:nvSpPr>
            <p:spPr bwMode="auto">
              <a:xfrm>
                <a:off x="9572413" y="3392679"/>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9" name="Oval 52"/>
              <p:cNvSpPr>
                <a:spLocks noChangeArrowheads="1"/>
              </p:cNvSpPr>
              <p:nvPr/>
            </p:nvSpPr>
            <p:spPr bwMode="auto">
              <a:xfrm>
                <a:off x="9572413" y="3302191"/>
                <a:ext cx="30162" cy="3016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sp>
        <p:nvSpPr>
          <p:cNvPr id="42" name="Rectangle 32"/>
          <p:cNvSpPr/>
          <p:nvPr/>
        </p:nvSpPr>
        <p:spPr>
          <a:xfrm flipH="1">
            <a:off x="5298139" y="4926281"/>
            <a:ext cx="2807179" cy="400110"/>
          </a:xfrm>
          <a:prstGeom prst="rect">
            <a:avLst/>
          </a:prstGeom>
        </p:spPr>
        <p:txBody>
          <a:bodyPr wrap="none">
            <a:spAutoFit/>
          </a:bodyPr>
          <a:lstStyle/>
          <a:p>
            <a:r>
              <a:rPr lang="en-US" altLang="zh-CN" sz="2000" dirty="0" smtClean="0">
                <a:solidFill>
                  <a:schemeClr val="bg1"/>
                </a:solidFill>
                <a:latin typeface="字魂105号-简雅黑" panose="00000500000000000000" pitchFamily="2" charset="-122"/>
                <a:ea typeface="Lato" panose="020F0502020204030203" pitchFamily="34" charset="0"/>
                <a:cs typeface="Lato" panose="020F0502020204030203" pitchFamily="34" charset="0"/>
              </a:rPr>
              <a:t>ADD PROJECT NAME</a:t>
            </a:r>
            <a:endParaRPr lang="id-ID" altLang="zh-CN" sz="2000" dirty="0">
              <a:solidFill>
                <a:schemeClr val="bg1"/>
              </a:solidFill>
              <a:latin typeface="字魂105号-简雅黑" panose="00000500000000000000" pitchFamily="2" charset="-122"/>
              <a:ea typeface="Lato" panose="020F0502020204030203" pitchFamily="34" charset="0"/>
              <a:cs typeface="Lato" panose="020F0502020204030203" pitchFamily="34" charset="0"/>
            </a:endParaRPr>
          </a:p>
        </p:txBody>
      </p:sp>
      <p:sp>
        <p:nvSpPr>
          <p:cNvPr id="43" name="Text Placeholder 4"/>
          <p:cNvSpPr txBox="1"/>
          <p:nvPr/>
        </p:nvSpPr>
        <p:spPr>
          <a:xfrm>
            <a:off x="5298139" y="5370332"/>
            <a:ext cx="5109885" cy="72385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b="1" dirty="0">
                <a:solidFill>
                  <a:schemeClr val="bg1"/>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ad minim veniam, quis nostrud </a:t>
            </a:r>
            <a:r>
              <a:rPr lang="id-ID" sz="1200" dirty="0" smtClean="0">
                <a:solidFill>
                  <a:schemeClr val="bg1"/>
                </a:solidFill>
                <a:latin typeface="字魂105号-简雅黑" panose="00000500000000000000" pitchFamily="2" charset="-122"/>
                <a:ea typeface="字魂105号-简雅黑" panose="00000500000000000000" pitchFamily="2" charset="-122"/>
                <a:cs typeface="Calibri" panose="020F0502020204030204"/>
              </a:rPr>
              <a:t>xerci </a:t>
            </a: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tation ullamcorper nibh euismod tincidunt ut </a:t>
            </a:r>
            <a:r>
              <a:rPr lang="id-ID" sz="1200" dirty="0" smtClean="0">
                <a:solidFill>
                  <a:schemeClr val="bg1"/>
                </a:solidFill>
                <a:latin typeface="字魂105号-简雅黑" panose="00000500000000000000" pitchFamily="2" charset="-122"/>
                <a:ea typeface="字魂105号-简雅黑" panose="00000500000000000000" pitchFamily="2" charset="-122"/>
                <a:cs typeface="Calibri" panose="020F0502020204030204"/>
              </a:rPr>
              <a:t>et </a:t>
            </a:r>
            <a:r>
              <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rPr>
              <a:t>dolore magna aliquam erat volutpat. Ut wisi enim ad minim veniam</a:t>
            </a:r>
            <a:endParaRPr lang="id-ID" sz="1200" dirty="0">
              <a:solidFill>
                <a:schemeClr val="bg1"/>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46" name="矩形 45"/>
          <p:cNvSpPr/>
          <p:nvPr/>
        </p:nvSpPr>
        <p:spPr>
          <a:xfrm>
            <a:off x="2371855" y="3775447"/>
            <a:ext cx="2443796" cy="612475"/>
          </a:xfrm>
          <a:prstGeom prst="rect">
            <a:avLst/>
          </a:prstGeom>
        </p:spPr>
        <p:txBody>
          <a:bodyPr wrap="square">
            <a:spAutoFit/>
          </a:bodyPr>
          <a:lstStyle/>
          <a:p>
            <a:pPr>
              <a:lnSpc>
                <a:spcPct val="13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0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a:t>
            </a:r>
            <a:r>
              <a:rPr lang="en-US" altLang="zh-CN" sz="100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here</a:t>
            </a:r>
            <a:endParaRPr lang="en-US" altLang="zh-CN" sz="10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47" name="矩形 46"/>
          <p:cNvSpPr/>
          <p:nvPr/>
        </p:nvSpPr>
        <p:spPr>
          <a:xfrm>
            <a:off x="2371855" y="4561131"/>
            <a:ext cx="2443796" cy="612475"/>
          </a:xfrm>
          <a:prstGeom prst="rect">
            <a:avLst/>
          </a:prstGeom>
        </p:spPr>
        <p:txBody>
          <a:bodyPr wrap="square">
            <a:spAutoFit/>
          </a:bodyPr>
          <a:lstStyle/>
          <a:p>
            <a:pPr>
              <a:lnSpc>
                <a:spcPct val="130000"/>
              </a:lnSpc>
            </a:pPr>
            <a:r>
              <a:rPr lang="zh-CN" altLang="en-US" sz="1600" dirty="0">
                <a:solidFill>
                  <a:schemeClr val="bg1"/>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chemeClr val="bg1"/>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chemeClr val="bg1"/>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a:t>
            </a:r>
            <a:r>
              <a:rPr lang="en-US" altLang="zh-CN" sz="1000" dirty="0" smtClean="0">
                <a:solidFill>
                  <a:schemeClr val="bg1"/>
                </a:solidFill>
                <a:latin typeface="字魂105号-简雅黑" panose="00000500000000000000" pitchFamily="2" charset="-122"/>
                <a:ea typeface="字魂105号-简雅黑" panose="00000500000000000000" pitchFamily="2" charset="-122"/>
                <a:cs typeface="+mn-ea"/>
                <a:sym typeface="+mn-lt"/>
              </a:rPr>
              <a:t>here</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8" name="矩形 47"/>
          <p:cNvSpPr/>
          <p:nvPr/>
        </p:nvSpPr>
        <p:spPr>
          <a:xfrm>
            <a:off x="2371855" y="5407832"/>
            <a:ext cx="2443796" cy="612475"/>
          </a:xfrm>
          <a:prstGeom prst="rect">
            <a:avLst/>
          </a:prstGeom>
        </p:spPr>
        <p:txBody>
          <a:bodyPr wrap="square">
            <a:spAutoFit/>
          </a:bodyPr>
          <a:lstStyle/>
          <a:p>
            <a:pPr>
              <a:lnSpc>
                <a:spcPct val="13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0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a:t>
            </a:r>
            <a:r>
              <a:rPr lang="en-US" altLang="zh-CN" sz="100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here</a:t>
            </a:r>
            <a:endParaRPr lang="en-US" altLang="zh-CN" sz="10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51" name="文本框 50"/>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未来工作计划</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52" name="文本框 51"/>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51"/>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52"/>
                                        </p:tgtEl>
                                        <p:attrNameLst>
                                          <p:attrName>ppt_x</p:attrName>
                                          <p:attrName>ppt_y</p:attrName>
                                        </p:attrNameLst>
                                      </p:cBhvr>
                                      <p:rCtr x="0" y="-4329"/>
                                    </p:animMotion>
                                  </p:childTnLst>
                                </p:cTn>
                              </p:par>
                              <p:par>
                                <p:cTn id="15" presetID="10" presetClass="entr" presetSubtype="0" fill="hold" grpId="0" nodeType="with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par>
                                <p:cTn id="18" presetID="64" presetClass="path" presetSubtype="0" decel="100000" fill="hold" grpId="1" nodeType="withEffect">
                                  <p:stCondLst>
                                    <p:cond delay="750"/>
                                  </p:stCondLst>
                                  <p:childTnLst>
                                    <p:animMotion origin="layout" path="M 0 2.22222E-6 L 0 -0.08658 " pathEditMode="relative" rAng="0" ptsTypes="AA">
                                      <p:cBhvr>
                                        <p:cTn id="19" dur="1000" spd="-100000" fill="hold"/>
                                        <p:tgtEl>
                                          <p:spTgt spid="7"/>
                                        </p:tgtEl>
                                        <p:attrNameLst>
                                          <p:attrName>ppt_x</p:attrName>
                                          <p:attrName>ppt_y</p:attrName>
                                        </p:attrNameLst>
                                      </p:cBhvr>
                                      <p:rCtr x="0" y="-4329"/>
                                    </p:animMotion>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par>
                                <p:cTn id="24" presetID="35" presetClass="path" presetSubtype="0" decel="100000" fill="hold" grpId="1" nodeType="withEffect">
                                  <p:stCondLst>
                                    <p:cond delay="0"/>
                                  </p:stCondLst>
                                  <p:childTnLst>
                                    <p:animMotion origin="layout" path="M 4.375E-6 7.40741E-7 L -0.04011 7.40741E-7 " pathEditMode="relative" rAng="0" ptsTypes="AA">
                                      <p:cBhvr>
                                        <p:cTn id="25" dur="1250" spd="-100000" fill="hold"/>
                                        <p:tgtEl>
                                          <p:spTgt spid="5"/>
                                        </p:tgtEl>
                                        <p:attrNameLst>
                                          <p:attrName>ppt_x</p:attrName>
                                          <p:attrName>ppt_y</p:attrName>
                                        </p:attrNameLst>
                                      </p:cBhvr>
                                      <p:rCtr x="-2005" y="0"/>
                                    </p:animMotion>
                                  </p:childTnLst>
                                </p:cTn>
                              </p:par>
                              <p:par>
                                <p:cTn id="26" presetID="10"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par>
                                <p:cTn id="29" presetID="35" presetClass="path" presetSubtype="0" decel="100000" fill="hold" grpId="1" nodeType="withEffect">
                                  <p:stCondLst>
                                    <p:cond delay="0"/>
                                  </p:stCondLst>
                                  <p:childTnLst>
                                    <p:animMotion origin="layout" path="M -4.375E-6 -4.07407E-6 L 0.04493 -4.07407E-6 " pathEditMode="relative" rAng="0" ptsTypes="AA">
                                      <p:cBhvr>
                                        <p:cTn id="30" dur="1250" spd="-100000" fill="hold"/>
                                        <p:tgtEl>
                                          <p:spTgt spid="4"/>
                                        </p:tgtEl>
                                        <p:attrNameLst>
                                          <p:attrName>ppt_x</p:attrName>
                                          <p:attrName>ppt_y</p:attrName>
                                        </p:attrNameLst>
                                      </p:cBhvr>
                                      <p:rCtr x="2240" y="0"/>
                                    </p:animMotion>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par>
                                <p:cTn id="35" presetID="35" presetClass="path" presetSubtype="0" decel="100000" fill="hold" grpId="1" nodeType="withEffect">
                                  <p:stCondLst>
                                    <p:cond delay="0"/>
                                  </p:stCondLst>
                                  <p:childTnLst>
                                    <p:animMotion origin="layout" path="M 4.375E-6 7.40741E-7 L -0.04011 7.40741E-7 " pathEditMode="relative" rAng="0" ptsTypes="AA">
                                      <p:cBhvr>
                                        <p:cTn id="36" dur="1250" spd="-100000" fill="hold"/>
                                        <p:tgtEl>
                                          <p:spTgt spid="9"/>
                                        </p:tgtEl>
                                        <p:attrNameLst>
                                          <p:attrName>ppt_x</p:attrName>
                                          <p:attrName>ppt_y</p:attrName>
                                        </p:attrNameLst>
                                      </p:cBhvr>
                                      <p:rCtr x="-2005" y="0"/>
                                    </p:animMotion>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par>
                                <p:cTn id="40" presetID="35" presetClass="path" presetSubtype="0" decel="100000" fill="hold" grpId="1" nodeType="withEffect">
                                  <p:stCondLst>
                                    <p:cond delay="0"/>
                                  </p:stCondLst>
                                  <p:childTnLst>
                                    <p:animMotion origin="layout" path="M -4.375E-6 -4.07407E-6 L 0.04493 -4.07407E-6 " pathEditMode="relative" rAng="0" ptsTypes="AA">
                                      <p:cBhvr>
                                        <p:cTn id="41" dur="1250" spd="-100000" fill="hold"/>
                                        <p:tgtEl>
                                          <p:spTgt spid="11"/>
                                        </p:tgtEl>
                                        <p:attrNameLst>
                                          <p:attrName>ppt_x</p:attrName>
                                          <p:attrName>ppt_y</p:attrName>
                                        </p:attrNameLst>
                                      </p:cBhvr>
                                      <p:rCtr x="2240" y="0"/>
                                    </p:animMotion>
                                  </p:childTnLst>
                                </p:cTn>
                              </p:par>
                              <p:par>
                                <p:cTn id="42" presetID="10" presetClass="entr" presetSubtype="0" fill="hold" nodeType="withEffect">
                                  <p:stCondLst>
                                    <p:cond delay="75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childTnLst>
                                </p:cTn>
                              </p:par>
                              <p:par>
                                <p:cTn id="45" presetID="64" presetClass="path" presetSubtype="0" decel="100000" fill="hold" nodeType="withEffect">
                                  <p:stCondLst>
                                    <p:cond delay="750"/>
                                  </p:stCondLst>
                                  <p:childTnLst>
                                    <p:animMotion origin="layout" path="M -2.5E-6 3.7037E-6 L -2.5E-6 -0.18473 " pathEditMode="relative" rAng="0" ptsTypes="AA">
                                      <p:cBhvr>
                                        <p:cTn id="46" dur="1250" spd="-100000" fill="hold"/>
                                        <p:tgtEl>
                                          <p:spTgt spid="53"/>
                                        </p:tgtEl>
                                        <p:attrNameLst>
                                          <p:attrName>ppt_x</p:attrName>
                                          <p:attrName>ppt_y</p:attrName>
                                        </p:attrNameLst>
                                      </p:cBhvr>
                                      <p:rCtr x="0" y="-9236"/>
                                    </p:animMotion>
                                  </p:childTnLst>
                                </p:cTn>
                              </p:par>
                              <p:par>
                                <p:cTn id="47" presetID="10" presetClass="entr" presetSubtype="0" fill="hold" nodeType="withEffect">
                                  <p:stCondLst>
                                    <p:cond delay="75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childTnLst>
                                </p:cTn>
                              </p:par>
                              <p:par>
                                <p:cTn id="50" presetID="64" presetClass="path" presetSubtype="0" decel="100000" fill="hold" nodeType="withEffect">
                                  <p:stCondLst>
                                    <p:cond delay="750"/>
                                  </p:stCondLst>
                                  <p:childTnLst>
                                    <p:animMotion origin="layout" path="M -2.5E-6 -3.7037E-7 L -2.5E-6 -0.34468 " pathEditMode="relative" rAng="0" ptsTypes="AA">
                                      <p:cBhvr>
                                        <p:cTn id="51" dur="1500" spd="-100000" fill="hold"/>
                                        <p:tgtEl>
                                          <p:spTgt spid="54"/>
                                        </p:tgtEl>
                                        <p:attrNameLst>
                                          <p:attrName>ppt_x</p:attrName>
                                          <p:attrName>ppt_y</p:attrName>
                                        </p:attrNameLst>
                                      </p:cBhvr>
                                      <p:rCtr x="0" y="-17245"/>
                                    </p:animMotion>
                                  </p:childTnLst>
                                </p:cTn>
                              </p:par>
                              <p:par>
                                <p:cTn id="52" presetID="10" presetClass="entr" presetSubtype="0" fill="hold" nodeType="withEffect">
                                  <p:stCondLst>
                                    <p:cond delay="75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1000"/>
                                        <p:tgtEl>
                                          <p:spTgt spid="55"/>
                                        </p:tgtEl>
                                      </p:cBhvr>
                                    </p:animEffect>
                                  </p:childTnLst>
                                </p:cTn>
                              </p:par>
                              <p:par>
                                <p:cTn id="55" presetID="64" presetClass="path" presetSubtype="0" decel="100000" fill="hold" nodeType="withEffect">
                                  <p:stCondLst>
                                    <p:cond delay="750"/>
                                  </p:stCondLst>
                                  <p:childTnLst>
                                    <p:animMotion origin="layout" path="M -2.5E-6 -3.7037E-7 L -2.5E-6 -0.34468 " pathEditMode="relative" rAng="0" ptsTypes="AA">
                                      <p:cBhvr>
                                        <p:cTn id="56" dur="1500" spd="-100000" fill="hold"/>
                                        <p:tgtEl>
                                          <p:spTgt spid="55"/>
                                        </p:tgtEl>
                                        <p:attrNameLst>
                                          <p:attrName>ppt_x</p:attrName>
                                          <p:attrName>ppt_y</p:attrName>
                                        </p:attrNameLst>
                                      </p:cBhvr>
                                      <p:rCtr x="0" y="-17245"/>
                                    </p:animMotion>
                                  </p:childTnLst>
                                </p:cTn>
                              </p:par>
                              <p:par>
                                <p:cTn id="57" presetID="10" presetClass="entr" presetSubtype="0" fill="hold" grpId="0" nodeType="withEffect">
                                  <p:stCondLst>
                                    <p:cond delay="150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750"/>
                                        <p:tgtEl>
                                          <p:spTgt spid="46"/>
                                        </p:tgtEl>
                                      </p:cBhvr>
                                    </p:animEffect>
                                  </p:childTnLst>
                                </p:cTn>
                              </p:par>
                              <p:par>
                                <p:cTn id="60" presetID="35" presetClass="path" presetSubtype="0" decel="100000" fill="hold" grpId="1" nodeType="withEffect">
                                  <p:stCondLst>
                                    <p:cond delay="1500"/>
                                  </p:stCondLst>
                                  <p:childTnLst>
                                    <p:animMotion origin="layout" path="M -4.375E-6 -4.07407E-6 L 0.04493 -4.07407E-6 " pathEditMode="relative" rAng="0" ptsTypes="AA">
                                      <p:cBhvr>
                                        <p:cTn id="61" dur="1250" spd="-100000" fill="hold"/>
                                        <p:tgtEl>
                                          <p:spTgt spid="46"/>
                                        </p:tgtEl>
                                        <p:attrNameLst>
                                          <p:attrName>ppt_x</p:attrName>
                                          <p:attrName>ppt_y</p:attrName>
                                        </p:attrNameLst>
                                      </p:cBhvr>
                                      <p:rCtr x="2240" y="0"/>
                                    </p:animMotion>
                                  </p:childTnLst>
                                </p:cTn>
                              </p:par>
                              <p:par>
                                <p:cTn id="62" presetID="10" presetClass="entr" presetSubtype="0" fill="hold" grpId="0" nodeType="withEffect">
                                  <p:stCondLst>
                                    <p:cond delay="150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750"/>
                                        <p:tgtEl>
                                          <p:spTgt spid="47"/>
                                        </p:tgtEl>
                                      </p:cBhvr>
                                    </p:animEffect>
                                  </p:childTnLst>
                                </p:cTn>
                              </p:par>
                              <p:par>
                                <p:cTn id="65" presetID="35" presetClass="path" presetSubtype="0" decel="100000" fill="hold" grpId="1" nodeType="withEffect">
                                  <p:stCondLst>
                                    <p:cond delay="1500"/>
                                  </p:stCondLst>
                                  <p:childTnLst>
                                    <p:animMotion origin="layout" path="M -4.375E-6 -4.07407E-6 L 0.04493 -4.07407E-6 " pathEditMode="relative" rAng="0" ptsTypes="AA">
                                      <p:cBhvr>
                                        <p:cTn id="66" dur="1250" spd="-100000" fill="hold"/>
                                        <p:tgtEl>
                                          <p:spTgt spid="47"/>
                                        </p:tgtEl>
                                        <p:attrNameLst>
                                          <p:attrName>ppt_x</p:attrName>
                                          <p:attrName>ppt_y</p:attrName>
                                        </p:attrNameLst>
                                      </p:cBhvr>
                                      <p:rCtr x="2240" y="0"/>
                                    </p:animMotion>
                                  </p:childTnLst>
                                </p:cTn>
                              </p:par>
                              <p:par>
                                <p:cTn id="67" presetID="10" presetClass="entr" presetSubtype="0" fill="hold" grpId="0" nodeType="withEffect">
                                  <p:stCondLst>
                                    <p:cond delay="150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750"/>
                                        <p:tgtEl>
                                          <p:spTgt spid="48"/>
                                        </p:tgtEl>
                                      </p:cBhvr>
                                    </p:animEffect>
                                  </p:childTnLst>
                                </p:cTn>
                              </p:par>
                              <p:par>
                                <p:cTn id="70" presetID="35" presetClass="path" presetSubtype="0" decel="100000" fill="hold" grpId="1" nodeType="withEffect">
                                  <p:stCondLst>
                                    <p:cond delay="1500"/>
                                  </p:stCondLst>
                                  <p:childTnLst>
                                    <p:animMotion origin="layout" path="M -4.375E-6 -4.07407E-6 L 0.04493 -4.07407E-6 " pathEditMode="relative" rAng="0" ptsTypes="AA">
                                      <p:cBhvr>
                                        <p:cTn id="71" dur="1250" spd="-100000" fill="hold"/>
                                        <p:tgtEl>
                                          <p:spTgt spid="48"/>
                                        </p:tgtEl>
                                        <p:attrNameLst>
                                          <p:attrName>ppt_x</p:attrName>
                                          <p:attrName>ppt_y</p:attrName>
                                        </p:attrNameLst>
                                      </p:cBhvr>
                                      <p:rCtr x="2240" y="0"/>
                                    </p:animMotion>
                                  </p:childTnLst>
                                </p:cTn>
                              </p:par>
                              <p:par>
                                <p:cTn id="72" presetID="10" presetClass="entr" presetSubtype="0" fill="hold" grpId="0" nodeType="withEffect">
                                  <p:stCondLst>
                                    <p:cond delay="150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750"/>
                                        <p:tgtEl>
                                          <p:spTgt spid="44"/>
                                        </p:tgtEl>
                                      </p:cBhvr>
                                    </p:animEffect>
                                  </p:childTnLst>
                                </p:cTn>
                              </p:par>
                              <p:par>
                                <p:cTn id="75" presetID="35" presetClass="path" presetSubtype="0" decel="100000" fill="hold" grpId="1" nodeType="withEffect">
                                  <p:stCondLst>
                                    <p:cond delay="1500"/>
                                  </p:stCondLst>
                                  <p:childTnLst>
                                    <p:animMotion origin="layout" path="M 4.375E-6 7.40741E-7 L -0.04011 7.40741E-7 " pathEditMode="relative" rAng="0" ptsTypes="AA">
                                      <p:cBhvr>
                                        <p:cTn id="76" dur="1250" spd="-100000" fill="hold"/>
                                        <p:tgtEl>
                                          <p:spTgt spid="44"/>
                                        </p:tgtEl>
                                        <p:attrNameLst>
                                          <p:attrName>ppt_x</p:attrName>
                                          <p:attrName>ppt_y</p:attrName>
                                        </p:attrNameLst>
                                      </p:cBhvr>
                                      <p:rCtr x="-2005" y="0"/>
                                    </p:animMotion>
                                  </p:childTnLst>
                                </p:cTn>
                              </p:par>
                              <p:par>
                                <p:cTn id="77" presetID="10" presetClass="entr" presetSubtype="0" fill="hold" grpId="0" nodeType="withEffect">
                                  <p:stCondLst>
                                    <p:cond delay="225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par>
                                <p:cTn id="80" presetID="10" presetClass="entr" presetSubtype="0" fill="hold" nodeType="withEffect">
                                  <p:stCondLst>
                                    <p:cond delay="225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childTnLst>
                                </p:cTn>
                              </p:par>
                              <p:par>
                                <p:cTn id="83" presetID="64" presetClass="path" presetSubtype="0" decel="100000" fill="hold" nodeType="withEffect">
                                  <p:stCondLst>
                                    <p:cond delay="2250"/>
                                  </p:stCondLst>
                                  <p:childTnLst>
                                    <p:animMotion origin="layout" path="M -3.54167E-6 -1.11111E-6 L -3.54167E-6 -0.08657 " pathEditMode="relative" rAng="0" ptsTypes="AA">
                                      <p:cBhvr>
                                        <p:cTn id="84" dur="1000" spd="-100000" fill="hold"/>
                                        <p:tgtEl>
                                          <p:spTgt spid="14"/>
                                        </p:tgtEl>
                                        <p:attrNameLst>
                                          <p:attrName>ppt_x</p:attrName>
                                          <p:attrName>ppt_y</p:attrName>
                                        </p:attrNameLst>
                                      </p:cBhvr>
                                      <p:rCtr x="0" y="-4329"/>
                                    </p:animMotion>
                                  </p:childTnLst>
                                </p:cTn>
                              </p:par>
                              <p:par>
                                <p:cTn id="85" presetID="10" presetClass="entr" presetSubtype="0" fill="hold" grpId="0" nodeType="withEffect">
                                  <p:stCondLst>
                                    <p:cond delay="225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750"/>
                                        <p:tgtEl>
                                          <p:spTgt spid="42"/>
                                        </p:tgtEl>
                                      </p:cBhvr>
                                    </p:animEffect>
                                  </p:childTnLst>
                                </p:cTn>
                              </p:par>
                              <p:par>
                                <p:cTn id="88" presetID="35" presetClass="path" presetSubtype="0" decel="100000" fill="hold" grpId="1" nodeType="withEffect">
                                  <p:stCondLst>
                                    <p:cond delay="2250"/>
                                  </p:stCondLst>
                                  <p:childTnLst>
                                    <p:animMotion origin="layout" path="M 4.375E-6 7.40741E-7 L -0.04011 7.40741E-7 " pathEditMode="relative" rAng="0" ptsTypes="AA">
                                      <p:cBhvr>
                                        <p:cTn id="89" dur="1250" spd="-100000" fill="hold"/>
                                        <p:tgtEl>
                                          <p:spTgt spid="42"/>
                                        </p:tgtEl>
                                        <p:attrNameLst>
                                          <p:attrName>ppt_x</p:attrName>
                                          <p:attrName>ppt_y</p:attrName>
                                        </p:attrNameLst>
                                      </p:cBhvr>
                                      <p:rCtr x="-2005" y="0"/>
                                    </p:animMotion>
                                  </p:childTnLst>
                                </p:cTn>
                              </p:par>
                              <p:par>
                                <p:cTn id="90" presetID="10" presetClass="entr" presetSubtype="0" fill="hold" grpId="0" nodeType="withEffect">
                                  <p:stCondLst>
                                    <p:cond delay="225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750"/>
                                        <p:tgtEl>
                                          <p:spTgt spid="43"/>
                                        </p:tgtEl>
                                      </p:cBhvr>
                                    </p:animEffect>
                                  </p:childTnLst>
                                </p:cTn>
                              </p:par>
                              <p:par>
                                <p:cTn id="93" presetID="35" presetClass="path" presetSubtype="0" decel="100000" fill="hold" grpId="1" nodeType="withEffect">
                                  <p:stCondLst>
                                    <p:cond delay="2250"/>
                                  </p:stCondLst>
                                  <p:childTnLst>
                                    <p:animMotion origin="layout" path="M -4.375E-6 -4.07407E-6 L 0.04493 -4.07407E-6 " pathEditMode="relative" rAng="0" ptsTypes="AA">
                                      <p:cBhvr>
                                        <p:cTn id="94" dur="1250" spd="-100000" fill="hold"/>
                                        <p:tgtEl>
                                          <p:spTgt spid="43"/>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44" grpId="0" animBg="1"/>
      <p:bldP spid="44" grpId="1" animBg="1"/>
      <p:bldP spid="11" grpId="0" animBg="1"/>
      <p:bldP spid="11" grpId="1" animBg="1"/>
      <p:bldP spid="4" grpId="0" animBg="1"/>
      <p:bldP spid="4" grpId="1" animBg="1"/>
      <p:bldP spid="5" grpId="0" animBg="1"/>
      <p:bldP spid="5" grpId="1" animBg="1"/>
      <p:bldP spid="7" grpId="0"/>
      <p:bldP spid="7" grpId="1"/>
      <p:bldP spid="13" grpId="0" animBg="1"/>
      <p:bldP spid="42" grpId="0"/>
      <p:bldP spid="42" grpId="1"/>
      <p:bldP spid="43" grpId="0"/>
      <p:bldP spid="43" grpId="1"/>
      <p:bldP spid="46" grpId="0"/>
      <p:bldP spid="46" grpId="1"/>
      <p:bldP spid="47" grpId="0"/>
      <p:bldP spid="47" grpId="1"/>
      <p:bldP spid="48" grpId="0"/>
      <p:bldP spid="48" grpId="1"/>
      <p:bldP spid="51" grpId="0"/>
      <p:bldP spid="51" grpId="1"/>
      <p:bldP spid="52" grpId="0"/>
      <p:bldP spid="5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3247445" y="2820896"/>
            <a:ext cx="1699087" cy="1699087"/>
            <a:chOff x="3247445" y="2820896"/>
            <a:chExt cx="1699087" cy="1699087"/>
          </a:xfrm>
        </p:grpSpPr>
        <p:sp>
          <p:nvSpPr>
            <p:cNvPr id="3" name="椭圆 2"/>
            <p:cNvSpPr/>
            <p:nvPr/>
          </p:nvSpPr>
          <p:spPr>
            <a:xfrm>
              <a:off x="3247445" y="2820896"/>
              <a:ext cx="1699087" cy="1699087"/>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3" name="Freeform 8"/>
            <p:cNvSpPr>
              <a:spLocks noEditPoints="1"/>
            </p:cNvSpPr>
            <p:nvPr/>
          </p:nvSpPr>
          <p:spPr bwMode="auto">
            <a:xfrm>
              <a:off x="3882299" y="3417910"/>
              <a:ext cx="429377" cy="433466"/>
            </a:xfrm>
            <a:custGeom>
              <a:avLst/>
              <a:gdLst>
                <a:gd name="T0" fmla="*/ 185 w 210"/>
                <a:gd name="T1" fmla="*/ 212 h 212"/>
                <a:gd name="T2" fmla="*/ 111 w 210"/>
                <a:gd name="T3" fmla="*/ 212 h 212"/>
                <a:gd name="T4" fmla="*/ 111 w 210"/>
                <a:gd name="T5" fmla="*/ 168 h 212"/>
                <a:gd name="T6" fmla="*/ 99 w 210"/>
                <a:gd name="T7" fmla="*/ 168 h 212"/>
                <a:gd name="T8" fmla="*/ 99 w 210"/>
                <a:gd name="T9" fmla="*/ 212 h 212"/>
                <a:gd name="T10" fmla="*/ 24 w 210"/>
                <a:gd name="T11" fmla="*/ 212 h 212"/>
                <a:gd name="T12" fmla="*/ 24 w 210"/>
                <a:gd name="T13" fmla="*/ 139 h 212"/>
                <a:gd name="T14" fmla="*/ 0 w 210"/>
                <a:gd name="T15" fmla="*/ 139 h 212"/>
                <a:gd name="T16" fmla="*/ 0 w 210"/>
                <a:gd name="T17" fmla="*/ 124 h 212"/>
                <a:gd name="T18" fmla="*/ 105 w 210"/>
                <a:gd name="T19" fmla="*/ 0 h 212"/>
                <a:gd name="T20" fmla="*/ 136 w 210"/>
                <a:gd name="T21" fmla="*/ 37 h 212"/>
                <a:gd name="T22" fmla="*/ 136 w 210"/>
                <a:gd name="T23" fmla="*/ 11 h 212"/>
                <a:gd name="T24" fmla="*/ 173 w 210"/>
                <a:gd name="T25" fmla="*/ 11 h 212"/>
                <a:gd name="T26" fmla="*/ 173 w 210"/>
                <a:gd name="T27" fmla="*/ 80 h 212"/>
                <a:gd name="T28" fmla="*/ 210 w 210"/>
                <a:gd name="T29" fmla="*/ 124 h 212"/>
                <a:gd name="T30" fmla="*/ 210 w 210"/>
                <a:gd name="T31" fmla="*/ 139 h 212"/>
                <a:gd name="T32" fmla="*/ 185 w 210"/>
                <a:gd name="T33" fmla="*/ 139 h 212"/>
                <a:gd name="T34" fmla="*/ 185 w 210"/>
                <a:gd name="T35" fmla="*/ 212 h 212"/>
                <a:gd name="T36" fmla="*/ 123 w 210"/>
                <a:gd name="T37" fmla="*/ 199 h 212"/>
                <a:gd name="T38" fmla="*/ 173 w 210"/>
                <a:gd name="T39" fmla="*/ 199 h 212"/>
                <a:gd name="T40" fmla="*/ 173 w 210"/>
                <a:gd name="T41" fmla="*/ 127 h 212"/>
                <a:gd name="T42" fmla="*/ 196 w 210"/>
                <a:gd name="T43" fmla="*/ 127 h 212"/>
                <a:gd name="T44" fmla="*/ 160 w 210"/>
                <a:gd name="T45" fmla="*/ 85 h 212"/>
                <a:gd name="T46" fmla="*/ 160 w 210"/>
                <a:gd name="T47" fmla="*/ 23 h 212"/>
                <a:gd name="T48" fmla="*/ 148 w 210"/>
                <a:gd name="T49" fmla="*/ 23 h 212"/>
                <a:gd name="T50" fmla="*/ 148 w 210"/>
                <a:gd name="T51" fmla="*/ 69 h 212"/>
                <a:gd name="T52" fmla="*/ 105 w 210"/>
                <a:gd name="T53" fmla="*/ 20 h 212"/>
                <a:gd name="T54" fmla="*/ 14 w 210"/>
                <a:gd name="T55" fmla="*/ 127 h 212"/>
                <a:gd name="T56" fmla="*/ 37 w 210"/>
                <a:gd name="T57" fmla="*/ 127 h 212"/>
                <a:gd name="T58" fmla="*/ 37 w 210"/>
                <a:gd name="T59" fmla="*/ 199 h 212"/>
                <a:gd name="T60" fmla="*/ 86 w 210"/>
                <a:gd name="T61" fmla="*/ 199 h 212"/>
                <a:gd name="T62" fmla="*/ 86 w 210"/>
                <a:gd name="T63" fmla="*/ 156 h 212"/>
                <a:gd name="T64" fmla="*/ 123 w 210"/>
                <a:gd name="T65" fmla="*/ 156 h 212"/>
                <a:gd name="T66" fmla="*/ 123 w 210"/>
                <a:gd name="T67" fmla="*/ 19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 h="212">
                  <a:moveTo>
                    <a:pt x="185" y="212"/>
                  </a:moveTo>
                  <a:lnTo>
                    <a:pt x="111" y="212"/>
                  </a:lnTo>
                  <a:lnTo>
                    <a:pt x="111" y="168"/>
                  </a:lnTo>
                  <a:lnTo>
                    <a:pt x="99" y="168"/>
                  </a:lnTo>
                  <a:lnTo>
                    <a:pt x="99" y="212"/>
                  </a:lnTo>
                  <a:lnTo>
                    <a:pt x="24" y="212"/>
                  </a:lnTo>
                  <a:lnTo>
                    <a:pt x="24" y="139"/>
                  </a:lnTo>
                  <a:lnTo>
                    <a:pt x="0" y="139"/>
                  </a:lnTo>
                  <a:lnTo>
                    <a:pt x="0" y="124"/>
                  </a:lnTo>
                  <a:lnTo>
                    <a:pt x="105" y="0"/>
                  </a:lnTo>
                  <a:lnTo>
                    <a:pt x="136" y="37"/>
                  </a:lnTo>
                  <a:lnTo>
                    <a:pt x="136" y="11"/>
                  </a:lnTo>
                  <a:lnTo>
                    <a:pt x="173" y="11"/>
                  </a:lnTo>
                  <a:lnTo>
                    <a:pt x="173" y="80"/>
                  </a:lnTo>
                  <a:lnTo>
                    <a:pt x="210" y="124"/>
                  </a:lnTo>
                  <a:lnTo>
                    <a:pt x="210" y="139"/>
                  </a:lnTo>
                  <a:lnTo>
                    <a:pt x="185" y="139"/>
                  </a:lnTo>
                  <a:lnTo>
                    <a:pt x="185" y="212"/>
                  </a:lnTo>
                  <a:close/>
                  <a:moveTo>
                    <a:pt x="123" y="199"/>
                  </a:moveTo>
                  <a:lnTo>
                    <a:pt x="173" y="199"/>
                  </a:lnTo>
                  <a:lnTo>
                    <a:pt x="173" y="127"/>
                  </a:lnTo>
                  <a:lnTo>
                    <a:pt x="196" y="127"/>
                  </a:lnTo>
                  <a:lnTo>
                    <a:pt x="160" y="85"/>
                  </a:lnTo>
                  <a:lnTo>
                    <a:pt x="160" y="23"/>
                  </a:lnTo>
                  <a:lnTo>
                    <a:pt x="148" y="23"/>
                  </a:lnTo>
                  <a:lnTo>
                    <a:pt x="148" y="69"/>
                  </a:lnTo>
                  <a:lnTo>
                    <a:pt x="105" y="20"/>
                  </a:lnTo>
                  <a:lnTo>
                    <a:pt x="14" y="127"/>
                  </a:lnTo>
                  <a:lnTo>
                    <a:pt x="37" y="127"/>
                  </a:lnTo>
                  <a:lnTo>
                    <a:pt x="37" y="199"/>
                  </a:lnTo>
                  <a:lnTo>
                    <a:pt x="86" y="199"/>
                  </a:lnTo>
                  <a:lnTo>
                    <a:pt x="86" y="156"/>
                  </a:lnTo>
                  <a:lnTo>
                    <a:pt x="123" y="156"/>
                  </a:lnTo>
                  <a:lnTo>
                    <a:pt x="123" y="199"/>
                  </a:ln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grpSp>
      <p:grpSp>
        <p:nvGrpSpPr>
          <p:cNvPr id="38" name="组合 37"/>
          <p:cNvGrpSpPr/>
          <p:nvPr/>
        </p:nvGrpSpPr>
        <p:grpSpPr>
          <a:xfrm>
            <a:off x="5989847" y="2820896"/>
            <a:ext cx="1699087" cy="1699087"/>
            <a:chOff x="5989847" y="2820896"/>
            <a:chExt cx="1699087" cy="1699087"/>
          </a:xfrm>
        </p:grpSpPr>
        <p:sp>
          <p:nvSpPr>
            <p:cNvPr id="7" name="椭圆 6"/>
            <p:cNvSpPr/>
            <p:nvPr/>
          </p:nvSpPr>
          <p:spPr>
            <a:xfrm>
              <a:off x="5989847" y="2820896"/>
              <a:ext cx="1699087" cy="1699087"/>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6583207" y="3444917"/>
              <a:ext cx="509618" cy="451043"/>
              <a:chOff x="3418715" y="3207488"/>
              <a:chExt cx="322621" cy="285539"/>
            </a:xfrm>
            <a:solidFill>
              <a:schemeClr val="tx1">
                <a:lumMod val="75000"/>
                <a:lumOff val="25000"/>
              </a:schemeClr>
            </a:solidFill>
          </p:grpSpPr>
          <p:sp>
            <p:nvSpPr>
              <p:cNvPr id="16" name="Freeform 90"/>
              <p:cNvSpPr>
                <a:spLocks noEditPoints="1"/>
              </p:cNvSpPr>
              <p:nvPr/>
            </p:nvSpPr>
            <p:spPr bwMode="auto">
              <a:xfrm>
                <a:off x="3418715" y="3352111"/>
                <a:ext cx="322621" cy="111249"/>
              </a:xfrm>
              <a:custGeom>
                <a:avLst/>
                <a:gdLst>
                  <a:gd name="T0" fmla="*/ 261 w 261"/>
                  <a:gd name="T1" fmla="*/ 90 h 90"/>
                  <a:gd name="T2" fmla="*/ 0 w 261"/>
                  <a:gd name="T3" fmla="*/ 90 h 90"/>
                  <a:gd name="T4" fmla="*/ 0 w 261"/>
                  <a:gd name="T5" fmla="*/ 67 h 90"/>
                  <a:gd name="T6" fmla="*/ 34 w 261"/>
                  <a:gd name="T7" fmla="*/ 0 h 90"/>
                  <a:gd name="T8" fmla="*/ 79 w 261"/>
                  <a:gd name="T9" fmla="*/ 0 h 90"/>
                  <a:gd name="T10" fmla="*/ 130 w 261"/>
                  <a:gd name="T11" fmla="*/ 51 h 90"/>
                  <a:gd name="T12" fmla="*/ 182 w 261"/>
                  <a:gd name="T13" fmla="*/ 0 h 90"/>
                  <a:gd name="T14" fmla="*/ 227 w 261"/>
                  <a:gd name="T15" fmla="*/ 0 h 90"/>
                  <a:gd name="T16" fmla="*/ 261 w 261"/>
                  <a:gd name="T17" fmla="*/ 67 h 90"/>
                  <a:gd name="T18" fmla="*/ 261 w 261"/>
                  <a:gd name="T19" fmla="*/ 90 h 90"/>
                  <a:gd name="T20" fmla="*/ 13 w 261"/>
                  <a:gd name="T21" fmla="*/ 77 h 90"/>
                  <a:gd name="T22" fmla="*/ 249 w 261"/>
                  <a:gd name="T23" fmla="*/ 77 h 90"/>
                  <a:gd name="T24" fmla="*/ 249 w 261"/>
                  <a:gd name="T25" fmla="*/ 70 h 90"/>
                  <a:gd name="T26" fmla="*/ 219 w 261"/>
                  <a:gd name="T27" fmla="*/ 12 h 90"/>
                  <a:gd name="T28" fmla="*/ 187 w 261"/>
                  <a:gd name="T29" fmla="*/ 12 h 90"/>
                  <a:gd name="T30" fmla="*/ 130 w 261"/>
                  <a:gd name="T31" fmla="*/ 70 h 90"/>
                  <a:gd name="T32" fmla="*/ 73 w 261"/>
                  <a:gd name="T33" fmla="*/ 12 h 90"/>
                  <a:gd name="T34" fmla="*/ 40 w 261"/>
                  <a:gd name="T35" fmla="*/ 12 h 90"/>
                  <a:gd name="T36" fmla="*/ 13 w 261"/>
                  <a:gd name="T37" fmla="*/ 70 h 90"/>
                  <a:gd name="T38" fmla="*/ 13 w 261"/>
                  <a:gd name="T39"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90">
                    <a:moveTo>
                      <a:pt x="261" y="90"/>
                    </a:moveTo>
                    <a:lnTo>
                      <a:pt x="0" y="90"/>
                    </a:lnTo>
                    <a:lnTo>
                      <a:pt x="0" y="67"/>
                    </a:lnTo>
                    <a:lnTo>
                      <a:pt x="34" y="0"/>
                    </a:lnTo>
                    <a:lnTo>
                      <a:pt x="79" y="0"/>
                    </a:lnTo>
                    <a:lnTo>
                      <a:pt x="130" y="51"/>
                    </a:lnTo>
                    <a:lnTo>
                      <a:pt x="182" y="0"/>
                    </a:lnTo>
                    <a:lnTo>
                      <a:pt x="227" y="0"/>
                    </a:lnTo>
                    <a:lnTo>
                      <a:pt x="261" y="67"/>
                    </a:lnTo>
                    <a:lnTo>
                      <a:pt x="261" y="90"/>
                    </a:lnTo>
                    <a:close/>
                    <a:moveTo>
                      <a:pt x="13" y="77"/>
                    </a:moveTo>
                    <a:lnTo>
                      <a:pt x="249" y="77"/>
                    </a:lnTo>
                    <a:lnTo>
                      <a:pt x="249" y="70"/>
                    </a:lnTo>
                    <a:lnTo>
                      <a:pt x="219" y="12"/>
                    </a:lnTo>
                    <a:lnTo>
                      <a:pt x="187" y="12"/>
                    </a:lnTo>
                    <a:lnTo>
                      <a:pt x="130" y="70"/>
                    </a:lnTo>
                    <a:lnTo>
                      <a:pt x="73" y="12"/>
                    </a:lnTo>
                    <a:lnTo>
                      <a:pt x="40" y="12"/>
                    </a:lnTo>
                    <a:lnTo>
                      <a:pt x="13" y="70"/>
                    </a:lnTo>
                    <a:lnTo>
                      <a:pt x="13"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sp>
            <p:nvSpPr>
              <p:cNvPr id="17" name="Rectangle 91"/>
              <p:cNvSpPr>
                <a:spLocks noChangeArrowheads="1"/>
              </p:cNvSpPr>
              <p:nvPr/>
            </p:nvSpPr>
            <p:spPr bwMode="auto">
              <a:xfrm>
                <a:off x="3418715" y="3485610"/>
                <a:ext cx="320149" cy="74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sp>
            <p:nvSpPr>
              <p:cNvPr id="18" name="Freeform 92"/>
              <p:cNvSpPr>
                <a:spLocks noEditPoints="1"/>
              </p:cNvSpPr>
              <p:nvPr/>
            </p:nvSpPr>
            <p:spPr bwMode="auto">
              <a:xfrm>
                <a:off x="3484228" y="3207488"/>
                <a:ext cx="190359" cy="171818"/>
              </a:xfrm>
              <a:custGeom>
                <a:avLst/>
                <a:gdLst>
                  <a:gd name="T0" fmla="*/ 77 w 154"/>
                  <a:gd name="T1" fmla="*/ 139 h 139"/>
                  <a:gd name="T2" fmla="*/ 0 w 154"/>
                  <a:gd name="T3" fmla="*/ 62 h 139"/>
                  <a:gd name="T4" fmla="*/ 58 w 154"/>
                  <a:gd name="T5" fmla="*/ 62 h 139"/>
                  <a:gd name="T6" fmla="*/ 58 w 154"/>
                  <a:gd name="T7" fmla="*/ 0 h 139"/>
                  <a:gd name="T8" fmla="*/ 95 w 154"/>
                  <a:gd name="T9" fmla="*/ 0 h 139"/>
                  <a:gd name="T10" fmla="*/ 95 w 154"/>
                  <a:gd name="T11" fmla="*/ 62 h 139"/>
                  <a:gd name="T12" fmla="*/ 154 w 154"/>
                  <a:gd name="T13" fmla="*/ 62 h 139"/>
                  <a:gd name="T14" fmla="*/ 77 w 154"/>
                  <a:gd name="T15" fmla="*/ 139 h 139"/>
                  <a:gd name="T16" fmla="*/ 15 w 154"/>
                  <a:gd name="T17" fmla="*/ 68 h 139"/>
                  <a:gd name="T18" fmla="*/ 77 w 154"/>
                  <a:gd name="T19" fmla="*/ 129 h 139"/>
                  <a:gd name="T20" fmla="*/ 140 w 154"/>
                  <a:gd name="T21" fmla="*/ 68 h 139"/>
                  <a:gd name="T22" fmla="*/ 89 w 154"/>
                  <a:gd name="T23" fmla="*/ 68 h 139"/>
                  <a:gd name="T24" fmla="*/ 89 w 154"/>
                  <a:gd name="T25" fmla="*/ 6 h 139"/>
                  <a:gd name="T26" fmla="*/ 65 w 154"/>
                  <a:gd name="T27" fmla="*/ 6 h 139"/>
                  <a:gd name="T28" fmla="*/ 65 w 154"/>
                  <a:gd name="T29" fmla="*/ 68 h 139"/>
                  <a:gd name="T30" fmla="*/ 15 w 154"/>
                  <a:gd name="T31"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39">
                    <a:moveTo>
                      <a:pt x="77" y="139"/>
                    </a:moveTo>
                    <a:lnTo>
                      <a:pt x="0" y="62"/>
                    </a:lnTo>
                    <a:lnTo>
                      <a:pt x="58" y="62"/>
                    </a:lnTo>
                    <a:lnTo>
                      <a:pt x="58" y="0"/>
                    </a:lnTo>
                    <a:lnTo>
                      <a:pt x="95" y="0"/>
                    </a:lnTo>
                    <a:lnTo>
                      <a:pt x="95" y="62"/>
                    </a:lnTo>
                    <a:lnTo>
                      <a:pt x="154" y="62"/>
                    </a:lnTo>
                    <a:lnTo>
                      <a:pt x="77" y="139"/>
                    </a:lnTo>
                    <a:close/>
                    <a:moveTo>
                      <a:pt x="15" y="68"/>
                    </a:moveTo>
                    <a:lnTo>
                      <a:pt x="77" y="129"/>
                    </a:lnTo>
                    <a:lnTo>
                      <a:pt x="140" y="68"/>
                    </a:lnTo>
                    <a:lnTo>
                      <a:pt x="89" y="68"/>
                    </a:lnTo>
                    <a:lnTo>
                      <a:pt x="89" y="6"/>
                    </a:lnTo>
                    <a:lnTo>
                      <a:pt x="65" y="6"/>
                    </a:lnTo>
                    <a:lnTo>
                      <a:pt x="65" y="68"/>
                    </a:lnTo>
                    <a:lnTo>
                      <a:pt x="15"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grpSp>
      </p:grpSp>
      <p:sp>
        <p:nvSpPr>
          <p:cNvPr id="25" name="弧形 24"/>
          <p:cNvSpPr/>
          <p:nvPr/>
        </p:nvSpPr>
        <p:spPr>
          <a:xfrm>
            <a:off x="1773720" y="1673032"/>
            <a:ext cx="2295728" cy="2295728"/>
          </a:xfrm>
          <a:prstGeom prst="arc">
            <a:avLst>
              <a:gd name="adj1" fmla="val 16649752"/>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7" name="弧形 26"/>
          <p:cNvSpPr/>
          <p:nvPr/>
        </p:nvSpPr>
        <p:spPr>
          <a:xfrm flipH="1" flipV="1">
            <a:off x="6796942" y="3218710"/>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8" name="弧形 27"/>
          <p:cNvSpPr/>
          <p:nvPr/>
        </p:nvSpPr>
        <p:spPr>
          <a:xfrm flipV="1">
            <a:off x="3262367" y="3238488"/>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0" name="矩形 29"/>
          <p:cNvSpPr/>
          <p:nvPr/>
        </p:nvSpPr>
        <p:spPr>
          <a:xfrm>
            <a:off x="8467316" y="1716146"/>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or copy your text, Please add your text content here, or copy your text, Please add your text content here</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31" name="矩形 30"/>
          <p:cNvSpPr/>
          <p:nvPr/>
        </p:nvSpPr>
        <p:spPr>
          <a:xfrm>
            <a:off x="7688934" y="5232954"/>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or copy your text, Please add your text content here, or copy your text, Please add your text content here</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32" name="矩形 31"/>
          <p:cNvSpPr/>
          <p:nvPr/>
        </p:nvSpPr>
        <p:spPr>
          <a:xfrm>
            <a:off x="1079372" y="5242155"/>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or copy your text, Please add your text content here, or copy your text, Please add your text content here</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33" name="矩形 32"/>
          <p:cNvSpPr/>
          <p:nvPr/>
        </p:nvSpPr>
        <p:spPr>
          <a:xfrm>
            <a:off x="398697" y="1704698"/>
            <a:ext cx="3419957" cy="1189365"/>
          </a:xfrm>
          <a:prstGeom prst="rect">
            <a:avLst/>
          </a:prstGeom>
        </p:spPr>
        <p:txBody>
          <a:bodyPr wrap="square">
            <a:spAutoFit/>
          </a:bodyPr>
          <a:lstStyle/>
          <a:p>
            <a:pPr algn="ctr">
              <a:lnSpc>
                <a:spcPct val="150000"/>
              </a:lnSpc>
            </a:pPr>
            <a:r>
              <a:rPr lang="zh-CN" altLang="en-US" sz="1600" dirty="0">
                <a:solidFill>
                  <a:srgbClr val="323F4F"/>
                </a:solidFill>
                <a:latin typeface="字魂105号-简雅黑" panose="00000500000000000000" pitchFamily="2" charset="-122"/>
                <a:ea typeface="字魂105号-简雅黑" panose="00000500000000000000" pitchFamily="2" charset="-122"/>
                <a:cs typeface="+mn-ea"/>
                <a:sym typeface="+mn-lt"/>
              </a:rPr>
              <a:t>添加您的</a:t>
            </a:r>
            <a:r>
              <a:rPr lang="zh-CN" altLang="en-US" sz="1600" dirty="0" smtClean="0">
                <a:solidFill>
                  <a:srgbClr val="323F4F"/>
                </a:solidFill>
                <a:latin typeface="字魂105号-简雅黑" panose="00000500000000000000" pitchFamily="2" charset="-122"/>
                <a:ea typeface="字魂105号-简雅黑" panose="00000500000000000000" pitchFamily="2" charset="-122"/>
                <a:cs typeface="+mn-ea"/>
                <a:sym typeface="+mn-lt"/>
              </a:rPr>
              <a:t>标题</a:t>
            </a:r>
            <a:endParaRPr lang="en-US" altLang="zh-CN" sz="1600" dirty="0">
              <a:solidFill>
                <a:srgbClr val="FFA500"/>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add your text content here, or copy your text, Please add your text content here, or copy your text, Please add your text content here</a:t>
            </a:r>
            <a:endParaRPr lang="en-US" altLang="zh-CN" sz="105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grpSp>
        <p:nvGrpSpPr>
          <p:cNvPr id="37" name="组合 36"/>
          <p:cNvGrpSpPr/>
          <p:nvPr/>
        </p:nvGrpSpPr>
        <p:grpSpPr>
          <a:xfrm>
            <a:off x="4599589" y="2820896"/>
            <a:ext cx="1699087" cy="1699087"/>
            <a:chOff x="4599589" y="2820896"/>
            <a:chExt cx="1699087" cy="1699087"/>
          </a:xfrm>
        </p:grpSpPr>
        <p:sp>
          <p:nvSpPr>
            <p:cNvPr id="6" name="椭圆 5"/>
            <p:cNvSpPr/>
            <p:nvPr/>
          </p:nvSpPr>
          <p:spPr>
            <a:xfrm>
              <a:off x="4599589" y="2820896"/>
              <a:ext cx="1699087" cy="1699087"/>
            </a:xfrm>
            <a:prstGeom prst="ellipse">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4" name="组合 23"/>
            <p:cNvGrpSpPr/>
            <p:nvPr/>
          </p:nvGrpSpPr>
          <p:grpSpPr>
            <a:xfrm>
              <a:off x="5179675" y="3408942"/>
              <a:ext cx="533672" cy="531778"/>
              <a:chOff x="2672112" y="2460885"/>
              <a:chExt cx="348580" cy="347343"/>
            </a:xfrm>
            <a:solidFill>
              <a:schemeClr val="bg1"/>
            </a:solidFill>
          </p:grpSpPr>
          <p:sp>
            <p:nvSpPr>
              <p:cNvPr id="14" name="Freeform 64"/>
              <p:cNvSpPr>
                <a:spLocks noEditPoints="1"/>
              </p:cNvSpPr>
              <p:nvPr/>
            </p:nvSpPr>
            <p:spPr bwMode="auto">
              <a:xfrm>
                <a:off x="2672112" y="2460885"/>
                <a:ext cx="348580" cy="347343"/>
              </a:xfrm>
              <a:custGeom>
                <a:avLst/>
                <a:gdLst>
                  <a:gd name="T0" fmla="*/ 77 w 183"/>
                  <a:gd name="T1" fmla="*/ 165 h 182"/>
                  <a:gd name="T2" fmla="*/ 46 w 183"/>
                  <a:gd name="T3" fmla="*/ 171 h 182"/>
                  <a:gd name="T4" fmla="*/ 35 w 183"/>
                  <a:gd name="T5" fmla="*/ 164 h 182"/>
                  <a:gd name="T6" fmla="*/ 29 w 183"/>
                  <a:gd name="T7" fmla="*/ 133 h 182"/>
                  <a:gd name="T8" fmla="*/ 18 w 183"/>
                  <a:gd name="T9" fmla="*/ 106 h 182"/>
                  <a:gd name="T10" fmla="*/ 0 w 183"/>
                  <a:gd name="T11" fmla="*/ 80 h 182"/>
                  <a:gd name="T12" fmla="*/ 3 w 183"/>
                  <a:gd name="T13" fmla="*/ 67 h 182"/>
                  <a:gd name="T14" fmla="*/ 29 w 183"/>
                  <a:gd name="T15" fmla="*/ 49 h 182"/>
                  <a:gd name="T16" fmla="*/ 49 w 183"/>
                  <a:gd name="T17" fmla="*/ 29 h 182"/>
                  <a:gd name="T18" fmla="*/ 67 w 183"/>
                  <a:gd name="T19" fmla="*/ 3 h 182"/>
                  <a:gd name="T20" fmla="*/ 80 w 183"/>
                  <a:gd name="T21" fmla="*/ 0 h 182"/>
                  <a:gd name="T22" fmla="*/ 107 w 183"/>
                  <a:gd name="T23" fmla="*/ 17 h 182"/>
                  <a:gd name="T24" fmla="*/ 133 w 183"/>
                  <a:gd name="T25" fmla="*/ 28 h 182"/>
                  <a:gd name="T26" fmla="*/ 164 w 183"/>
                  <a:gd name="T27" fmla="*/ 35 h 182"/>
                  <a:gd name="T28" fmla="*/ 171 w 183"/>
                  <a:gd name="T29" fmla="*/ 46 h 182"/>
                  <a:gd name="T30" fmla="*/ 165 w 183"/>
                  <a:gd name="T31" fmla="*/ 77 h 182"/>
                  <a:gd name="T32" fmla="*/ 165 w 183"/>
                  <a:gd name="T33" fmla="*/ 106 h 182"/>
                  <a:gd name="T34" fmla="*/ 171 w 183"/>
                  <a:gd name="T35" fmla="*/ 136 h 182"/>
                  <a:gd name="T36" fmla="*/ 164 w 183"/>
                  <a:gd name="T37" fmla="*/ 148 h 182"/>
                  <a:gd name="T38" fmla="*/ 133 w 183"/>
                  <a:gd name="T39" fmla="*/ 154 h 182"/>
                  <a:gd name="T40" fmla="*/ 107 w 183"/>
                  <a:gd name="T41" fmla="*/ 165 h 182"/>
                  <a:gd name="T42" fmla="*/ 87 w 183"/>
                  <a:gd name="T43" fmla="*/ 174 h 182"/>
                  <a:gd name="T44" fmla="*/ 102 w 183"/>
                  <a:gd name="T45" fmla="*/ 158 h 182"/>
                  <a:gd name="T46" fmla="*/ 119 w 183"/>
                  <a:gd name="T47" fmla="*/ 170 h 182"/>
                  <a:gd name="T48" fmla="*/ 127 w 183"/>
                  <a:gd name="T49" fmla="*/ 149 h 182"/>
                  <a:gd name="T50" fmla="*/ 147 w 183"/>
                  <a:gd name="T51" fmla="*/ 153 h 182"/>
                  <a:gd name="T52" fmla="*/ 146 w 183"/>
                  <a:gd name="T53" fmla="*/ 131 h 182"/>
                  <a:gd name="T54" fmla="*/ 167 w 183"/>
                  <a:gd name="T55" fmla="*/ 127 h 182"/>
                  <a:gd name="T56" fmla="*/ 157 w 183"/>
                  <a:gd name="T57" fmla="*/ 107 h 182"/>
                  <a:gd name="T58" fmla="*/ 175 w 183"/>
                  <a:gd name="T59" fmla="*/ 96 h 182"/>
                  <a:gd name="T60" fmla="*/ 158 w 183"/>
                  <a:gd name="T61" fmla="*/ 81 h 182"/>
                  <a:gd name="T62" fmla="*/ 170 w 183"/>
                  <a:gd name="T63" fmla="*/ 64 h 182"/>
                  <a:gd name="T64" fmla="*/ 149 w 183"/>
                  <a:gd name="T65" fmla="*/ 56 h 182"/>
                  <a:gd name="T66" fmla="*/ 154 w 183"/>
                  <a:gd name="T67" fmla="*/ 36 h 182"/>
                  <a:gd name="T68" fmla="*/ 131 w 183"/>
                  <a:gd name="T69" fmla="*/ 37 h 182"/>
                  <a:gd name="T70" fmla="*/ 128 w 183"/>
                  <a:gd name="T71" fmla="*/ 16 h 182"/>
                  <a:gd name="T72" fmla="*/ 107 w 183"/>
                  <a:gd name="T73" fmla="*/ 26 h 182"/>
                  <a:gd name="T74" fmla="*/ 96 w 183"/>
                  <a:gd name="T75" fmla="*/ 8 h 182"/>
                  <a:gd name="T76" fmla="*/ 81 w 183"/>
                  <a:gd name="T77" fmla="*/ 25 h 182"/>
                  <a:gd name="T78" fmla="*/ 64 w 183"/>
                  <a:gd name="T79" fmla="*/ 13 h 182"/>
                  <a:gd name="T80" fmla="*/ 57 w 183"/>
                  <a:gd name="T81" fmla="*/ 34 h 182"/>
                  <a:gd name="T82" fmla="*/ 36 w 183"/>
                  <a:gd name="T83" fmla="*/ 29 h 182"/>
                  <a:gd name="T84" fmla="*/ 37 w 183"/>
                  <a:gd name="T85" fmla="*/ 51 h 182"/>
                  <a:gd name="T86" fmla="*/ 16 w 183"/>
                  <a:gd name="T87" fmla="*/ 55 h 182"/>
                  <a:gd name="T88" fmla="*/ 26 w 183"/>
                  <a:gd name="T89" fmla="*/ 75 h 182"/>
                  <a:gd name="T90" fmla="*/ 8 w 183"/>
                  <a:gd name="T91" fmla="*/ 87 h 182"/>
                  <a:gd name="T92" fmla="*/ 25 w 183"/>
                  <a:gd name="T93" fmla="*/ 102 h 182"/>
                  <a:gd name="T94" fmla="*/ 13 w 183"/>
                  <a:gd name="T95" fmla="*/ 119 h 182"/>
                  <a:gd name="T96" fmla="*/ 34 w 183"/>
                  <a:gd name="T97" fmla="*/ 126 h 182"/>
                  <a:gd name="T98" fmla="*/ 29 w 183"/>
                  <a:gd name="T99" fmla="*/ 147 h 182"/>
                  <a:gd name="T100" fmla="*/ 52 w 183"/>
                  <a:gd name="T101" fmla="*/ 146 h 182"/>
                  <a:gd name="T102" fmla="*/ 55 w 183"/>
                  <a:gd name="T103" fmla="*/ 166 h 182"/>
                  <a:gd name="T104" fmla="*/ 76 w 183"/>
                  <a:gd name="T105" fmla="*/ 157 h 182"/>
                  <a:gd name="T106" fmla="*/ 87 w 183"/>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2">
                    <a:moveTo>
                      <a:pt x="103" y="182"/>
                    </a:moveTo>
                    <a:cubicBezTo>
                      <a:pt x="80" y="182"/>
                      <a:pt x="80" y="182"/>
                      <a:pt x="80" y="182"/>
                    </a:cubicBezTo>
                    <a:cubicBezTo>
                      <a:pt x="77" y="165"/>
                      <a:pt x="77" y="165"/>
                      <a:pt x="77" y="165"/>
                    </a:cubicBezTo>
                    <a:cubicBezTo>
                      <a:pt x="77" y="165"/>
                      <a:pt x="77" y="165"/>
                      <a:pt x="77" y="165"/>
                    </a:cubicBezTo>
                    <a:cubicBezTo>
                      <a:pt x="67" y="180"/>
                      <a:pt x="67" y="180"/>
                      <a:pt x="67" y="180"/>
                    </a:cubicBezTo>
                    <a:cubicBezTo>
                      <a:pt x="46" y="171"/>
                      <a:pt x="46" y="171"/>
                      <a:pt x="46" y="171"/>
                    </a:cubicBezTo>
                    <a:cubicBezTo>
                      <a:pt x="50" y="154"/>
                      <a:pt x="50" y="154"/>
                      <a:pt x="50" y="154"/>
                    </a:cubicBezTo>
                    <a:cubicBezTo>
                      <a:pt x="50" y="154"/>
                      <a:pt x="50" y="154"/>
                      <a:pt x="49" y="154"/>
                    </a:cubicBezTo>
                    <a:cubicBezTo>
                      <a:pt x="35" y="164"/>
                      <a:pt x="35" y="164"/>
                      <a:pt x="35" y="164"/>
                    </a:cubicBezTo>
                    <a:cubicBezTo>
                      <a:pt x="19" y="148"/>
                      <a:pt x="19" y="148"/>
                      <a:pt x="19" y="148"/>
                    </a:cubicBezTo>
                    <a:cubicBezTo>
                      <a:pt x="29" y="133"/>
                      <a:pt x="29" y="133"/>
                      <a:pt x="29" y="133"/>
                    </a:cubicBezTo>
                    <a:cubicBezTo>
                      <a:pt x="29" y="133"/>
                      <a:pt x="29" y="133"/>
                      <a:pt x="29" y="133"/>
                    </a:cubicBezTo>
                    <a:cubicBezTo>
                      <a:pt x="12" y="136"/>
                      <a:pt x="12" y="136"/>
                      <a:pt x="12" y="136"/>
                    </a:cubicBezTo>
                    <a:cubicBezTo>
                      <a:pt x="3" y="116"/>
                      <a:pt x="3" y="116"/>
                      <a:pt x="3" y="116"/>
                    </a:cubicBezTo>
                    <a:cubicBezTo>
                      <a:pt x="18" y="106"/>
                      <a:pt x="18" y="106"/>
                      <a:pt x="18" y="106"/>
                    </a:cubicBezTo>
                    <a:cubicBezTo>
                      <a:pt x="18" y="106"/>
                      <a:pt x="18" y="106"/>
                      <a:pt x="18" y="106"/>
                    </a:cubicBezTo>
                    <a:cubicBezTo>
                      <a:pt x="0" y="102"/>
                      <a:pt x="0" y="102"/>
                      <a:pt x="0" y="102"/>
                    </a:cubicBezTo>
                    <a:cubicBezTo>
                      <a:pt x="0" y="80"/>
                      <a:pt x="0" y="80"/>
                      <a:pt x="0" y="80"/>
                    </a:cubicBezTo>
                    <a:cubicBezTo>
                      <a:pt x="18" y="77"/>
                      <a:pt x="18" y="77"/>
                      <a:pt x="18" y="77"/>
                    </a:cubicBezTo>
                    <a:cubicBezTo>
                      <a:pt x="18" y="77"/>
                      <a:pt x="18" y="76"/>
                      <a:pt x="18" y="76"/>
                    </a:cubicBezTo>
                    <a:cubicBezTo>
                      <a:pt x="3" y="67"/>
                      <a:pt x="3" y="67"/>
                      <a:pt x="3" y="67"/>
                    </a:cubicBezTo>
                    <a:cubicBezTo>
                      <a:pt x="12" y="46"/>
                      <a:pt x="12" y="46"/>
                      <a:pt x="12" y="46"/>
                    </a:cubicBezTo>
                    <a:cubicBezTo>
                      <a:pt x="29" y="50"/>
                      <a:pt x="29" y="50"/>
                      <a:pt x="29" y="50"/>
                    </a:cubicBezTo>
                    <a:cubicBezTo>
                      <a:pt x="29" y="49"/>
                      <a:pt x="29" y="49"/>
                      <a:pt x="29" y="49"/>
                    </a:cubicBezTo>
                    <a:cubicBezTo>
                      <a:pt x="19" y="35"/>
                      <a:pt x="19" y="35"/>
                      <a:pt x="19" y="35"/>
                    </a:cubicBezTo>
                    <a:cubicBezTo>
                      <a:pt x="35" y="19"/>
                      <a:pt x="35" y="19"/>
                      <a:pt x="35" y="19"/>
                    </a:cubicBezTo>
                    <a:cubicBezTo>
                      <a:pt x="49" y="29"/>
                      <a:pt x="49" y="29"/>
                      <a:pt x="49" y="29"/>
                    </a:cubicBezTo>
                    <a:cubicBezTo>
                      <a:pt x="50" y="29"/>
                      <a:pt x="50" y="28"/>
                      <a:pt x="50" y="28"/>
                    </a:cubicBezTo>
                    <a:cubicBezTo>
                      <a:pt x="46" y="11"/>
                      <a:pt x="46" y="11"/>
                      <a:pt x="46" y="11"/>
                    </a:cubicBezTo>
                    <a:cubicBezTo>
                      <a:pt x="67" y="3"/>
                      <a:pt x="67" y="3"/>
                      <a:pt x="67" y="3"/>
                    </a:cubicBezTo>
                    <a:cubicBezTo>
                      <a:pt x="77" y="17"/>
                      <a:pt x="77" y="17"/>
                      <a:pt x="77" y="17"/>
                    </a:cubicBezTo>
                    <a:cubicBezTo>
                      <a:pt x="77" y="17"/>
                      <a:pt x="77" y="17"/>
                      <a:pt x="77" y="17"/>
                    </a:cubicBezTo>
                    <a:cubicBezTo>
                      <a:pt x="80" y="0"/>
                      <a:pt x="80" y="0"/>
                      <a:pt x="80" y="0"/>
                    </a:cubicBezTo>
                    <a:cubicBezTo>
                      <a:pt x="103" y="0"/>
                      <a:pt x="103" y="0"/>
                      <a:pt x="103" y="0"/>
                    </a:cubicBezTo>
                    <a:cubicBezTo>
                      <a:pt x="106" y="17"/>
                      <a:pt x="106" y="17"/>
                      <a:pt x="106" y="17"/>
                    </a:cubicBezTo>
                    <a:cubicBezTo>
                      <a:pt x="106" y="17"/>
                      <a:pt x="106" y="17"/>
                      <a:pt x="107" y="17"/>
                    </a:cubicBezTo>
                    <a:cubicBezTo>
                      <a:pt x="116" y="3"/>
                      <a:pt x="116" y="3"/>
                      <a:pt x="116" y="3"/>
                    </a:cubicBezTo>
                    <a:cubicBezTo>
                      <a:pt x="137" y="11"/>
                      <a:pt x="137" y="11"/>
                      <a:pt x="137" y="11"/>
                    </a:cubicBezTo>
                    <a:cubicBezTo>
                      <a:pt x="133" y="28"/>
                      <a:pt x="133" y="28"/>
                      <a:pt x="133" y="28"/>
                    </a:cubicBezTo>
                    <a:cubicBezTo>
                      <a:pt x="133" y="28"/>
                      <a:pt x="133" y="29"/>
                      <a:pt x="134" y="29"/>
                    </a:cubicBezTo>
                    <a:cubicBezTo>
                      <a:pt x="148" y="19"/>
                      <a:pt x="148" y="19"/>
                      <a:pt x="148" y="19"/>
                    </a:cubicBezTo>
                    <a:cubicBezTo>
                      <a:pt x="164" y="35"/>
                      <a:pt x="164" y="35"/>
                      <a:pt x="164" y="35"/>
                    </a:cubicBezTo>
                    <a:cubicBezTo>
                      <a:pt x="154" y="49"/>
                      <a:pt x="154" y="49"/>
                      <a:pt x="154" y="49"/>
                    </a:cubicBezTo>
                    <a:cubicBezTo>
                      <a:pt x="154" y="49"/>
                      <a:pt x="154" y="49"/>
                      <a:pt x="154" y="50"/>
                    </a:cubicBezTo>
                    <a:cubicBezTo>
                      <a:pt x="171" y="46"/>
                      <a:pt x="171" y="46"/>
                      <a:pt x="171" y="46"/>
                    </a:cubicBezTo>
                    <a:cubicBezTo>
                      <a:pt x="180" y="67"/>
                      <a:pt x="180" y="67"/>
                      <a:pt x="180" y="67"/>
                    </a:cubicBezTo>
                    <a:cubicBezTo>
                      <a:pt x="165" y="76"/>
                      <a:pt x="165" y="76"/>
                      <a:pt x="165" y="76"/>
                    </a:cubicBezTo>
                    <a:cubicBezTo>
                      <a:pt x="165" y="76"/>
                      <a:pt x="165" y="77"/>
                      <a:pt x="165" y="77"/>
                    </a:cubicBezTo>
                    <a:cubicBezTo>
                      <a:pt x="183" y="80"/>
                      <a:pt x="183" y="80"/>
                      <a:pt x="183" y="80"/>
                    </a:cubicBezTo>
                    <a:cubicBezTo>
                      <a:pt x="183" y="102"/>
                      <a:pt x="183" y="102"/>
                      <a:pt x="183" y="102"/>
                    </a:cubicBezTo>
                    <a:cubicBezTo>
                      <a:pt x="165" y="106"/>
                      <a:pt x="165" y="106"/>
                      <a:pt x="165" y="106"/>
                    </a:cubicBezTo>
                    <a:cubicBezTo>
                      <a:pt x="165" y="106"/>
                      <a:pt x="165" y="106"/>
                      <a:pt x="165" y="106"/>
                    </a:cubicBezTo>
                    <a:cubicBezTo>
                      <a:pt x="180" y="116"/>
                      <a:pt x="180" y="116"/>
                      <a:pt x="180" y="116"/>
                    </a:cubicBezTo>
                    <a:cubicBezTo>
                      <a:pt x="171" y="136"/>
                      <a:pt x="171" y="136"/>
                      <a:pt x="171" y="136"/>
                    </a:cubicBezTo>
                    <a:cubicBezTo>
                      <a:pt x="154" y="133"/>
                      <a:pt x="154" y="133"/>
                      <a:pt x="154" y="133"/>
                    </a:cubicBezTo>
                    <a:cubicBezTo>
                      <a:pt x="154" y="133"/>
                      <a:pt x="154" y="133"/>
                      <a:pt x="154" y="133"/>
                    </a:cubicBezTo>
                    <a:cubicBezTo>
                      <a:pt x="164" y="148"/>
                      <a:pt x="164" y="148"/>
                      <a:pt x="164" y="148"/>
                    </a:cubicBezTo>
                    <a:cubicBezTo>
                      <a:pt x="148" y="164"/>
                      <a:pt x="148" y="164"/>
                      <a:pt x="148" y="164"/>
                    </a:cubicBezTo>
                    <a:cubicBezTo>
                      <a:pt x="134" y="154"/>
                      <a:pt x="134" y="154"/>
                      <a:pt x="134" y="154"/>
                    </a:cubicBezTo>
                    <a:cubicBezTo>
                      <a:pt x="133" y="154"/>
                      <a:pt x="133" y="154"/>
                      <a:pt x="133" y="154"/>
                    </a:cubicBezTo>
                    <a:cubicBezTo>
                      <a:pt x="137" y="171"/>
                      <a:pt x="137" y="171"/>
                      <a:pt x="137" y="171"/>
                    </a:cubicBezTo>
                    <a:cubicBezTo>
                      <a:pt x="116" y="180"/>
                      <a:pt x="116" y="180"/>
                      <a:pt x="116" y="180"/>
                    </a:cubicBezTo>
                    <a:cubicBezTo>
                      <a:pt x="107" y="165"/>
                      <a:pt x="107" y="165"/>
                      <a:pt x="107" y="165"/>
                    </a:cubicBezTo>
                    <a:cubicBezTo>
                      <a:pt x="106" y="165"/>
                      <a:pt x="106" y="165"/>
                      <a:pt x="106" y="165"/>
                    </a:cubicBezTo>
                    <a:lnTo>
                      <a:pt x="103" y="182"/>
                    </a:lnTo>
                    <a:close/>
                    <a:moveTo>
                      <a:pt x="87" y="174"/>
                    </a:moveTo>
                    <a:cubicBezTo>
                      <a:pt x="96" y="174"/>
                      <a:pt x="96" y="174"/>
                      <a:pt x="96" y="174"/>
                    </a:cubicBezTo>
                    <a:cubicBezTo>
                      <a:pt x="99" y="158"/>
                      <a:pt x="99" y="158"/>
                      <a:pt x="99" y="158"/>
                    </a:cubicBezTo>
                    <a:cubicBezTo>
                      <a:pt x="102" y="158"/>
                      <a:pt x="102" y="158"/>
                      <a:pt x="102" y="158"/>
                    </a:cubicBezTo>
                    <a:cubicBezTo>
                      <a:pt x="104" y="157"/>
                      <a:pt x="106" y="157"/>
                      <a:pt x="107" y="157"/>
                    </a:cubicBezTo>
                    <a:cubicBezTo>
                      <a:pt x="110" y="156"/>
                      <a:pt x="110" y="156"/>
                      <a:pt x="110" y="156"/>
                    </a:cubicBezTo>
                    <a:cubicBezTo>
                      <a:pt x="119" y="170"/>
                      <a:pt x="119" y="170"/>
                      <a:pt x="119" y="170"/>
                    </a:cubicBezTo>
                    <a:cubicBezTo>
                      <a:pt x="128" y="166"/>
                      <a:pt x="128" y="166"/>
                      <a:pt x="128" y="166"/>
                    </a:cubicBezTo>
                    <a:cubicBezTo>
                      <a:pt x="124" y="150"/>
                      <a:pt x="124" y="150"/>
                      <a:pt x="124" y="150"/>
                    </a:cubicBezTo>
                    <a:cubicBezTo>
                      <a:pt x="127" y="149"/>
                      <a:pt x="127" y="149"/>
                      <a:pt x="127" y="149"/>
                    </a:cubicBezTo>
                    <a:cubicBezTo>
                      <a:pt x="128" y="148"/>
                      <a:pt x="130" y="147"/>
                      <a:pt x="131" y="146"/>
                    </a:cubicBezTo>
                    <a:cubicBezTo>
                      <a:pt x="134" y="144"/>
                      <a:pt x="134" y="144"/>
                      <a:pt x="134" y="144"/>
                    </a:cubicBezTo>
                    <a:cubicBezTo>
                      <a:pt x="147" y="153"/>
                      <a:pt x="147" y="153"/>
                      <a:pt x="147" y="153"/>
                    </a:cubicBezTo>
                    <a:cubicBezTo>
                      <a:pt x="154" y="147"/>
                      <a:pt x="154" y="147"/>
                      <a:pt x="154" y="147"/>
                    </a:cubicBezTo>
                    <a:cubicBezTo>
                      <a:pt x="144" y="133"/>
                      <a:pt x="144" y="133"/>
                      <a:pt x="144" y="133"/>
                    </a:cubicBezTo>
                    <a:cubicBezTo>
                      <a:pt x="146" y="131"/>
                      <a:pt x="146" y="131"/>
                      <a:pt x="146" y="131"/>
                    </a:cubicBezTo>
                    <a:cubicBezTo>
                      <a:pt x="147" y="129"/>
                      <a:pt x="148" y="128"/>
                      <a:pt x="149" y="126"/>
                    </a:cubicBezTo>
                    <a:cubicBezTo>
                      <a:pt x="150" y="124"/>
                      <a:pt x="150" y="124"/>
                      <a:pt x="150" y="124"/>
                    </a:cubicBezTo>
                    <a:cubicBezTo>
                      <a:pt x="167" y="127"/>
                      <a:pt x="167" y="127"/>
                      <a:pt x="167" y="127"/>
                    </a:cubicBezTo>
                    <a:cubicBezTo>
                      <a:pt x="170" y="119"/>
                      <a:pt x="170" y="119"/>
                      <a:pt x="170" y="119"/>
                    </a:cubicBezTo>
                    <a:cubicBezTo>
                      <a:pt x="156" y="110"/>
                      <a:pt x="156" y="110"/>
                      <a:pt x="156" y="110"/>
                    </a:cubicBezTo>
                    <a:cubicBezTo>
                      <a:pt x="157" y="107"/>
                      <a:pt x="157" y="107"/>
                      <a:pt x="157" y="107"/>
                    </a:cubicBezTo>
                    <a:cubicBezTo>
                      <a:pt x="157" y="105"/>
                      <a:pt x="158" y="103"/>
                      <a:pt x="158" y="102"/>
                    </a:cubicBezTo>
                    <a:cubicBezTo>
                      <a:pt x="158" y="99"/>
                      <a:pt x="158" y="99"/>
                      <a:pt x="158" y="99"/>
                    </a:cubicBezTo>
                    <a:cubicBezTo>
                      <a:pt x="175" y="96"/>
                      <a:pt x="175" y="96"/>
                      <a:pt x="175" y="96"/>
                    </a:cubicBezTo>
                    <a:cubicBezTo>
                      <a:pt x="175" y="87"/>
                      <a:pt x="175" y="87"/>
                      <a:pt x="175" y="87"/>
                    </a:cubicBezTo>
                    <a:cubicBezTo>
                      <a:pt x="158" y="84"/>
                      <a:pt x="158" y="84"/>
                      <a:pt x="158" y="84"/>
                    </a:cubicBezTo>
                    <a:cubicBezTo>
                      <a:pt x="158" y="81"/>
                      <a:pt x="158" y="81"/>
                      <a:pt x="158" y="81"/>
                    </a:cubicBezTo>
                    <a:cubicBezTo>
                      <a:pt x="158" y="79"/>
                      <a:pt x="157" y="77"/>
                      <a:pt x="157" y="75"/>
                    </a:cubicBezTo>
                    <a:cubicBezTo>
                      <a:pt x="156" y="72"/>
                      <a:pt x="156" y="72"/>
                      <a:pt x="156" y="72"/>
                    </a:cubicBezTo>
                    <a:cubicBezTo>
                      <a:pt x="170" y="64"/>
                      <a:pt x="170" y="64"/>
                      <a:pt x="170" y="64"/>
                    </a:cubicBezTo>
                    <a:cubicBezTo>
                      <a:pt x="167" y="55"/>
                      <a:pt x="167" y="55"/>
                      <a:pt x="167" y="55"/>
                    </a:cubicBezTo>
                    <a:cubicBezTo>
                      <a:pt x="151" y="59"/>
                      <a:pt x="151" y="59"/>
                      <a:pt x="151" y="59"/>
                    </a:cubicBezTo>
                    <a:cubicBezTo>
                      <a:pt x="149" y="56"/>
                      <a:pt x="149" y="56"/>
                      <a:pt x="149" y="56"/>
                    </a:cubicBezTo>
                    <a:cubicBezTo>
                      <a:pt x="148" y="55"/>
                      <a:pt x="147" y="53"/>
                      <a:pt x="146" y="51"/>
                    </a:cubicBezTo>
                    <a:cubicBezTo>
                      <a:pt x="144" y="49"/>
                      <a:pt x="144" y="49"/>
                      <a:pt x="144" y="49"/>
                    </a:cubicBezTo>
                    <a:cubicBezTo>
                      <a:pt x="154" y="36"/>
                      <a:pt x="154" y="36"/>
                      <a:pt x="154" y="36"/>
                    </a:cubicBezTo>
                    <a:cubicBezTo>
                      <a:pt x="147" y="29"/>
                      <a:pt x="147" y="29"/>
                      <a:pt x="147" y="29"/>
                    </a:cubicBezTo>
                    <a:cubicBezTo>
                      <a:pt x="134" y="38"/>
                      <a:pt x="134" y="38"/>
                      <a:pt x="134" y="38"/>
                    </a:cubicBezTo>
                    <a:cubicBezTo>
                      <a:pt x="131" y="37"/>
                      <a:pt x="131" y="37"/>
                      <a:pt x="131" y="37"/>
                    </a:cubicBezTo>
                    <a:cubicBezTo>
                      <a:pt x="130" y="36"/>
                      <a:pt x="128" y="35"/>
                      <a:pt x="127" y="34"/>
                    </a:cubicBezTo>
                    <a:cubicBezTo>
                      <a:pt x="124" y="32"/>
                      <a:pt x="124" y="32"/>
                      <a:pt x="124" y="32"/>
                    </a:cubicBezTo>
                    <a:cubicBezTo>
                      <a:pt x="128" y="16"/>
                      <a:pt x="128" y="16"/>
                      <a:pt x="128" y="16"/>
                    </a:cubicBezTo>
                    <a:cubicBezTo>
                      <a:pt x="119" y="13"/>
                      <a:pt x="119" y="13"/>
                      <a:pt x="119" y="13"/>
                    </a:cubicBezTo>
                    <a:cubicBezTo>
                      <a:pt x="110" y="26"/>
                      <a:pt x="110" y="26"/>
                      <a:pt x="110" y="26"/>
                    </a:cubicBezTo>
                    <a:cubicBezTo>
                      <a:pt x="107" y="26"/>
                      <a:pt x="107" y="26"/>
                      <a:pt x="107" y="26"/>
                    </a:cubicBezTo>
                    <a:cubicBezTo>
                      <a:pt x="106" y="25"/>
                      <a:pt x="104" y="25"/>
                      <a:pt x="102" y="25"/>
                    </a:cubicBezTo>
                    <a:cubicBezTo>
                      <a:pt x="99" y="24"/>
                      <a:pt x="99" y="24"/>
                      <a:pt x="99" y="24"/>
                    </a:cubicBezTo>
                    <a:cubicBezTo>
                      <a:pt x="96" y="8"/>
                      <a:pt x="96" y="8"/>
                      <a:pt x="96" y="8"/>
                    </a:cubicBezTo>
                    <a:cubicBezTo>
                      <a:pt x="87" y="8"/>
                      <a:pt x="87" y="8"/>
                      <a:pt x="87" y="8"/>
                    </a:cubicBezTo>
                    <a:cubicBezTo>
                      <a:pt x="84" y="24"/>
                      <a:pt x="84" y="24"/>
                      <a:pt x="84" y="24"/>
                    </a:cubicBezTo>
                    <a:cubicBezTo>
                      <a:pt x="81" y="25"/>
                      <a:pt x="81" y="25"/>
                      <a:pt x="81" y="25"/>
                    </a:cubicBezTo>
                    <a:cubicBezTo>
                      <a:pt x="79" y="25"/>
                      <a:pt x="77" y="25"/>
                      <a:pt x="76" y="26"/>
                    </a:cubicBezTo>
                    <a:cubicBezTo>
                      <a:pt x="73" y="26"/>
                      <a:pt x="73" y="26"/>
                      <a:pt x="73" y="26"/>
                    </a:cubicBezTo>
                    <a:cubicBezTo>
                      <a:pt x="64" y="13"/>
                      <a:pt x="64" y="13"/>
                      <a:pt x="64" y="13"/>
                    </a:cubicBezTo>
                    <a:cubicBezTo>
                      <a:pt x="55" y="16"/>
                      <a:pt x="55" y="16"/>
                      <a:pt x="55" y="16"/>
                    </a:cubicBezTo>
                    <a:cubicBezTo>
                      <a:pt x="59" y="32"/>
                      <a:pt x="59" y="32"/>
                      <a:pt x="59" y="32"/>
                    </a:cubicBezTo>
                    <a:cubicBezTo>
                      <a:pt x="57" y="34"/>
                      <a:pt x="57" y="34"/>
                      <a:pt x="57" y="34"/>
                    </a:cubicBezTo>
                    <a:cubicBezTo>
                      <a:pt x="55" y="35"/>
                      <a:pt x="53" y="36"/>
                      <a:pt x="52" y="37"/>
                    </a:cubicBezTo>
                    <a:cubicBezTo>
                      <a:pt x="50" y="39"/>
                      <a:pt x="50" y="39"/>
                      <a:pt x="50" y="39"/>
                    </a:cubicBezTo>
                    <a:cubicBezTo>
                      <a:pt x="36" y="29"/>
                      <a:pt x="36" y="29"/>
                      <a:pt x="36" y="29"/>
                    </a:cubicBezTo>
                    <a:cubicBezTo>
                      <a:pt x="29" y="36"/>
                      <a:pt x="29" y="36"/>
                      <a:pt x="29" y="36"/>
                    </a:cubicBezTo>
                    <a:cubicBezTo>
                      <a:pt x="39" y="49"/>
                      <a:pt x="39" y="49"/>
                      <a:pt x="39" y="49"/>
                    </a:cubicBezTo>
                    <a:cubicBezTo>
                      <a:pt x="37" y="51"/>
                      <a:pt x="37" y="51"/>
                      <a:pt x="37" y="51"/>
                    </a:cubicBezTo>
                    <a:cubicBezTo>
                      <a:pt x="36" y="53"/>
                      <a:pt x="35" y="55"/>
                      <a:pt x="34" y="56"/>
                    </a:cubicBezTo>
                    <a:cubicBezTo>
                      <a:pt x="33" y="59"/>
                      <a:pt x="33" y="59"/>
                      <a:pt x="33" y="59"/>
                    </a:cubicBezTo>
                    <a:cubicBezTo>
                      <a:pt x="16" y="55"/>
                      <a:pt x="16" y="55"/>
                      <a:pt x="16" y="55"/>
                    </a:cubicBezTo>
                    <a:cubicBezTo>
                      <a:pt x="13" y="64"/>
                      <a:pt x="13" y="64"/>
                      <a:pt x="13" y="64"/>
                    </a:cubicBezTo>
                    <a:cubicBezTo>
                      <a:pt x="27" y="72"/>
                      <a:pt x="27" y="72"/>
                      <a:pt x="27" y="72"/>
                    </a:cubicBezTo>
                    <a:cubicBezTo>
                      <a:pt x="26" y="75"/>
                      <a:pt x="26" y="75"/>
                      <a:pt x="26" y="75"/>
                    </a:cubicBezTo>
                    <a:cubicBezTo>
                      <a:pt x="26" y="77"/>
                      <a:pt x="25" y="79"/>
                      <a:pt x="25" y="81"/>
                    </a:cubicBezTo>
                    <a:cubicBezTo>
                      <a:pt x="25" y="84"/>
                      <a:pt x="25" y="84"/>
                      <a:pt x="25" y="84"/>
                    </a:cubicBezTo>
                    <a:cubicBezTo>
                      <a:pt x="8" y="87"/>
                      <a:pt x="8" y="87"/>
                      <a:pt x="8" y="87"/>
                    </a:cubicBezTo>
                    <a:cubicBezTo>
                      <a:pt x="8" y="96"/>
                      <a:pt x="8" y="96"/>
                      <a:pt x="8" y="96"/>
                    </a:cubicBezTo>
                    <a:cubicBezTo>
                      <a:pt x="25" y="99"/>
                      <a:pt x="25" y="99"/>
                      <a:pt x="25" y="99"/>
                    </a:cubicBezTo>
                    <a:cubicBezTo>
                      <a:pt x="25" y="102"/>
                      <a:pt x="25" y="102"/>
                      <a:pt x="25" y="102"/>
                    </a:cubicBezTo>
                    <a:cubicBezTo>
                      <a:pt x="25" y="103"/>
                      <a:pt x="26" y="105"/>
                      <a:pt x="26" y="107"/>
                    </a:cubicBezTo>
                    <a:cubicBezTo>
                      <a:pt x="27" y="110"/>
                      <a:pt x="27" y="110"/>
                      <a:pt x="27" y="110"/>
                    </a:cubicBezTo>
                    <a:cubicBezTo>
                      <a:pt x="13" y="119"/>
                      <a:pt x="13" y="119"/>
                      <a:pt x="13" y="119"/>
                    </a:cubicBezTo>
                    <a:cubicBezTo>
                      <a:pt x="16" y="127"/>
                      <a:pt x="16" y="127"/>
                      <a:pt x="16" y="127"/>
                    </a:cubicBezTo>
                    <a:cubicBezTo>
                      <a:pt x="33" y="124"/>
                      <a:pt x="33" y="124"/>
                      <a:pt x="33" y="124"/>
                    </a:cubicBezTo>
                    <a:cubicBezTo>
                      <a:pt x="34" y="126"/>
                      <a:pt x="34" y="126"/>
                      <a:pt x="34" y="126"/>
                    </a:cubicBezTo>
                    <a:cubicBezTo>
                      <a:pt x="35" y="128"/>
                      <a:pt x="36" y="129"/>
                      <a:pt x="37" y="131"/>
                    </a:cubicBezTo>
                    <a:cubicBezTo>
                      <a:pt x="39" y="133"/>
                      <a:pt x="39" y="133"/>
                      <a:pt x="39" y="133"/>
                    </a:cubicBezTo>
                    <a:cubicBezTo>
                      <a:pt x="29" y="147"/>
                      <a:pt x="29" y="147"/>
                      <a:pt x="29" y="147"/>
                    </a:cubicBezTo>
                    <a:cubicBezTo>
                      <a:pt x="36" y="153"/>
                      <a:pt x="36" y="153"/>
                      <a:pt x="36" y="153"/>
                    </a:cubicBezTo>
                    <a:cubicBezTo>
                      <a:pt x="50" y="144"/>
                      <a:pt x="50" y="144"/>
                      <a:pt x="50" y="144"/>
                    </a:cubicBezTo>
                    <a:cubicBezTo>
                      <a:pt x="52" y="146"/>
                      <a:pt x="52" y="146"/>
                      <a:pt x="52" y="146"/>
                    </a:cubicBezTo>
                    <a:cubicBezTo>
                      <a:pt x="53" y="147"/>
                      <a:pt x="55" y="148"/>
                      <a:pt x="56" y="149"/>
                    </a:cubicBezTo>
                    <a:cubicBezTo>
                      <a:pt x="59" y="150"/>
                      <a:pt x="59" y="150"/>
                      <a:pt x="59" y="150"/>
                    </a:cubicBezTo>
                    <a:cubicBezTo>
                      <a:pt x="55" y="166"/>
                      <a:pt x="55" y="166"/>
                      <a:pt x="55" y="166"/>
                    </a:cubicBezTo>
                    <a:cubicBezTo>
                      <a:pt x="64" y="170"/>
                      <a:pt x="64" y="170"/>
                      <a:pt x="64" y="170"/>
                    </a:cubicBezTo>
                    <a:cubicBezTo>
                      <a:pt x="73" y="156"/>
                      <a:pt x="73" y="156"/>
                      <a:pt x="73" y="156"/>
                    </a:cubicBezTo>
                    <a:cubicBezTo>
                      <a:pt x="76" y="157"/>
                      <a:pt x="76" y="157"/>
                      <a:pt x="76" y="157"/>
                    </a:cubicBezTo>
                    <a:cubicBezTo>
                      <a:pt x="77" y="157"/>
                      <a:pt x="79" y="157"/>
                      <a:pt x="81" y="158"/>
                    </a:cubicBezTo>
                    <a:cubicBezTo>
                      <a:pt x="84" y="158"/>
                      <a:pt x="84" y="158"/>
                      <a:pt x="84" y="158"/>
                    </a:cubicBezTo>
                    <a:lnTo>
                      <a:pt x="87"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sp>
            <p:nvSpPr>
              <p:cNvPr id="15" name="Freeform 65"/>
              <p:cNvSpPr>
                <a:spLocks noEditPoints="1"/>
              </p:cNvSpPr>
              <p:nvPr/>
            </p:nvSpPr>
            <p:spPr bwMode="auto">
              <a:xfrm>
                <a:off x="2777181" y="2565953"/>
                <a:ext cx="138443" cy="139679"/>
              </a:xfrm>
              <a:custGeom>
                <a:avLst/>
                <a:gdLst>
                  <a:gd name="T0" fmla="*/ 37 w 73"/>
                  <a:gd name="T1" fmla="*/ 73 h 73"/>
                  <a:gd name="T2" fmla="*/ 0 w 73"/>
                  <a:gd name="T3" fmla="*/ 36 h 73"/>
                  <a:gd name="T4" fmla="*/ 37 w 73"/>
                  <a:gd name="T5" fmla="*/ 0 h 73"/>
                  <a:gd name="T6" fmla="*/ 73 w 73"/>
                  <a:gd name="T7" fmla="*/ 36 h 73"/>
                  <a:gd name="T8" fmla="*/ 37 w 73"/>
                  <a:gd name="T9" fmla="*/ 73 h 73"/>
                  <a:gd name="T10" fmla="*/ 37 w 73"/>
                  <a:gd name="T11" fmla="*/ 4 h 73"/>
                  <a:gd name="T12" fmla="*/ 4 w 73"/>
                  <a:gd name="T13" fmla="*/ 36 h 73"/>
                  <a:gd name="T14" fmla="*/ 37 w 73"/>
                  <a:gd name="T15" fmla="*/ 69 h 73"/>
                  <a:gd name="T16" fmla="*/ 69 w 73"/>
                  <a:gd name="T17" fmla="*/ 36 h 73"/>
                  <a:gd name="T18" fmla="*/ 37 w 73"/>
                  <a:gd name="T19"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37" y="73"/>
                    </a:moveTo>
                    <a:cubicBezTo>
                      <a:pt x="16" y="73"/>
                      <a:pt x="0" y="56"/>
                      <a:pt x="0" y="36"/>
                    </a:cubicBezTo>
                    <a:cubicBezTo>
                      <a:pt x="0" y="16"/>
                      <a:pt x="16" y="0"/>
                      <a:pt x="37" y="0"/>
                    </a:cubicBezTo>
                    <a:cubicBezTo>
                      <a:pt x="57" y="0"/>
                      <a:pt x="73" y="16"/>
                      <a:pt x="73" y="36"/>
                    </a:cubicBezTo>
                    <a:cubicBezTo>
                      <a:pt x="73" y="56"/>
                      <a:pt x="57" y="73"/>
                      <a:pt x="37" y="73"/>
                    </a:cubicBezTo>
                    <a:close/>
                    <a:moveTo>
                      <a:pt x="37" y="4"/>
                    </a:moveTo>
                    <a:cubicBezTo>
                      <a:pt x="19" y="4"/>
                      <a:pt x="4" y="18"/>
                      <a:pt x="4" y="36"/>
                    </a:cubicBezTo>
                    <a:cubicBezTo>
                      <a:pt x="4" y="54"/>
                      <a:pt x="19" y="69"/>
                      <a:pt x="37" y="69"/>
                    </a:cubicBezTo>
                    <a:cubicBezTo>
                      <a:pt x="54" y="69"/>
                      <a:pt x="69" y="54"/>
                      <a:pt x="69" y="36"/>
                    </a:cubicBezTo>
                    <a:cubicBezTo>
                      <a:pt x="69" y="18"/>
                      <a:pt x="54"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grpSp>
      </p:grpSp>
      <p:grpSp>
        <p:nvGrpSpPr>
          <p:cNvPr id="39" name="组合 38"/>
          <p:cNvGrpSpPr/>
          <p:nvPr/>
        </p:nvGrpSpPr>
        <p:grpSpPr>
          <a:xfrm>
            <a:off x="7289269" y="2820896"/>
            <a:ext cx="1699087" cy="1699087"/>
            <a:chOff x="7289269" y="2820896"/>
            <a:chExt cx="1699087" cy="1699087"/>
          </a:xfrm>
        </p:grpSpPr>
        <p:sp>
          <p:nvSpPr>
            <p:cNvPr id="8" name="椭圆 7"/>
            <p:cNvSpPr/>
            <p:nvPr/>
          </p:nvSpPr>
          <p:spPr>
            <a:xfrm>
              <a:off x="7289269" y="2820896"/>
              <a:ext cx="1699087" cy="1699087"/>
            </a:xfrm>
            <a:prstGeom prst="ellipse">
              <a:avLst/>
            </a:prstGeom>
            <a:gradFill>
              <a:gsLst>
                <a:gs pos="0">
                  <a:srgbClr val="83CAC7"/>
                </a:gs>
                <a:gs pos="100000">
                  <a:srgbClr val="3790CE"/>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2" name="组合 21"/>
            <p:cNvGrpSpPr/>
            <p:nvPr/>
          </p:nvGrpSpPr>
          <p:grpSpPr>
            <a:xfrm>
              <a:off x="7885378" y="3439222"/>
              <a:ext cx="535562" cy="501498"/>
              <a:chOff x="4877311" y="3938022"/>
              <a:chExt cx="349815" cy="327565"/>
            </a:xfrm>
            <a:solidFill>
              <a:schemeClr val="bg1"/>
            </a:solidFill>
          </p:grpSpPr>
          <p:sp>
            <p:nvSpPr>
              <p:cNvPr id="19" name="Freeform 132"/>
              <p:cNvSpPr>
                <a:spLocks noEditPoints="1"/>
              </p:cNvSpPr>
              <p:nvPr/>
            </p:nvSpPr>
            <p:spPr bwMode="auto">
              <a:xfrm>
                <a:off x="4929227" y="3938022"/>
                <a:ext cx="169345" cy="123610"/>
              </a:xfrm>
              <a:custGeom>
                <a:avLst/>
                <a:gdLst>
                  <a:gd name="T0" fmla="*/ 40 w 89"/>
                  <a:gd name="T1" fmla="*/ 4 h 65"/>
                  <a:gd name="T2" fmla="*/ 77 w 89"/>
                  <a:gd name="T3" fmla="*/ 20 h 65"/>
                  <a:gd name="T4" fmla="*/ 83 w 89"/>
                  <a:gd name="T5" fmla="*/ 26 h 65"/>
                  <a:gd name="T6" fmla="*/ 49 w 89"/>
                  <a:gd name="T7" fmla="*/ 60 h 65"/>
                  <a:gd name="T8" fmla="*/ 6 w 89"/>
                  <a:gd name="T9" fmla="*/ 17 h 65"/>
                  <a:gd name="T10" fmla="*/ 40 w 89"/>
                  <a:gd name="T11" fmla="*/ 4 h 65"/>
                  <a:gd name="T12" fmla="*/ 40 w 89"/>
                  <a:gd name="T13" fmla="*/ 0 h 65"/>
                  <a:gd name="T14" fmla="*/ 0 w 89"/>
                  <a:gd name="T15" fmla="*/ 16 h 65"/>
                  <a:gd name="T16" fmla="*/ 49 w 89"/>
                  <a:gd name="T17" fmla="*/ 65 h 65"/>
                  <a:gd name="T18" fmla="*/ 89 w 89"/>
                  <a:gd name="T19" fmla="*/ 26 h 65"/>
                  <a:gd name="T20" fmla="*/ 80 w 89"/>
                  <a:gd name="T21" fmla="*/ 17 h 65"/>
                  <a:gd name="T22" fmla="*/ 40 w 89"/>
                  <a:gd name="T2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40" y="4"/>
                    </a:moveTo>
                    <a:cubicBezTo>
                      <a:pt x="54" y="4"/>
                      <a:pt x="67" y="10"/>
                      <a:pt x="77" y="20"/>
                    </a:cubicBezTo>
                    <a:cubicBezTo>
                      <a:pt x="83" y="26"/>
                      <a:pt x="83" y="26"/>
                      <a:pt x="83" y="26"/>
                    </a:cubicBezTo>
                    <a:cubicBezTo>
                      <a:pt x="49" y="60"/>
                      <a:pt x="49" y="60"/>
                      <a:pt x="49" y="60"/>
                    </a:cubicBezTo>
                    <a:cubicBezTo>
                      <a:pt x="6" y="17"/>
                      <a:pt x="6" y="17"/>
                      <a:pt x="6" y="17"/>
                    </a:cubicBezTo>
                    <a:cubicBezTo>
                      <a:pt x="15" y="9"/>
                      <a:pt x="27" y="4"/>
                      <a:pt x="40" y="4"/>
                    </a:cubicBezTo>
                    <a:moveTo>
                      <a:pt x="40" y="0"/>
                    </a:moveTo>
                    <a:cubicBezTo>
                      <a:pt x="25" y="0"/>
                      <a:pt x="11" y="6"/>
                      <a:pt x="0" y="16"/>
                    </a:cubicBezTo>
                    <a:cubicBezTo>
                      <a:pt x="49" y="65"/>
                      <a:pt x="49" y="65"/>
                      <a:pt x="49" y="65"/>
                    </a:cubicBezTo>
                    <a:cubicBezTo>
                      <a:pt x="89" y="26"/>
                      <a:pt x="89" y="26"/>
                      <a:pt x="89" y="26"/>
                    </a:cubicBezTo>
                    <a:cubicBezTo>
                      <a:pt x="80" y="17"/>
                      <a:pt x="80" y="17"/>
                      <a:pt x="80" y="17"/>
                    </a:cubicBezTo>
                    <a:cubicBezTo>
                      <a:pt x="69" y="6"/>
                      <a:pt x="5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sp>
            <p:nvSpPr>
              <p:cNvPr id="20" name="Freeform 133"/>
              <p:cNvSpPr>
                <a:spLocks noEditPoints="1"/>
              </p:cNvSpPr>
              <p:nvPr/>
            </p:nvSpPr>
            <p:spPr bwMode="auto">
              <a:xfrm>
                <a:off x="4946532" y="3997354"/>
                <a:ext cx="280594" cy="268233"/>
              </a:xfrm>
              <a:custGeom>
                <a:avLst/>
                <a:gdLst>
                  <a:gd name="T0" fmla="*/ 85 w 147"/>
                  <a:gd name="T1" fmla="*/ 11 h 141"/>
                  <a:gd name="T2" fmla="*/ 119 w 147"/>
                  <a:gd name="T3" fmla="*/ 45 h 141"/>
                  <a:gd name="T4" fmla="*/ 133 w 147"/>
                  <a:gd name="T5" fmla="*/ 80 h 141"/>
                  <a:gd name="T6" fmla="*/ 119 w 147"/>
                  <a:gd name="T7" fmla="*/ 115 h 141"/>
                  <a:gd name="T8" fmla="*/ 115 w 147"/>
                  <a:gd name="T9" fmla="*/ 119 h 141"/>
                  <a:gd name="T10" fmla="*/ 80 w 147"/>
                  <a:gd name="T11" fmla="*/ 133 h 141"/>
                  <a:gd name="T12" fmla="*/ 46 w 147"/>
                  <a:gd name="T13" fmla="*/ 119 h 141"/>
                  <a:gd name="T14" fmla="*/ 12 w 147"/>
                  <a:gd name="T15" fmla="*/ 85 h 141"/>
                  <a:gd name="T16" fmla="*/ 85 w 147"/>
                  <a:gd name="T17" fmla="*/ 11 h 141"/>
                  <a:gd name="T18" fmla="*/ 85 w 147"/>
                  <a:gd name="T19" fmla="*/ 0 h 141"/>
                  <a:gd name="T20" fmla="*/ 0 w 147"/>
                  <a:gd name="T21" fmla="*/ 85 h 141"/>
                  <a:gd name="T22" fmla="*/ 40 w 147"/>
                  <a:gd name="T23" fmla="*/ 124 h 141"/>
                  <a:gd name="T24" fmla="*/ 80 w 147"/>
                  <a:gd name="T25" fmla="*/ 141 h 141"/>
                  <a:gd name="T26" fmla="*/ 121 w 147"/>
                  <a:gd name="T27" fmla="*/ 124 h 141"/>
                  <a:gd name="T28" fmla="*/ 125 w 147"/>
                  <a:gd name="T29" fmla="*/ 120 h 141"/>
                  <a:gd name="T30" fmla="*/ 125 w 147"/>
                  <a:gd name="T31" fmla="*/ 40 h 141"/>
                  <a:gd name="T32" fmla="*/ 85 w 147"/>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41">
                    <a:moveTo>
                      <a:pt x="85" y="11"/>
                    </a:moveTo>
                    <a:cubicBezTo>
                      <a:pt x="119" y="45"/>
                      <a:pt x="119" y="45"/>
                      <a:pt x="119" y="45"/>
                    </a:cubicBezTo>
                    <a:cubicBezTo>
                      <a:pt x="128" y="55"/>
                      <a:pt x="133" y="67"/>
                      <a:pt x="133" y="80"/>
                    </a:cubicBezTo>
                    <a:cubicBezTo>
                      <a:pt x="133" y="93"/>
                      <a:pt x="128" y="105"/>
                      <a:pt x="119" y="115"/>
                    </a:cubicBezTo>
                    <a:cubicBezTo>
                      <a:pt x="115" y="119"/>
                      <a:pt x="115" y="119"/>
                      <a:pt x="115" y="119"/>
                    </a:cubicBezTo>
                    <a:cubicBezTo>
                      <a:pt x="106" y="128"/>
                      <a:pt x="93" y="133"/>
                      <a:pt x="80" y="133"/>
                    </a:cubicBezTo>
                    <a:cubicBezTo>
                      <a:pt x="67" y="133"/>
                      <a:pt x="55" y="128"/>
                      <a:pt x="46" y="119"/>
                    </a:cubicBezTo>
                    <a:cubicBezTo>
                      <a:pt x="12" y="85"/>
                      <a:pt x="12" y="85"/>
                      <a:pt x="12" y="85"/>
                    </a:cubicBezTo>
                    <a:cubicBezTo>
                      <a:pt x="85" y="11"/>
                      <a:pt x="85" y="11"/>
                      <a:pt x="85" y="11"/>
                    </a:cubicBezTo>
                    <a:moveTo>
                      <a:pt x="85" y="0"/>
                    </a:moveTo>
                    <a:cubicBezTo>
                      <a:pt x="0" y="85"/>
                      <a:pt x="0" y="85"/>
                      <a:pt x="0" y="85"/>
                    </a:cubicBezTo>
                    <a:cubicBezTo>
                      <a:pt x="40" y="124"/>
                      <a:pt x="40" y="124"/>
                      <a:pt x="40" y="124"/>
                    </a:cubicBezTo>
                    <a:cubicBezTo>
                      <a:pt x="51" y="135"/>
                      <a:pt x="66" y="141"/>
                      <a:pt x="80" y="141"/>
                    </a:cubicBezTo>
                    <a:cubicBezTo>
                      <a:pt x="95" y="141"/>
                      <a:pt x="109" y="135"/>
                      <a:pt x="121" y="124"/>
                    </a:cubicBezTo>
                    <a:cubicBezTo>
                      <a:pt x="125" y="120"/>
                      <a:pt x="125" y="120"/>
                      <a:pt x="125" y="120"/>
                    </a:cubicBezTo>
                    <a:cubicBezTo>
                      <a:pt x="147" y="98"/>
                      <a:pt x="147" y="62"/>
                      <a:pt x="125" y="40"/>
                    </a:cubicBezTo>
                    <a:cubicBezTo>
                      <a:pt x="85" y="0"/>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sp>
            <p:nvSpPr>
              <p:cNvPr id="21" name="Freeform 134"/>
              <p:cNvSpPr>
                <a:spLocks noEditPoints="1"/>
              </p:cNvSpPr>
              <p:nvPr/>
            </p:nvSpPr>
            <p:spPr bwMode="auto">
              <a:xfrm>
                <a:off x="4877311" y="3980049"/>
                <a:ext cx="135971" cy="168109"/>
              </a:xfrm>
              <a:custGeom>
                <a:avLst/>
                <a:gdLst>
                  <a:gd name="T0" fmla="*/ 22 w 71"/>
                  <a:gd name="T1" fmla="*/ 6 h 88"/>
                  <a:gd name="T2" fmla="*/ 65 w 71"/>
                  <a:gd name="T3" fmla="*/ 49 h 88"/>
                  <a:gd name="T4" fmla="*/ 31 w 71"/>
                  <a:gd name="T5" fmla="*/ 83 h 88"/>
                  <a:gd name="T6" fmla="*/ 25 w 71"/>
                  <a:gd name="T7" fmla="*/ 77 h 88"/>
                  <a:gd name="T8" fmla="*/ 22 w 71"/>
                  <a:gd name="T9" fmla="*/ 6 h 88"/>
                  <a:gd name="T10" fmla="*/ 22 w 71"/>
                  <a:gd name="T11" fmla="*/ 0 h 88"/>
                  <a:gd name="T12" fmla="*/ 22 w 71"/>
                  <a:gd name="T13" fmla="*/ 80 h 88"/>
                  <a:gd name="T14" fmla="*/ 31 w 71"/>
                  <a:gd name="T15" fmla="*/ 88 h 88"/>
                  <a:gd name="T16" fmla="*/ 71 w 71"/>
                  <a:gd name="T17" fmla="*/ 49 h 88"/>
                  <a:gd name="T18" fmla="*/ 22 w 71"/>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8">
                    <a:moveTo>
                      <a:pt x="22" y="6"/>
                    </a:moveTo>
                    <a:cubicBezTo>
                      <a:pt x="65" y="49"/>
                      <a:pt x="65" y="49"/>
                      <a:pt x="65" y="49"/>
                    </a:cubicBezTo>
                    <a:cubicBezTo>
                      <a:pt x="31" y="83"/>
                      <a:pt x="31" y="83"/>
                      <a:pt x="31" y="83"/>
                    </a:cubicBezTo>
                    <a:cubicBezTo>
                      <a:pt x="25" y="77"/>
                      <a:pt x="25" y="77"/>
                      <a:pt x="25" y="77"/>
                    </a:cubicBezTo>
                    <a:cubicBezTo>
                      <a:pt x="6" y="57"/>
                      <a:pt x="5" y="26"/>
                      <a:pt x="22" y="6"/>
                    </a:cubicBezTo>
                    <a:moveTo>
                      <a:pt x="22" y="0"/>
                    </a:moveTo>
                    <a:cubicBezTo>
                      <a:pt x="0" y="22"/>
                      <a:pt x="0" y="58"/>
                      <a:pt x="22" y="80"/>
                    </a:cubicBezTo>
                    <a:cubicBezTo>
                      <a:pt x="31" y="88"/>
                      <a:pt x="31" y="88"/>
                      <a:pt x="31" y="88"/>
                    </a:cubicBezTo>
                    <a:cubicBezTo>
                      <a:pt x="71" y="49"/>
                      <a:pt x="71" y="49"/>
                      <a:pt x="71" y="49"/>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95A5A6"/>
                  </a:solidFill>
                  <a:effectLst/>
                  <a:uLnTx/>
                  <a:uFillTx/>
                  <a:latin typeface="字魂105号-简雅黑" panose="00000500000000000000" pitchFamily="2" charset="-122"/>
                </a:endParaRPr>
              </a:p>
            </p:txBody>
          </p:sp>
        </p:grpSp>
      </p:grpSp>
      <p:sp>
        <p:nvSpPr>
          <p:cNvPr id="34" name="文本框 33"/>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未来工作计划</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5" name="文本框 34"/>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
        <p:nvSpPr>
          <p:cNvPr id="26" name="弧形 25"/>
          <p:cNvSpPr/>
          <p:nvPr/>
        </p:nvSpPr>
        <p:spPr>
          <a:xfrm flipH="1">
            <a:off x="8067651" y="1673032"/>
            <a:ext cx="2295728" cy="2295728"/>
          </a:xfrm>
          <a:prstGeom prst="arc">
            <a:avLst>
              <a:gd name="adj1" fmla="val 16649752"/>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4"/>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5"/>
                                        </p:tgtEl>
                                        <p:attrNameLst>
                                          <p:attrName>ppt_x</p:attrName>
                                          <p:attrName>ppt_y</p:attrName>
                                        </p:attrNameLst>
                                      </p:cBhvr>
                                      <p:rCtr x="0" y="-4329"/>
                                    </p:animMotion>
                                  </p:childTnLst>
                                </p:cTn>
                              </p:par>
                              <p:par>
                                <p:cTn id="15" presetID="10" presetClass="entr" presetSubtype="0" fill="hold" nodeType="withEffect">
                                  <p:stCondLst>
                                    <p:cond delay="125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childTnLst>
                                </p:cTn>
                              </p:par>
                              <p:par>
                                <p:cTn id="18" presetID="64" presetClass="path" presetSubtype="0" decel="100000" fill="hold" nodeType="withEffect">
                                  <p:stCondLst>
                                    <p:cond delay="1250"/>
                                  </p:stCondLst>
                                  <p:childTnLst>
                                    <p:animMotion origin="layout" path="M -3.54167E-6 -1.11111E-6 L -3.54167E-6 -0.08657 " pathEditMode="relative" rAng="0" ptsTypes="AA">
                                      <p:cBhvr>
                                        <p:cTn id="19" dur="1000" spd="-100000" fill="hold"/>
                                        <p:tgtEl>
                                          <p:spTgt spid="36"/>
                                        </p:tgtEl>
                                        <p:attrNameLst>
                                          <p:attrName>ppt_x</p:attrName>
                                          <p:attrName>ppt_y</p:attrName>
                                        </p:attrNameLst>
                                      </p:cBhvr>
                                      <p:rCtr x="0" y="-4329"/>
                                    </p:animMotion>
                                  </p:childTnLst>
                                </p:cTn>
                              </p:par>
                              <p:par>
                                <p:cTn id="20" presetID="22" presetClass="entr" presetSubtype="4" fill="hold" grpId="0" nodeType="withEffect">
                                  <p:stCondLst>
                                    <p:cond delay="1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750"/>
                                        <p:tgtEl>
                                          <p:spTgt spid="33"/>
                                        </p:tgtEl>
                                      </p:cBhvr>
                                    </p:animEffect>
                                  </p:childTnLst>
                                </p:cTn>
                              </p:par>
                              <p:par>
                                <p:cTn id="26" presetID="35" presetClass="path" presetSubtype="0" decel="100000" fill="hold" grpId="1" nodeType="withEffect">
                                  <p:stCondLst>
                                    <p:cond delay="1750"/>
                                  </p:stCondLst>
                                  <p:childTnLst>
                                    <p:animMotion origin="layout" path="M 4.375E-6 7.40741E-7 L -0.04011 7.40741E-7 " pathEditMode="relative" rAng="0" ptsTypes="AA">
                                      <p:cBhvr>
                                        <p:cTn id="27" dur="1250" spd="-100000" fill="hold"/>
                                        <p:tgtEl>
                                          <p:spTgt spid="33"/>
                                        </p:tgtEl>
                                        <p:attrNameLst>
                                          <p:attrName>ppt_x</p:attrName>
                                          <p:attrName>ppt_y</p:attrName>
                                        </p:attrNameLst>
                                      </p:cBhvr>
                                      <p:rCtr x="-2005" y="0"/>
                                    </p:animMotion>
                                  </p:childTnLst>
                                </p:cTn>
                              </p:par>
                              <p:par>
                                <p:cTn id="28" presetID="10" presetClass="entr" presetSubtype="0" fill="hold" nodeType="withEffect">
                                  <p:stCondLst>
                                    <p:cond delay="250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childTnLst>
                                </p:cTn>
                              </p:par>
                              <p:par>
                                <p:cTn id="31" presetID="64" presetClass="path" presetSubtype="0" decel="100000" fill="hold" nodeType="withEffect">
                                  <p:stCondLst>
                                    <p:cond delay="2500"/>
                                  </p:stCondLst>
                                  <p:childTnLst>
                                    <p:animMotion origin="layout" path="M 5E-6 4.81481E-6 L 5E-6 0.07824 " pathEditMode="relative" rAng="0" ptsTypes="AA">
                                      <p:cBhvr>
                                        <p:cTn id="32" dur="1000" spd="-100000" fill="hold"/>
                                        <p:tgtEl>
                                          <p:spTgt spid="37"/>
                                        </p:tgtEl>
                                        <p:attrNameLst>
                                          <p:attrName>ppt_x</p:attrName>
                                          <p:attrName>ppt_y</p:attrName>
                                        </p:attrNameLst>
                                      </p:cBhvr>
                                      <p:rCtr x="0" y="3912"/>
                                    </p:animMotion>
                                  </p:childTnLst>
                                </p:cTn>
                              </p:par>
                              <p:par>
                                <p:cTn id="33" presetID="22" presetClass="entr" presetSubtype="2" fill="hold" grpId="0" nodeType="withEffect">
                                  <p:stCondLst>
                                    <p:cond delay="2500"/>
                                  </p:stCondLst>
                                  <p:childTnLst>
                                    <p:set>
                                      <p:cBhvr>
                                        <p:cTn id="34" dur="1" fill="hold">
                                          <p:stCondLst>
                                            <p:cond delay="0"/>
                                          </p:stCondLst>
                                        </p:cTn>
                                        <p:tgtEl>
                                          <p:spTgt spid="28"/>
                                        </p:tgtEl>
                                        <p:attrNameLst>
                                          <p:attrName>style.visibility</p:attrName>
                                        </p:attrNameLst>
                                      </p:cBhvr>
                                      <p:to>
                                        <p:strVal val="visible"/>
                                      </p:to>
                                    </p:set>
                                    <p:animEffect transition="in" filter="wipe(right)">
                                      <p:cBhvr>
                                        <p:cTn id="35" dur="500"/>
                                        <p:tgtEl>
                                          <p:spTgt spid="28"/>
                                        </p:tgtEl>
                                      </p:cBhvr>
                                    </p:animEffect>
                                  </p:childTnLst>
                                </p:cTn>
                              </p:par>
                              <p:par>
                                <p:cTn id="36" presetID="10" presetClass="entr" presetSubtype="0" fill="hold" grpId="0" nodeType="withEffect">
                                  <p:stCondLst>
                                    <p:cond delay="25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750"/>
                                        <p:tgtEl>
                                          <p:spTgt spid="32"/>
                                        </p:tgtEl>
                                      </p:cBhvr>
                                    </p:animEffect>
                                  </p:childTnLst>
                                </p:cTn>
                              </p:par>
                              <p:par>
                                <p:cTn id="39" presetID="35" presetClass="path" presetSubtype="0" decel="100000" fill="hold" grpId="1" nodeType="withEffect">
                                  <p:stCondLst>
                                    <p:cond delay="2500"/>
                                  </p:stCondLst>
                                  <p:childTnLst>
                                    <p:animMotion origin="layout" path="M 4.375E-6 7.40741E-7 L -0.04011 7.40741E-7 " pathEditMode="relative" rAng="0" ptsTypes="AA">
                                      <p:cBhvr>
                                        <p:cTn id="40" dur="1250" spd="-100000" fill="hold"/>
                                        <p:tgtEl>
                                          <p:spTgt spid="32"/>
                                        </p:tgtEl>
                                        <p:attrNameLst>
                                          <p:attrName>ppt_x</p:attrName>
                                          <p:attrName>ppt_y</p:attrName>
                                        </p:attrNameLst>
                                      </p:cBhvr>
                                      <p:rCtr x="-2005" y="0"/>
                                    </p:animMotion>
                                  </p:childTnLst>
                                </p:cTn>
                              </p:par>
                              <p:par>
                                <p:cTn id="41" presetID="10" presetClass="entr" presetSubtype="0" fill="hold" nodeType="withEffect">
                                  <p:stCondLst>
                                    <p:cond delay="325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par>
                                <p:cTn id="44" presetID="64" presetClass="path" presetSubtype="0" decel="100000" fill="hold" nodeType="withEffect">
                                  <p:stCondLst>
                                    <p:cond delay="3250"/>
                                  </p:stCondLst>
                                  <p:childTnLst>
                                    <p:animMotion origin="layout" path="M -3.54167E-6 -1.11111E-6 L -3.54167E-6 -0.08657 " pathEditMode="relative" rAng="0" ptsTypes="AA">
                                      <p:cBhvr>
                                        <p:cTn id="45" dur="1000" spd="-100000" fill="hold"/>
                                        <p:tgtEl>
                                          <p:spTgt spid="38"/>
                                        </p:tgtEl>
                                        <p:attrNameLst>
                                          <p:attrName>ppt_x</p:attrName>
                                          <p:attrName>ppt_y</p:attrName>
                                        </p:attrNameLst>
                                      </p:cBhvr>
                                      <p:rCtr x="0" y="-4329"/>
                                    </p:animMotion>
                                  </p:childTnLst>
                                </p:cTn>
                              </p:par>
                              <p:par>
                                <p:cTn id="46" presetID="22" presetClass="entr" presetSubtype="8" fill="hold" grpId="0" nodeType="withEffect">
                                  <p:stCondLst>
                                    <p:cond delay="375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10" presetClass="entr" presetSubtype="0" fill="hold" grpId="0" nodeType="withEffect">
                                  <p:stCondLst>
                                    <p:cond delay="375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750"/>
                                        <p:tgtEl>
                                          <p:spTgt spid="31"/>
                                        </p:tgtEl>
                                      </p:cBhvr>
                                    </p:animEffect>
                                  </p:childTnLst>
                                </p:cTn>
                              </p:par>
                              <p:par>
                                <p:cTn id="52" presetID="35" presetClass="path" presetSubtype="0" decel="100000" fill="hold" grpId="1" nodeType="withEffect">
                                  <p:stCondLst>
                                    <p:cond delay="3750"/>
                                  </p:stCondLst>
                                  <p:childTnLst>
                                    <p:animMotion origin="layout" path="M -4.375E-6 -4.07407E-6 L 0.04493 -4.07407E-6 " pathEditMode="relative" rAng="0" ptsTypes="AA">
                                      <p:cBhvr>
                                        <p:cTn id="53" dur="1250" spd="-100000" fill="hold"/>
                                        <p:tgtEl>
                                          <p:spTgt spid="31"/>
                                        </p:tgtEl>
                                        <p:attrNameLst>
                                          <p:attrName>ppt_x</p:attrName>
                                          <p:attrName>ppt_y</p:attrName>
                                        </p:attrNameLst>
                                      </p:cBhvr>
                                      <p:rCtr x="2240" y="0"/>
                                    </p:animMotion>
                                  </p:childTnLst>
                                </p:cTn>
                              </p:par>
                              <p:par>
                                <p:cTn id="54" presetID="10" presetClass="entr" presetSubtype="0" fill="hold" nodeType="withEffect">
                                  <p:stCondLst>
                                    <p:cond delay="45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childTnLst>
                                </p:cTn>
                              </p:par>
                              <p:par>
                                <p:cTn id="57" presetID="64" presetClass="path" presetSubtype="0" decel="100000" fill="hold" nodeType="withEffect">
                                  <p:stCondLst>
                                    <p:cond delay="4500"/>
                                  </p:stCondLst>
                                  <p:childTnLst>
                                    <p:animMotion origin="layout" path="M 5E-6 4.81481E-6 L 5E-6 0.07824 " pathEditMode="relative" rAng="0" ptsTypes="AA">
                                      <p:cBhvr>
                                        <p:cTn id="58" dur="1000" spd="-100000" fill="hold"/>
                                        <p:tgtEl>
                                          <p:spTgt spid="39"/>
                                        </p:tgtEl>
                                        <p:attrNameLst>
                                          <p:attrName>ppt_x</p:attrName>
                                          <p:attrName>ppt_y</p:attrName>
                                        </p:attrNameLst>
                                      </p:cBhvr>
                                      <p:rCtr x="0" y="3912"/>
                                    </p:animMotion>
                                  </p:childTnLst>
                                </p:cTn>
                              </p:par>
                              <p:par>
                                <p:cTn id="59" presetID="22" presetClass="entr" presetSubtype="8" fill="hold" grpId="0" nodeType="withEffect">
                                  <p:stCondLst>
                                    <p:cond delay="500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par>
                                <p:cTn id="62" presetID="10" presetClass="entr" presetSubtype="0" fill="hold" grpId="0" nodeType="withEffect">
                                  <p:stCondLst>
                                    <p:cond delay="50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750"/>
                                        <p:tgtEl>
                                          <p:spTgt spid="30"/>
                                        </p:tgtEl>
                                      </p:cBhvr>
                                    </p:animEffect>
                                  </p:childTnLst>
                                </p:cTn>
                              </p:par>
                              <p:par>
                                <p:cTn id="65" presetID="35" presetClass="path" presetSubtype="0" decel="100000" fill="hold" grpId="1" nodeType="withEffect">
                                  <p:stCondLst>
                                    <p:cond delay="5000"/>
                                  </p:stCondLst>
                                  <p:childTnLst>
                                    <p:animMotion origin="layout" path="M -4.375E-6 -4.07407E-6 L 0.04493 -4.07407E-6 " pathEditMode="relative" rAng="0" ptsTypes="AA">
                                      <p:cBhvr>
                                        <p:cTn id="66" dur="1250" spd="-100000" fill="hold"/>
                                        <p:tgtEl>
                                          <p:spTgt spid="30"/>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30" grpId="0"/>
      <p:bldP spid="30" grpId="1"/>
      <p:bldP spid="31" grpId="0"/>
      <p:bldP spid="31" grpId="1"/>
      <p:bldP spid="32" grpId="0"/>
      <p:bldP spid="32" grpId="1"/>
      <p:bldP spid="33" grpId="0"/>
      <p:bldP spid="33" grpId="1"/>
      <p:bldP spid="34" grpId="0"/>
      <p:bldP spid="34" grpId="1"/>
      <p:bldP spid="35" grpId="0"/>
      <p:bldP spid="35" grpId="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bwMode="auto">
          <a:xfrm>
            <a:off x="1887517" y="3873515"/>
            <a:ext cx="5563307" cy="1725564"/>
            <a:chOff x="724429" y="4531373"/>
            <a:chExt cx="5564275" cy="1726860"/>
          </a:xfrm>
        </p:grpSpPr>
        <p:sp>
          <p:nvSpPr>
            <p:cNvPr id="5" name="矩形 4"/>
            <p:cNvSpPr/>
            <p:nvPr/>
          </p:nvSpPr>
          <p:spPr bwMode="auto">
            <a:xfrm>
              <a:off x="807065" y="5816756"/>
              <a:ext cx="5481639" cy="441477"/>
            </a:xfrm>
            <a:prstGeom prst="rect">
              <a:avLst/>
            </a:prstGeom>
          </p:spPr>
          <p:txBody>
            <a:bodyPr wrap="square">
              <a:spAutoFit/>
              <a:scene3d>
                <a:camera prst="orthographicFront"/>
                <a:lightRig rig="threePt" dir="t"/>
              </a:scene3d>
              <a:sp3d contourW="12700"/>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Brief introduction of new employee induction training enterprise and business process of business finance insurance bank</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724429" y="4959084"/>
              <a:ext cx="4875340" cy="83162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defRPr/>
              </a:pPr>
              <a:r>
                <a:rPr lang="zh-CN" altLang="en-US" sz="4800" spc="0" dirty="0" smtClean="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年度工作概述</a:t>
              </a:r>
              <a:endParaRPr lang="zh-CN" altLang="en-US" sz="4800" spc="0" dirty="0">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7" name="文本框 6"/>
            <p:cNvSpPr txBox="1"/>
            <p:nvPr/>
          </p:nvSpPr>
          <p:spPr>
            <a:xfrm>
              <a:off x="810412" y="4531373"/>
              <a:ext cx="3048530" cy="462012"/>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en-US" altLang="zh-CN" sz="2400" b="0" spc="0" dirty="0">
                  <a:solidFill>
                    <a:srgbClr val="405E62"/>
                  </a:solidFill>
                  <a:latin typeface="字魂105号-简雅黑" panose="00000500000000000000" pitchFamily="2" charset="-122"/>
                  <a:ea typeface="字魂105号-简雅黑" panose="00000500000000000000" pitchFamily="2" charset="-122"/>
                </a:rPr>
                <a:t>PART </a:t>
              </a:r>
              <a:r>
                <a:rPr lang="en-US" altLang="zh-CN" sz="2400" b="0" spc="0" dirty="0" smtClean="0">
                  <a:solidFill>
                    <a:srgbClr val="405E62"/>
                  </a:solidFill>
                  <a:latin typeface="字魂105号-简雅黑" panose="00000500000000000000" pitchFamily="2" charset="-122"/>
                  <a:ea typeface="字魂105号-简雅黑" panose="00000500000000000000" pitchFamily="2" charset="-122"/>
                </a:rPr>
                <a:t>ONE</a:t>
              </a:r>
              <a:endParaRPr lang="zh-CN" altLang="en-US" sz="2400" b="0" spc="0" dirty="0">
                <a:solidFill>
                  <a:srgbClr val="405E62"/>
                </a:solidFill>
                <a:latin typeface="字魂105号-简雅黑" panose="00000500000000000000" pitchFamily="2" charset="-122"/>
                <a:ea typeface="字魂105号-简雅黑" panose="00000500000000000000" pitchFamily="2" charset="-122"/>
              </a:endParaRPr>
            </a:p>
          </p:txBody>
        </p:sp>
      </p:grpSp>
      <p:sp>
        <p:nvSpPr>
          <p:cNvPr id="10" name="文本框 9"/>
          <p:cNvSpPr txBox="1"/>
          <p:nvPr/>
        </p:nvSpPr>
        <p:spPr>
          <a:xfrm>
            <a:off x="1147533" y="1376303"/>
            <a:ext cx="3098878" cy="2215991"/>
          </a:xfrm>
          <a:prstGeom prst="rect">
            <a:avLst/>
          </a:prstGeom>
          <a:noFill/>
        </p:spPr>
        <p:txBody>
          <a:bodyPr wrap="square" rtlCol="0">
            <a:spAutoFit/>
          </a:bodyPr>
          <a:lstStyle/>
          <a:p>
            <a:pPr algn="ctr"/>
            <a:r>
              <a:rPr lang="en-US" altLang="zh-CN" sz="13800" dirty="0" smtClean="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01</a:t>
            </a:r>
            <a:endParaRPr lang="zh-CN" altLang="en-US" sz="13800" dirty="0">
              <a:gradFill>
                <a:gsLst>
                  <a:gs pos="3500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nvGrpSpPr>
          <p:cNvPr id="18" name="组合 17"/>
          <p:cNvGrpSpPr/>
          <p:nvPr/>
        </p:nvGrpSpPr>
        <p:grpSpPr>
          <a:xfrm flipH="1" flipV="1">
            <a:off x="8020050" y="-3437090"/>
            <a:ext cx="5016628" cy="6539015"/>
            <a:chOff x="-526947" y="3645243"/>
            <a:chExt cx="5245623" cy="6837503"/>
          </a:xfrm>
        </p:grpSpPr>
        <p:sp>
          <p:nvSpPr>
            <p:cNvPr id="19" name="任意多边形 18"/>
            <p:cNvSpPr/>
            <p:nvPr/>
          </p:nvSpPr>
          <p:spPr>
            <a:xfrm rot="2700000">
              <a:off x="251055" y="4514580"/>
              <a:ext cx="5245624" cy="3506950"/>
            </a:xfrm>
            <a:custGeom>
              <a:avLst/>
              <a:gdLst>
                <a:gd name="connsiteX0" fmla="*/ 0 w 5245624"/>
                <a:gd name="connsiteY0" fmla="*/ 0 h 3506950"/>
                <a:gd name="connsiteX1" fmla="*/ 5245624 w 5245624"/>
                <a:gd name="connsiteY1" fmla="*/ 0 h 3506950"/>
                <a:gd name="connsiteX2" fmla="*/ 5245624 w 5245624"/>
                <a:gd name="connsiteY2" fmla="*/ 816135 h 3506950"/>
                <a:gd name="connsiteX3" fmla="*/ 816135 w 5245624"/>
                <a:gd name="connsiteY3" fmla="*/ 816135 h 3506950"/>
                <a:gd name="connsiteX4" fmla="*/ 816135 w 5245624"/>
                <a:gd name="connsiteY4" fmla="*/ 3506950 h 3506950"/>
                <a:gd name="connsiteX5" fmla="*/ 0 w 5245624"/>
                <a:gd name="connsiteY5" fmla="*/ 2690815 h 350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5624" h="3506950">
                  <a:moveTo>
                    <a:pt x="0" y="0"/>
                  </a:moveTo>
                  <a:lnTo>
                    <a:pt x="5245624" y="0"/>
                  </a:lnTo>
                  <a:lnTo>
                    <a:pt x="5245624" y="816135"/>
                  </a:lnTo>
                  <a:lnTo>
                    <a:pt x="816135" y="816135"/>
                  </a:lnTo>
                  <a:lnTo>
                    <a:pt x="816135" y="3506950"/>
                  </a:lnTo>
                  <a:lnTo>
                    <a:pt x="0" y="2690815"/>
                  </a:lnTo>
                  <a:close/>
                </a:path>
              </a:pathLst>
            </a:custGeom>
            <a:gradFill>
              <a:gsLst>
                <a:gs pos="100000">
                  <a:srgbClr val="3790CE"/>
                </a:gs>
                <a:gs pos="0">
                  <a:srgbClr val="83CAC7"/>
                </a:gs>
              </a:gsLst>
              <a:lin ang="27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700000">
              <a:off x="-526948" y="5237122"/>
              <a:ext cx="5245625"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00795" y="6033498"/>
            <a:ext cx="1669413" cy="2210496"/>
            <a:chOff x="9419006" y="-2262453"/>
            <a:chExt cx="2138766" cy="2831974"/>
          </a:xfrm>
        </p:grpSpPr>
        <p:sp>
          <p:nvSpPr>
            <p:cNvPr id="23" name="矩形 22"/>
            <p:cNvSpPr/>
            <p:nvPr/>
          </p:nvSpPr>
          <p:spPr>
            <a:xfrm rot="2700000">
              <a:off x="9419006" y="-2262453"/>
              <a:ext cx="2138766" cy="2138766"/>
            </a:xfrm>
            <a:prstGeom prst="rect">
              <a:avLst/>
            </a:prstGeom>
            <a:gradFill>
              <a:gsLst>
                <a:gs pos="100000">
                  <a:srgbClr val="3790CE"/>
                </a:gs>
                <a:gs pos="0">
                  <a:srgbClr val="83CAC7"/>
                </a:gs>
              </a:gsLst>
              <a:lin ang="1800000" scaled="0"/>
            </a:gradFill>
            <a:ln>
              <a:no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2700000">
              <a:off x="9419006" y="-1569245"/>
              <a:ext cx="2138766" cy="2138766"/>
            </a:xfrm>
            <a:prstGeom prst="rect">
              <a:avLst/>
            </a:prstGeom>
            <a:gradFill>
              <a:gsLst>
                <a:gs pos="72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rot="2700000">
            <a:off x="11121926" y="4047057"/>
            <a:ext cx="228161" cy="228161"/>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10632103" y="5875799"/>
            <a:ext cx="366636" cy="366636"/>
          </a:xfrm>
          <a:prstGeom prst="rect">
            <a:avLst/>
          </a:prstGeom>
          <a:noFill/>
          <a:ln>
            <a:gradFill>
              <a:gsLst>
                <a:gs pos="0">
                  <a:srgbClr val="83CAC7"/>
                </a:gs>
                <a:gs pos="100000">
                  <a:srgbClr val="3790CE"/>
                </a:gs>
              </a:gsLst>
              <a:lin ang="5400000" scaled="1"/>
            </a:gradFill>
          </a:ln>
          <a:effectLst>
            <a:outerShdw blurRad="190500" dist="381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3654952" y="2756305"/>
            <a:ext cx="1542691" cy="0"/>
          </a:xfrm>
          <a:prstGeom prst="line">
            <a:avLst/>
          </a:prstGeom>
          <a:ln w="25400">
            <a:gradFill>
              <a:gsLst>
                <a:gs pos="0">
                  <a:srgbClr val="83CAC7"/>
                </a:gs>
                <a:gs pos="100000">
                  <a:srgbClr val="3790CE"/>
                </a:gs>
              </a:gsLst>
              <a:lin ang="0" scaled="0"/>
            </a:gradFill>
            <a:headEnd type="ova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rot="2700000">
            <a:off x="1189951" y="1307271"/>
            <a:ext cx="321005" cy="321005"/>
          </a:xfrm>
          <a:prstGeom prst="rect">
            <a:avLst/>
          </a:prstGeom>
          <a:gradFill>
            <a:gsLst>
              <a:gs pos="100000">
                <a:srgbClr val="3790CE"/>
              </a:gs>
              <a:gs pos="0">
                <a:srgbClr val="83CAC7"/>
              </a:gs>
            </a:gsLst>
            <a:lin ang="1800000" scaled="0"/>
          </a:gradFill>
          <a:ln>
            <a:noFill/>
          </a:ln>
          <a:effectLst>
            <a:outerShdw blurRad="1016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12" presetClass="entr" presetSubtype="8"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p:tgtEl>
                                          <p:spTgt spid="4"/>
                                        </p:tgtEl>
                                        <p:attrNameLst>
                                          <p:attrName>ppt_x</p:attrName>
                                        </p:attrNameLst>
                                      </p:cBhvr>
                                      <p:tavLst>
                                        <p:tav tm="0">
                                          <p:val>
                                            <p:strVal val="#ppt_x-#ppt_w*1.125000"/>
                                          </p:val>
                                        </p:tav>
                                        <p:tav tm="100000">
                                          <p:val>
                                            <p:strVal val="#ppt_x"/>
                                          </p:val>
                                        </p:tav>
                                      </p:tavLst>
                                    </p:anim>
                                    <p:animEffect transition="in" filter="wipe(right)">
                                      <p:cBhvr>
                                        <p:cTn id="31" dur="750"/>
                                        <p:tgtEl>
                                          <p:spTgt spid="4"/>
                                        </p:tgtEl>
                                      </p:cBhvr>
                                    </p:animEffect>
                                  </p:childTnLst>
                                </p:cTn>
                              </p:par>
                              <p:par>
                                <p:cTn id="32" presetID="2" presetClass="entr" presetSubtype="2"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animBg="1"/>
      <p:bldP spid="29"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9232" y="1162594"/>
            <a:ext cx="10443202" cy="4540566"/>
          </a:xfrm>
          <a:prstGeom prst="rect">
            <a:avLst/>
          </a:prstGeom>
          <a:gradFill>
            <a:gsLst>
              <a:gs pos="9000">
                <a:srgbClr val="3790CE"/>
              </a:gs>
              <a:gs pos="87000">
                <a:srgbClr val="83CAC7"/>
              </a:gs>
            </a:gsLst>
            <a:lin ang="2700000" scaled="0"/>
          </a:gra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11937" y="5041163"/>
            <a:ext cx="4105598" cy="4726005"/>
            <a:chOff x="-526948" y="5069162"/>
            <a:chExt cx="5408913" cy="6226271"/>
          </a:xfrm>
        </p:grpSpPr>
        <p:sp>
          <p:nvSpPr>
            <p:cNvPr id="9" name="任意多边形 8"/>
            <p:cNvSpPr/>
            <p:nvPr/>
          </p:nvSpPr>
          <p:spPr>
            <a:xfrm rot="2700000">
              <a:off x="-363658" y="5069162"/>
              <a:ext cx="5245624"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100000">
                  <a:srgbClr val="3790CE"/>
                </a:gs>
                <a:gs pos="0">
                  <a:srgbClr val="83CAC7"/>
                </a:gs>
              </a:gsLst>
              <a:lin ang="2700000" scaled="0"/>
            </a:gradFill>
            <a:ln>
              <a:noFill/>
            </a:ln>
            <a:effectLst>
              <a:outerShdw blurRad="1905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700000">
              <a:off x="-526948" y="6049810"/>
              <a:ext cx="5245623" cy="5245623"/>
            </a:xfrm>
            <a:custGeom>
              <a:avLst/>
              <a:gdLst>
                <a:gd name="connsiteX0" fmla="*/ 0 w 3983064"/>
                <a:gd name="connsiteY0" fmla="*/ 0 h 3983064"/>
                <a:gd name="connsiteX1" fmla="*/ 3983064 w 3983064"/>
                <a:gd name="connsiteY1" fmla="*/ 0 h 3983064"/>
                <a:gd name="connsiteX2" fmla="*/ 3983064 w 3983064"/>
                <a:gd name="connsiteY2" fmla="*/ 619701 h 3983064"/>
                <a:gd name="connsiteX3" fmla="*/ 619701 w 3983064"/>
                <a:gd name="connsiteY3" fmla="*/ 619701 h 3983064"/>
                <a:gd name="connsiteX4" fmla="*/ 619701 w 3983064"/>
                <a:gd name="connsiteY4" fmla="*/ 3983064 h 3983064"/>
                <a:gd name="connsiteX5" fmla="*/ 0 w 3983064"/>
                <a:gd name="connsiteY5" fmla="*/ 3983064 h 3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3064" h="3983064">
                  <a:moveTo>
                    <a:pt x="0" y="0"/>
                  </a:moveTo>
                  <a:lnTo>
                    <a:pt x="3983064" y="0"/>
                  </a:lnTo>
                  <a:lnTo>
                    <a:pt x="3983064" y="619701"/>
                  </a:lnTo>
                  <a:lnTo>
                    <a:pt x="619701" y="619701"/>
                  </a:lnTo>
                  <a:lnTo>
                    <a:pt x="619701" y="3983064"/>
                  </a:lnTo>
                  <a:lnTo>
                    <a:pt x="0" y="3983064"/>
                  </a:lnTo>
                  <a:close/>
                </a:path>
              </a:pathLst>
            </a:custGeom>
            <a:gradFill>
              <a:gsLst>
                <a:gs pos="93000">
                  <a:srgbClr val="3790CE"/>
                </a:gs>
                <a:gs pos="0">
                  <a:srgbClr val="83CAC7"/>
                </a:gs>
              </a:gsLst>
              <a:lin ang="1200000" scaled="0"/>
            </a:gradFill>
            <a:ln>
              <a:noFill/>
            </a:ln>
            <a:effectLst>
              <a:outerShdw blurRad="1905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9313588" y="-2349996"/>
            <a:ext cx="3049099" cy="3916285"/>
            <a:chOff x="9419006" y="-1620325"/>
            <a:chExt cx="2138766" cy="2689708"/>
          </a:xfrm>
        </p:grpSpPr>
        <p:sp>
          <p:nvSpPr>
            <p:cNvPr id="12" name="矩形 11"/>
            <p:cNvSpPr/>
            <p:nvPr/>
          </p:nvSpPr>
          <p:spPr>
            <a:xfrm rot="2700000">
              <a:off x="9419006" y="-1069383"/>
              <a:ext cx="2138766" cy="2138766"/>
            </a:xfrm>
            <a:prstGeom prst="rect">
              <a:avLst/>
            </a:prstGeom>
            <a:gradFill>
              <a:gsLst>
                <a:gs pos="100000">
                  <a:srgbClr val="3790CE"/>
                </a:gs>
                <a:gs pos="0">
                  <a:srgbClr val="83CAC7"/>
                </a:gs>
              </a:gsLst>
              <a:lin ang="18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9419006" y="-1620325"/>
              <a:ext cx="2138766" cy="2138766"/>
            </a:xfrm>
            <a:prstGeom prst="rect">
              <a:avLst/>
            </a:prstGeom>
            <a:gradFill>
              <a:gsLst>
                <a:gs pos="100000">
                  <a:srgbClr val="3790CE"/>
                </a:gs>
                <a:gs pos="0">
                  <a:srgbClr val="83CAC7"/>
                </a:gs>
              </a:gsLst>
              <a:lin ang="1200000" scaled="0"/>
            </a:gra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47766" y="409714"/>
            <a:ext cx="1617979" cy="461665"/>
            <a:chOff x="888801" y="614771"/>
            <a:chExt cx="1617979" cy="461665"/>
          </a:xfrm>
        </p:grpSpPr>
        <p:sp>
          <p:nvSpPr>
            <p:cNvPr id="23" name="矩形 22"/>
            <p:cNvSpPr/>
            <p:nvPr/>
          </p:nvSpPr>
          <p:spPr>
            <a:xfrm>
              <a:off x="888801" y="614771"/>
              <a:ext cx="761747" cy="461665"/>
            </a:xfrm>
            <a:prstGeom prst="rect">
              <a:avLst/>
            </a:prstGeom>
          </p:spPr>
          <p:txBody>
            <a:bodyPr wrap="none">
              <a:spAutoFit/>
            </a:bodyPr>
            <a:lstStyle/>
            <a:p>
              <a:pPr algn="ctr"/>
              <a:r>
                <a:rPr lang="en-US" altLang="zh-CN" sz="2400" spc="-300" dirty="0" smtClean="0">
                  <a:gradFill>
                    <a:gsLst>
                      <a:gs pos="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LOGO</a:t>
              </a:r>
              <a:endParaRPr lang="zh-CN" altLang="en-US" sz="2400" spc="-300" dirty="0">
                <a:gradFill>
                  <a:gsLst>
                    <a:gs pos="0">
                      <a:srgbClr val="83CAC7"/>
                    </a:gs>
                    <a:gs pos="100000">
                      <a:srgbClr val="3790CE"/>
                    </a:gs>
                  </a:gsLst>
                  <a:lin ang="5400000" scaled="1"/>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sp>
          <p:nvSpPr>
            <p:cNvPr id="24" name="矩形 23"/>
            <p:cNvSpPr/>
            <p:nvPr/>
          </p:nvSpPr>
          <p:spPr>
            <a:xfrm>
              <a:off x="1552673" y="670691"/>
              <a:ext cx="954107" cy="369332"/>
            </a:xfrm>
            <a:prstGeom prst="rect">
              <a:avLst/>
            </a:prstGeom>
          </p:spPr>
          <p:txBody>
            <a:bodyPr wrap="none">
              <a:spAutoFit/>
            </a:bodyPr>
            <a:lstStyle/>
            <a:p>
              <a:pPr algn="ctr"/>
              <a:r>
                <a:rPr lang="zh-CN" altLang="en-US" spc="-300" dirty="0" smtClean="0">
                  <a:gradFill>
                    <a:gsLst>
                      <a:gs pos="0">
                        <a:srgbClr val="83CAC7"/>
                      </a:gs>
                      <a:gs pos="100000">
                        <a:srgbClr val="3790CE"/>
                      </a:gs>
                    </a:gsLst>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公司名称</a:t>
              </a:r>
              <a:endParaRPr lang="zh-CN" altLang="en-US" spc="-300" dirty="0">
                <a:gradFill>
                  <a:gsLst>
                    <a:gs pos="0">
                      <a:srgbClr val="83CAC7"/>
                    </a:gs>
                    <a:gs pos="100000">
                      <a:srgbClr val="3790CE"/>
                    </a:gs>
                  </a:gsLst>
                </a:gra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25" name="组合 24"/>
          <p:cNvGrpSpPr/>
          <p:nvPr/>
        </p:nvGrpSpPr>
        <p:grpSpPr>
          <a:xfrm>
            <a:off x="9995816" y="6162821"/>
            <a:ext cx="283662" cy="283662"/>
            <a:chOff x="7943378" y="5792598"/>
            <a:chExt cx="380080" cy="380080"/>
          </a:xfrm>
          <a:solidFill>
            <a:schemeClr val="bg1"/>
          </a:solidFill>
          <a:effectLst>
            <a:outerShdw blurRad="25400" dist="25400" dir="2700000" algn="tl" rotWithShape="0">
              <a:prstClr val="black">
                <a:alpha val="25000"/>
              </a:prstClr>
            </a:outerShdw>
          </a:effectLst>
        </p:grpSpPr>
        <p:sp>
          <p:nvSpPr>
            <p:cNvPr id="26" name="椭圆 25"/>
            <p:cNvSpPr/>
            <p:nvPr/>
          </p:nvSpPr>
          <p:spPr>
            <a:xfrm>
              <a:off x="794337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p:nvPr/>
          </p:nvSpPr>
          <p:spPr bwMode="auto">
            <a:xfrm>
              <a:off x="8014154" y="5898401"/>
              <a:ext cx="246374" cy="1691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panose="020F0502020204030204"/>
                <a:ea typeface="微软雅黑" panose="020B0503020204020204" pitchFamily="34" charset="-122"/>
              </a:endParaRPr>
            </a:p>
          </p:txBody>
        </p:sp>
      </p:grpSp>
      <p:grpSp>
        <p:nvGrpSpPr>
          <p:cNvPr id="28" name="组合 27"/>
          <p:cNvGrpSpPr/>
          <p:nvPr/>
        </p:nvGrpSpPr>
        <p:grpSpPr>
          <a:xfrm>
            <a:off x="10441155" y="6172078"/>
            <a:ext cx="265148" cy="265148"/>
            <a:chOff x="8401608" y="5792598"/>
            <a:chExt cx="380080" cy="380080"/>
          </a:xfrm>
          <a:solidFill>
            <a:schemeClr val="bg1"/>
          </a:solidFill>
          <a:effectLst>
            <a:outerShdw blurRad="25400" dist="25400" dir="2700000" algn="tl" rotWithShape="0">
              <a:prstClr val="black">
                <a:alpha val="25000"/>
              </a:prstClr>
            </a:outerShdw>
          </a:effectLst>
        </p:grpSpPr>
        <p:sp>
          <p:nvSpPr>
            <p:cNvPr id="29" name="椭圆 28"/>
            <p:cNvSpPr/>
            <p:nvPr/>
          </p:nvSpPr>
          <p:spPr>
            <a:xfrm>
              <a:off x="840160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Shape"/>
            <p:cNvSpPr/>
            <p:nvPr/>
          </p:nvSpPr>
          <p:spPr bwMode="auto">
            <a:xfrm>
              <a:off x="8491628" y="5905299"/>
              <a:ext cx="205070" cy="17464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Calibri" panose="020F0502020204030204"/>
                <a:ea typeface="微软雅黑" panose="020B0503020204020204" pitchFamily="34" charset="-122"/>
              </a:endParaRPr>
            </a:p>
          </p:txBody>
        </p:sp>
      </p:grpSp>
      <p:grpSp>
        <p:nvGrpSpPr>
          <p:cNvPr id="31" name="组合 30"/>
          <p:cNvGrpSpPr/>
          <p:nvPr/>
        </p:nvGrpSpPr>
        <p:grpSpPr>
          <a:xfrm>
            <a:off x="10867980" y="6172078"/>
            <a:ext cx="265148" cy="265148"/>
            <a:chOff x="8859838" y="5792598"/>
            <a:chExt cx="380080" cy="380080"/>
          </a:xfrm>
          <a:solidFill>
            <a:schemeClr val="bg1"/>
          </a:solidFill>
          <a:effectLst>
            <a:outerShdw blurRad="25400" dist="25400" dir="2700000" algn="tl" rotWithShape="0">
              <a:prstClr val="black">
                <a:alpha val="25000"/>
              </a:prstClr>
            </a:outerShdw>
          </a:effectLst>
        </p:grpSpPr>
        <p:sp>
          <p:nvSpPr>
            <p:cNvPr id="32" name="椭圆 31"/>
            <p:cNvSpPr/>
            <p:nvPr/>
          </p:nvSpPr>
          <p:spPr>
            <a:xfrm>
              <a:off x="885983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2"/>
            <p:cNvSpPr>
              <a:spLocks noEditPoints="1"/>
            </p:cNvSpPr>
            <p:nvPr/>
          </p:nvSpPr>
          <p:spPr bwMode="auto">
            <a:xfrm>
              <a:off x="8949920" y="5885676"/>
              <a:ext cx="201346" cy="200574"/>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nvGrpSpPr>
          <p:cNvPr id="34" name="组合 33"/>
          <p:cNvGrpSpPr/>
          <p:nvPr/>
        </p:nvGrpSpPr>
        <p:grpSpPr>
          <a:xfrm>
            <a:off x="11294804" y="6172078"/>
            <a:ext cx="265148" cy="265148"/>
            <a:chOff x="9318068" y="5792598"/>
            <a:chExt cx="380080" cy="380080"/>
          </a:xfrm>
          <a:solidFill>
            <a:schemeClr val="bg1"/>
          </a:solidFill>
          <a:effectLst>
            <a:outerShdw blurRad="25400" dist="25400" dir="2700000" algn="tl" rotWithShape="0">
              <a:prstClr val="black">
                <a:alpha val="25000"/>
              </a:prstClr>
            </a:outerShdw>
          </a:effectLst>
        </p:grpSpPr>
        <p:sp>
          <p:nvSpPr>
            <p:cNvPr id="35" name="椭圆 34"/>
            <p:cNvSpPr/>
            <p:nvPr/>
          </p:nvSpPr>
          <p:spPr>
            <a:xfrm>
              <a:off x="9318068" y="5792598"/>
              <a:ext cx="380080" cy="380080"/>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13"/>
            <p:cNvSpPr>
              <a:spLocks noEditPoints="1"/>
            </p:cNvSpPr>
            <p:nvPr/>
          </p:nvSpPr>
          <p:spPr bwMode="auto">
            <a:xfrm>
              <a:off x="9433985" y="5885687"/>
              <a:ext cx="172684" cy="18588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cxnSp>
        <p:nvCxnSpPr>
          <p:cNvPr id="40" name="直接连接符 39"/>
          <p:cNvCxnSpPr/>
          <p:nvPr/>
        </p:nvCxnSpPr>
        <p:spPr>
          <a:xfrm>
            <a:off x="2321219" y="684739"/>
            <a:ext cx="1843468" cy="0"/>
          </a:xfrm>
          <a:prstGeom prst="line">
            <a:avLst/>
          </a:prstGeom>
          <a:ln w="25400">
            <a:gradFill>
              <a:gsLst>
                <a:gs pos="0">
                  <a:srgbClr val="83CAC7"/>
                </a:gs>
                <a:gs pos="100000">
                  <a:srgbClr val="3790CE"/>
                </a:gs>
              </a:gsLst>
              <a:lin ang="0" scaled="0"/>
            </a:gradFil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87579" y="6311196"/>
            <a:ext cx="1843468" cy="0"/>
          </a:xfrm>
          <a:prstGeom prst="line">
            <a:avLst/>
          </a:prstGeom>
          <a:ln w="25400">
            <a:gradFill>
              <a:gsLst>
                <a:gs pos="0">
                  <a:srgbClr val="3790CE"/>
                </a:gs>
                <a:gs pos="100000">
                  <a:srgbClr val="83CAC7"/>
                </a:gs>
              </a:gsLst>
              <a:lin ang="0" scaled="0"/>
            </a:gradFill>
          </a:ln>
          <a:effectLst>
            <a:outerShdw blurRad="25400" dist="25400" dir="2700000" algn="tl"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033233" y="2977132"/>
            <a:ext cx="8107884" cy="1107996"/>
          </a:xfrm>
          <a:prstGeom prst="rect">
            <a:avLst/>
          </a:prstGeom>
          <a:noFill/>
        </p:spPr>
        <p:txBody>
          <a:bodyPr wrap="square" rtlCol="0">
            <a:spAutoFit/>
          </a:bodyPr>
          <a:lstStyle/>
          <a:p>
            <a:pPr algn="ctr"/>
            <a:r>
              <a:rPr lang="zh-CN" altLang="en-US" sz="6600" dirty="0" smtClean="0">
                <a:solidFill>
                  <a:schemeClr val="bg1"/>
                </a:solidFill>
                <a:effectLst>
                  <a:outerShdw blurRad="25400" dist="25400" dir="2700000" algn="tl">
                    <a:srgbClr val="000000">
                      <a:alpha val="20000"/>
                    </a:srgbClr>
                  </a:outerShdw>
                </a:effectLst>
                <a:latin typeface="字魂105号-简雅黑" panose="00000500000000000000" pitchFamily="2" charset="-122"/>
                <a:ea typeface="字魂105号-简雅黑" panose="00000500000000000000" pitchFamily="2" charset="-122"/>
              </a:rPr>
              <a:t>谢谢观看</a:t>
            </a:r>
            <a:endParaRPr lang="zh-CN" altLang="en-US" sz="6600" dirty="0">
              <a:solidFill>
                <a:schemeClr val="bg1"/>
              </a:solidFill>
              <a:effectLst>
                <a:outerShdw blurRad="25400" dist="25400" dir="2700000" algn="tl">
                  <a:srgbClr val="000000">
                    <a:alpha val="20000"/>
                  </a:srgbClr>
                </a:outerShdw>
              </a:effectLst>
              <a:latin typeface="字魂105号-简雅黑" panose="00000500000000000000" pitchFamily="2" charset="-122"/>
              <a:ea typeface="字魂105号-简雅黑" panose="00000500000000000000" pitchFamily="2" charset="-122"/>
            </a:endParaRPr>
          </a:p>
        </p:txBody>
      </p:sp>
      <p:sp>
        <p:nvSpPr>
          <p:cNvPr id="38" name="PA_文本框 57"/>
          <p:cNvSpPr txBox="1"/>
          <p:nvPr>
            <p:custDataLst>
              <p:tags r:id="rId1"/>
            </p:custDataLst>
          </p:nvPr>
        </p:nvSpPr>
        <p:spPr>
          <a:xfrm>
            <a:off x="2378408" y="4106749"/>
            <a:ext cx="7417534" cy="646331"/>
          </a:xfrm>
          <a:prstGeom prst="rect">
            <a:avLst/>
          </a:prstGeom>
          <a:noFill/>
        </p:spPr>
        <p:txBody>
          <a:bodyPr wrap="square" rtlCol="0">
            <a:spAutoFit/>
          </a:bodyPr>
          <a:lstStyle/>
          <a:p>
            <a:pPr algn="ctr">
              <a:lnSpc>
                <a:spcPct val="150000"/>
              </a:lnSpc>
            </a:pPr>
            <a:r>
              <a:rPr lang="en-US" altLang="zh-CN" sz="800" dirty="0">
                <a:solidFill>
                  <a:schemeClr val="bg1"/>
                </a:solidFill>
                <a:latin typeface="字魂105号-简雅黑" panose="00000500000000000000" pitchFamily="2" charset="-122"/>
                <a:ea typeface="字魂105号-简雅黑" panose="00000500000000000000" pitchFamily="2" charset="-122"/>
              </a:rPr>
              <a:t>A dream need to work out a summary </a:t>
            </a:r>
            <a:r>
              <a:rPr lang="en-US" altLang="zh-CN" sz="800" dirty="0" smtClean="0">
                <a:solidFill>
                  <a:schemeClr val="bg1"/>
                </a:solidFill>
                <a:latin typeface="字魂105号-简雅黑" panose="00000500000000000000" pitchFamily="2" charset="-122"/>
                <a:ea typeface="字魂105号-简雅黑" panose="00000500000000000000" pitchFamily="2" charset="-122"/>
              </a:rPr>
              <a:t>report dream </a:t>
            </a:r>
            <a:r>
              <a:rPr lang="en-US" altLang="zh-CN" sz="800" dirty="0">
                <a:solidFill>
                  <a:schemeClr val="bg1"/>
                </a:solidFill>
                <a:latin typeface="字魂105号-简雅黑" panose="00000500000000000000" pitchFamily="2" charset="-122"/>
                <a:ea typeface="字魂105号-简雅黑" panose="00000500000000000000" pitchFamily="2" charset="-122"/>
              </a:rPr>
              <a:t>need to work out a </a:t>
            </a:r>
            <a:r>
              <a:rPr lang="en-US" altLang="zh-CN" sz="800" dirty="0" smtClean="0">
                <a:solidFill>
                  <a:schemeClr val="bg1"/>
                </a:solidFill>
                <a:latin typeface="字魂105号-简雅黑" panose="00000500000000000000" pitchFamily="2" charset="-122"/>
                <a:ea typeface="字魂105号-简雅黑" panose="00000500000000000000" pitchFamily="2" charset="-122"/>
              </a:rPr>
              <a:t>need out a summary report </a:t>
            </a:r>
            <a:r>
              <a:rPr lang="en-US" altLang="zh-CN" sz="800" dirty="0" err="1">
                <a:solidFill>
                  <a:schemeClr val="bg1"/>
                </a:solidFill>
                <a:latin typeface="字魂105号-简雅黑" panose="00000500000000000000" pitchFamily="2" charset="-122"/>
                <a:ea typeface="字魂105号-简雅黑" panose="00000500000000000000" pitchFamily="2" charset="-122"/>
              </a:rPr>
              <a:t>summaryA</a:t>
            </a:r>
            <a:r>
              <a:rPr lang="en-US" altLang="zh-CN" sz="800" dirty="0">
                <a:solidFill>
                  <a:schemeClr val="bg1"/>
                </a:solidFill>
                <a:latin typeface="字魂105号-简雅黑" panose="00000500000000000000" pitchFamily="2" charset="-122"/>
                <a:ea typeface="字魂105号-简雅黑" panose="00000500000000000000" pitchFamily="2" charset="-122"/>
              </a:rPr>
              <a:t> dream need </a:t>
            </a:r>
            <a:r>
              <a:rPr lang="en-US" altLang="zh-CN" sz="800" dirty="0" smtClean="0">
                <a:solidFill>
                  <a:schemeClr val="bg1"/>
                </a:solidFill>
                <a:latin typeface="字魂105号-简雅黑" panose="00000500000000000000" pitchFamily="2" charset="-122"/>
                <a:ea typeface="字魂105号-简雅黑" panose="00000500000000000000" pitchFamily="2" charset="-122"/>
              </a:rPr>
              <a:t>to </a:t>
            </a:r>
            <a:r>
              <a:rPr lang="en-US" altLang="zh-CN" sz="800" dirty="0" err="1" smtClean="0">
                <a:solidFill>
                  <a:schemeClr val="bg1"/>
                </a:solidFill>
                <a:latin typeface="字魂105号-简雅黑" panose="00000500000000000000" pitchFamily="2" charset="-122"/>
                <a:ea typeface="字魂105号-简雅黑" panose="00000500000000000000" pitchFamily="2" charset="-122"/>
              </a:rPr>
              <a:t>workA</a:t>
            </a:r>
            <a:r>
              <a:rPr lang="en-US" altLang="zh-CN" sz="800" dirty="0" smtClean="0">
                <a:solidFill>
                  <a:schemeClr val="bg1"/>
                </a:solidFill>
                <a:latin typeface="字魂105号-简雅黑" panose="00000500000000000000" pitchFamily="2" charset="-122"/>
                <a:ea typeface="字魂105号-简雅黑" panose="00000500000000000000" pitchFamily="2" charset="-122"/>
              </a:rPr>
              <a:t> dream need to work out a summary out a need out a summary report </a:t>
            </a:r>
            <a:r>
              <a:rPr lang="en-US" altLang="zh-CN" sz="800" dirty="0" err="1" smtClean="0">
                <a:solidFill>
                  <a:schemeClr val="bg1"/>
                </a:solidFill>
                <a:latin typeface="字魂105号-简雅黑" panose="00000500000000000000" pitchFamily="2" charset="-122"/>
                <a:ea typeface="字魂105号-简雅黑" panose="00000500000000000000" pitchFamily="2" charset="-122"/>
              </a:rPr>
              <a:t>summaryA</a:t>
            </a:r>
            <a:r>
              <a:rPr lang="en-US" altLang="zh-CN" sz="800" dirty="0" smtClean="0">
                <a:solidFill>
                  <a:schemeClr val="bg1"/>
                </a:solidFill>
                <a:latin typeface="字魂105号-简雅黑" panose="00000500000000000000" pitchFamily="2" charset="-122"/>
                <a:ea typeface="字魂105号-简雅黑" panose="00000500000000000000" pitchFamily="2" charset="-122"/>
              </a:rPr>
              <a:t> dream need to work</a:t>
            </a:r>
            <a:endParaRPr lang="zh-CN" altLang="en-US" sz="800" dirty="0" smtClean="0">
              <a:solidFill>
                <a:schemeClr val="bg1"/>
              </a:solidFill>
              <a:latin typeface="字魂105号-简雅黑" panose="00000500000000000000" pitchFamily="2" charset="-122"/>
              <a:ea typeface="字魂105号-简雅黑" panose="00000500000000000000" pitchFamily="2" charset="-122"/>
            </a:endParaRPr>
          </a:p>
          <a:p>
            <a:pPr algn="ctr">
              <a:lnSpc>
                <a:spcPct val="150000"/>
              </a:lnSpc>
            </a:pPr>
            <a:endParaRPr lang="zh-CN" altLang="en-US" sz="800" dirty="0">
              <a:solidFill>
                <a:schemeClr val="bg1"/>
              </a:solidFill>
              <a:latin typeface="字魂105号-简雅黑" panose="00000500000000000000" pitchFamily="2" charset="-122"/>
              <a:ea typeface="字魂105号-简雅黑" panose="00000500000000000000" pitchFamily="2" charset="-122"/>
            </a:endParaRPr>
          </a:p>
        </p:txBody>
      </p:sp>
      <p:sp>
        <p:nvSpPr>
          <p:cNvPr id="39" name="文本框 38"/>
          <p:cNvSpPr txBox="1"/>
          <p:nvPr/>
        </p:nvSpPr>
        <p:spPr>
          <a:xfrm>
            <a:off x="2412513" y="1887241"/>
            <a:ext cx="7349324" cy="1323439"/>
          </a:xfrm>
          <a:prstGeom prst="rect">
            <a:avLst/>
          </a:prstGeom>
          <a:noFill/>
        </p:spPr>
        <p:txBody>
          <a:bodyPr wrap="square" rtlCol="0">
            <a:spAutoFit/>
          </a:bodyPr>
          <a:lstStyle/>
          <a:p>
            <a:pPr algn="ctr"/>
            <a:r>
              <a:rPr lang="en-US" altLang="zh-CN" sz="8000" dirty="0" smtClean="0">
                <a:solidFill>
                  <a:schemeClr val="bg1"/>
                </a:solidFill>
                <a:latin typeface="字魂105号-简雅黑" panose="00000500000000000000" pitchFamily="2" charset="-122"/>
                <a:ea typeface="字魂105号-简雅黑" panose="00000500000000000000" pitchFamily="2" charset="-122"/>
              </a:rPr>
              <a:t>THANK YOU</a:t>
            </a:r>
            <a:endParaRPr lang="zh-CN" altLang="en-US" sz="8000" dirty="0">
              <a:solidFill>
                <a:schemeClr val="bg1"/>
              </a:solidFill>
              <a:latin typeface="字魂105号-简雅黑" panose="00000500000000000000" pitchFamily="2" charset="-122"/>
              <a:ea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18" presetClass="entr" presetSubtype="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par>
                                <p:cTn id="16" presetID="2" presetClass="entr" presetSubtype="2"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1+#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0-#ppt_w/2"/>
                                          </p:val>
                                        </p:tav>
                                        <p:tav tm="100000">
                                          <p:val>
                                            <p:strVal val="#ppt_x"/>
                                          </p:val>
                                        </p:tav>
                                      </p:tavLst>
                                    </p:anim>
                                    <p:anim calcmode="lin" valueType="num">
                                      <p:cBhvr additive="base">
                                        <p:cTn id="31" dur="5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0-#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0-#ppt_w/2"/>
                                          </p:val>
                                        </p:tav>
                                        <p:tav tm="100000">
                                          <p:val>
                                            <p:strVal val="#ppt_x"/>
                                          </p:val>
                                        </p:tav>
                                      </p:tavLst>
                                    </p:anim>
                                    <p:anim calcmode="lin" valueType="num">
                                      <p:cBhvr additive="base">
                                        <p:cTn id="43" dur="500" fill="hold"/>
                                        <p:tgtEl>
                                          <p:spTgt spid="41"/>
                                        </p:tgtEl>
                                        <p:attrNameLst>
                                          <p:attrName>ppt_y</p:attrName>
                                        </p:attrNameLst>
                                      </p:cBhvr>
                                      <p:tavLst>
                                        <p:tav tm="0">
                                          <p:val>
                                            <p:strVal val="#ppt_y"/>
                                          </p:val>
                                        </p:tav>
                                        <p:tav tm="100000">
                                          <p:val>
                                            <p:strVal val="#ppt_y"/>
                                          </p:val>
                                        </p:tav>
                                      </p:tavLst>
                                    </p:anim>
                                  </p:childTnLst>
                                </p:cTn>
                              </p:par>
                              <p:par>
                                <p:cTn id="44" presetID="41" presetClass="entr" presetSubtype="0" fill="hold" grpId="0" nodeType="withEffect">
                                  <p:stCondLst>
                                    <p:cond delay="250"/>
                                  </p:stCondLst>
                                  <p:iterate type="lt">
                                    <p:tmPct val="10000"/>
                                  </p:iterate>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7"/>
                                        </p:tgtEl>
                                        <p:attrNameLst>
                                          <p:attrName>ppt_y</p:attrName>
                                        </p:attrNameLst>
                                      </p:cBhvr>
                                      <p:tavLst>
                                        <p:tav tm="0">
                                          <p:val>
                                            <p:strVal val="#ppt_y"/>
                                          </p:val>
                                        </p:tav>
                                        <p:tav tm="100000">
                                          <p:val>
                                            <p:strVal val="#ppt_y"/>
                                          </p:val>
                                        </p:tav>
                                      </p:tavLst>
                                    </p:anim>
                                    <p:anim calcmode="lin" valueType="num">
                                      <p:cBhvr>
                                        <p:cTn id="4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7"/>
                                        </p:tgtEl>
                                      </p:cBhvr>
                                    </p:animEffect>
                                  </p:childTnLst>
                                </p:cTn>
                              </p:par>
                              <p:par>
                                <p:cTn id="51" presetID="41" presetClass="entr" presetSubtype="0" fill="hold" grpId="0" nodeType="withEffect">
                                  <p:stCondLst>
                                    <p:cond delay="750"/>
                                  </p:stCondLst>
                                  <p:iterate type="lt">
                                    <p:tmPct val="10000"/>
                                  </p:iterate>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9"/>
                                        </p:tgtEl>
                                        <p:attrNameLst>
                                          <p:attrName>ppt_y</p:attrName>
                                        </p:attrNameLst>
                                      </p:cBhvr>
                                      <p:tavLst>
                                        <p:tav tm="0">
                                          <p:val>
                                            <p:strVal val="#ppt_y"/>
                                          </p:val>
                                        </p:tav>
                                        <p:tav tm="100000">
                                          <p:val>
                                            <p:strVal val="#ppt_y"/>
                                          </p:val>
                                        </p:tav>
                                      </p:tavLst>
                                    </p:anim>
                                    <p:anim calcmode="lin" valueType="num">
                                      <p:cBhvr>
                                        <p:cTn id="55"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9"/>
                                        </p:tgtEl>
                                      </p:cBhvr>
                                    </p:animEffect>
                                  </p:childTnLst>
                                </p:cTn>
                              </p:par>
                              <p:par>
                                <p:cTn id="58" presetID="42" presetClass="entr" presetSubtype="0" fill="hold" grpId="0" nodeType="withEffect">
                                  <p:stCondLst>
                                    <p:cond delay="100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000"/>
                                        <p:tgtEl>
                                          <p:spTgt spid="38"/>
                                        </p:tgtEl>
                                      </p:cBhvr>
                                    </p:animEffect>
                                    <p:anim calcmode="lin" valueType="num">
                                      <p:cBhvr>
                                        <p:cTn id="61" dur="1000" fill="hold"/>
                                        <p:tgtEl>
                                          <p:spTgt spid="38"/>
                                        </p:tgtEl>
                                        <p:attrNameLst>
                                          <p:attrName>ppt_x</p:attrName>
                                        </p:attrNameLst>
                                      </p:cBhvr>
                                      <p:tavLst>
                                        <p:tav tm="0">
                                          <p:val>
                                            <p:strVal val="#ppt_x"/>
                                          </p:val>
                                        </p:tav>
                                        <p:tav tm="100000">
                                          <p:val>
                                            <p:strVal val="#ppt_x"/>
                                          </p:val>
                                        </p:tav>
                                      </p:tavLst>
                                    </p:anim>
                                    <p:anim calcmode="lin" valueType="num">
                                      <p:cBhvr>
                                        <p:cTn id="6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232442" y="960748"/>
            <a:ext cx="2325513" cy="2325513"/>
            <a:chOff x="4233332" y="950031"/>
            <a:chExt cx="2325513" cy="2325513"/>
          </a:xfrm>
        </p:grpSpPr>
        <p:sp>
          <p:nvSpPr>
            <p:cNvPr id="4" name="椭圆 3"/>
            <p:cNvSpPr/>
            <p:nvPr/>
          </p:nvSpPr>
          <p:spPr>
            <a:xfrm>
              <a:off x="4233332" y="950031"/>
              <a:ext cx="2325513" cy="2325513"/>
            </a:xfrm>
            <a:prstGeom prst="ellipse">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10" name="Freeform 47"/>
            <p:cNvSpPr>
              <a:spLocks noEditPoints="1"/>
            </p:cNvSpPr>
            <p:nvPr/>
          </p:nvSpPr>
          <p:spPr bwMode="auto">
            <a:xfrm>
              <a:off x="5192931" y="1363269"/>
              <a:ext cx="536610" cy="538382"/>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5" name="矩形 14"/>
            <p:cNvSpPr/>
            <p:nvPr/>
          </p:nvSpPr>
          <p:spPr>
            <a:xfrm>
              <a:off x="4602847" y="1975691"/>
              <a:ext cx="1698417" cy="443711"/>
            </a:xfrm>
            <a:prstGeom prst="rect">
              <a:avLst/>
            </a:prstGeom>
          </p:spPr>
          <p:txBody>
            <a:bodyPr wrap="square">
              <a:spAutoFit/>
            </a:bodyPr>
            <a:lstStyle/>
            <a:p>
              <a:pPr algn="ctr">
                <a:lnSpc>
                  <a:spcPct val="130000"/>
                </a:lnSpc>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项目工作</a:t>
              </a:r>
              <a:endPar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2" name="组合 21"/>
          <p:cNvGrpSpPr/>
          <p:nvPr/>
        </p:nvGrpSpPr>
        <p:grpSpPr>
          <a:xfrm>
            <a:off x="4690531" y="3883379"/>
            <a:ext cx="1636887" cy="1636887"/>
            <a:chOff x="4690533" y="3714046"/>
            <a:chExt cx="1636887" cy="1636887"/>
          </a:xfrm>
        </p:grpSpPr>
        <p:sp>
          <p:nvSpPr>
            <p:cNvPr id="5" name="椭圆 4"/>
            <p:cNvSpPr/>
            <p:nvPr/>
          </p:nvSpPr>
          <p:spPr>
            <a:xfrm>
              <a:off x="4690533" y="3714046"/>
              <a:ext cx="1636887" cy="1636887"/>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1" name="组合 10"/>
            <p:cNvGrpSpPr/>
            <p:nvPr/>
          </p:nvGrpSpPr>
          <p:grpSpPr>
            <a:xfrm>
              <a:off x="5309700" y="4043193"/>
              <a:ext cx="398552" cy="399868"/>
              <a:chOff x="8250026" y="2143316"/>
              <a:chExt cx="481012" cy="482600"/>
            </a:xfrm>
            <a:solidFill>
              <a:schemeClr val="bg1"/>
            </a:solidFill>
          </p:grpSpPr>
          <p:sp>
            <p:nvSpPr>
              <p:cNvPr id="12" name="Freeform 82"/>
              <p:cNvSpPr>
                <a:spLocks noEditPoints="1"/>
              </p:cNvSpPr>
              <p:nvPr/>
            </p:nvSpPr>
            <p:spPr bwMode="auto">
              <a:xfrm>
                <a:off x="8250026" y="2143316"/>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3" name="Freeform 83"/>
              <p:cNvSpPr>
                <a:spLocks noEditPoints="1"/>
              </p:cNvSpPr>
              <p:nvPr/>
            </p:nvSpPr>
            <p:spPr bwMode="auto">
              <a:xfrm>
                <a:off x="8296063" y="2535429"/>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18" name="矩形 17"/>
            <p:cNvSpPr/>
            <p:nvPr/>
          </p:nvSpPr>
          <p:spPr>
            <a:xfrm>
              <a:off x="4843719" y="4619864"/>
              <a:ext cx="1297437" cy="408573"/>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管理工作</a:t>
              </a:r>
              <a:endParaRPr lang="en-US" altLang="zh-CN"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sp>
        <p:nvSpPr>
          <p:cNvPr id="3" name="椭圆 2"/>
          <p:cNvSpPr/>
          <p:nvPr/>
        </p:nvSpPr>
        <p:spPr>
          <a:xfrm>
            <a:off x="1095021" y="1557866"/>
            <a:ext cx="4052712" cy="4052712"/>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6" name="Group 2"/>
          <p:cNvGrpSpPr/>
          <p:nvPr/>
        </p:nvGrpSpPr>
        <p:grpSpPr>
          <a:xfrm>
            <a:off x="2705009" y="2381956"/>
            <a:ext cx="697271" cy="699573"/>
            <a:chOff x="4198938" y="2905126"/>
            <a:chExt cx="481012" cy="482600"/>
          </a:xfrm>
          <a:solidFill>
            <a:schemeClr val="bg1"/>
          </a:solidFill>
          <a:effectLst>
            <a:outerShdw blurRad="50800" dist="38100" dir="5400000" algn="t" rotWithShape="0">
              <a:prstClr val="black">
                <a:alpha val="40000"/>
              </a:prstClr>
            </a:outerShdw>
          </a:effectLst>
        </p:grpSpPr>
        <p:sp>
          <p:nvSpPr>
            <p:cNvPr id="7"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8"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9"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14" name="矩形 13"/>
          <p:cNvSpPr/>
          <p:nvPr/>
        </p:nvSpPr>
        <p:spPr>
          <a:xfrm>
            <a:off x="1749860" y="3584222"/>
            <a:ext cx="2617096" cy="1172629"/>
          </a:xfrm>
          <a:prstGeom prst="rect">
            <a:avLst/>
          </a:prstGeom>
        </p:spPr>
        <p:txBody>
          <a:bodyPr wrap="square">
            <a:spAutoFit/>
          </a:bodyPr>
          <a:lstStyle/>
          <a:p>
            <a:pPr algn="ctr">
              <a:lnSpc>
                <a:spcPct val="13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岗位工作概述</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en-US" altLang="zh-CN" sz="1200" dirty="0">
                <a:solidFill>
                  <a:schemeClr val="bg1">
                    <a:alpha val="74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bg1">
                  <a:alpha val="74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9" name="矩形 18"/>
          <p:cNvSpPr/>
          <p:nvPr/>
        </p:nvSpPr>
        <p:spPr>
          <a:xfrm>
            <a:off x="7140652" y="1799179"/>
            <a:ext cx="4068686"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岗位日常工作</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0" name="矩形 19"/>
          <p:cNvSpPr/>
          <p:nvPr/>
        </p:nvSpPr>
        <p:spPr>
          <a:xfrm>
            <a:off x="7140652" y="3177507"/>
            <a:ext cx="4068686"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业务拓展工作</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1" name="矩形 20"/>
          <p:cNvSpPr/>
          <p:nvPr/>
        </p:nvSpPr>
        <p:spPr>
          <a:xfrm>
            <a:off x="7140652" y="4555834"/>
            <a:ext cx="4068686" cy="932563"/>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团队管理培训</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4" presetClass="path" presetSubtype="0" decel="30000" fill="hold" grpId="1" nodeType="withEffect">
                                  <p:stCondLst>
                                    <p:cond delay="0"/>
                                  </p:stCondLst>
                                  <p:childTnLst>
                                    <p:animMotion origin="layout" path="M -4.58333E-6 0.03889 L -4.58333E-6 -0.14814 " pathEditMode="relative" rAng="0" ptsTypes="AA">
                                      <p:cBhvr>
                                        <p:cTn id="9" dur="750" spd="-100000" fill="hold"/>
                                        <p:tgtEl>
                                          <p:spTgt spid="3"/>
                                        </p:tgtEl>
                                        <p:attrNameLst>
                                          <p:attrName>ppt_x</p:attrName>
                                          <p:attrName>ppt_y</p:attrName>
                                        </p:attrNameLst>
                                      </p:cBhvr>
                                      <p:rCtr x="0" y="-9352"/>
                                    </p:animMotion>
                                  </p:childTnLst>
                                </p:cTn>
                              </p:par>
                              <p:par>
                                <p:cTn id="10" presetID="64" presetClass="path" presetSubtype="0" accel="30000" decel="30000" fill="hold" grpId="2" nodeType="withEffect">
                                  <p:stCondLst>
                                    <p:cond delay="750"/>
                                  </p:stCondLst>
                                  <p:childTnLst>
                                    <p:animMotion origin="layout" path="M -4.58333E-6 0.03843 L -4.58333E-6 -3.7037E-6 " pathEditMode="relative" rAng="0" ptsTypes="AA">
                                      <p:cBhvr>
                                        <p:cTn id="11" dur="750" fill="hold"/>
                                        <p:tgtEl>
                                          <p:spTgt spid="3"/>
                                        </p:tgtEl>
                                        <p:attrNameLst>
                                          <p:attrName>ppt_x</p:attrName>
                                          <p:attrName>ppt_y</p:attrName>
                                        </p:attrNameLst>
                                      </p:cBhvr>
                                      <p:rCtr x="0" y="-1921"/>
                                    </p:animMotion>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par>
                                <p:cTn id="16" presetID="35" presetClass="path" presetSubtype="0" decel="100000" fill="hold" nodeType="withEffect">
                                  <p:stCondLst>
                                    <p:cond delay="0"/>
                                  </p:stCondLst>
                                  <p:childTnLst>
                                    <p:animMotion origin="layout" path="M 4.375E-6 7.40741E-7 L -0.04011 7.40741E-7 " pathEditMode="relative" rAng="0" ptsTypes="AA">
                                      <p:cBhvr>
                                        <p:cTn id="17" dur="1250" spd="-100000" fill="hold"/>
                                        <p:tgtEl>
                                          <p:spTgt spid="6"/>
                                        </p:tgtEl>
                                        <p:attrNameLst>
                                          <p:attrName>ppt_x</p:attrName>
                                          <p:attrName>ppt_y</p:attrName>
                                        </p:attrNameLst>
                                      </p:cBhvr>
                                      <p:rCtr x="-2005" y="0"/>
                                    </p:animMotion>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par>
                                <p:cTn id="21" presetID="35" presetClass="path" presetSubtype="0" decel="100000" fill="hold" grpId="1" nodeType="withEffect">
                                  <p:stCondLst>
                                    <p:cond delay="0"/>
                                  </p:stCondLst>
                                  <p:childTnLst>
                                    <p:animMotion origin="layout" path="M -1.25E-6 -1.85185E-6 L 0.04492 -1.85185E-6 " pathEditMode="relative" rAng="0" ptsTypes="AA">
                                      <p:cBhvr>
                                        <p:cTn id="22" dur="1250" spd="-100000" fill="hold"/>
                                        <p:tgtEl>
                                          <p:spTgt spid="14"/>
                                        </p:tgtEl>
                                        <p:attrNameLst>
                                          <p:attrName>ppt_x</p:attrName>
                                          <p:attrName>ppt_y</p:attrName>
                                        </p:attrNameLst>
                                      </p:cBhvr>
                                      <p:rCtr x="2240" y="0"/>
                                    </p:animMotion>
                                  </p:childTnLst>
                                </p:cTn>
                              </p:par>
                              <p:par>
                                <p:cTn id="23" presetID="10" presetClass="entr" presetSubtype="0" fill="hold" nodeType="withEffect">
                                  <p:stCondLst>
                                    <p:cond delay="7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42" presetClass="path" presetSubtype="0" decel="30000" fill="hold" nodeType="withEffect">
                                  <p:stCondLst>
                                    <p:cond delay="750"/>
                                  </p:stCondLst>
                                  <p:childTnLst>
                                    <p:animMotion origin="layout" path="M -4.58333E-6 -0.03981 L -4.58333E-6 0.09028 " pathEditMode="relative" rAng="0" ptsTypes="AA">
                                      <p:cBhvr>
                                        <p:cTn id="27" dur="750" spd="-100000" fill="hold"/>
                                        <p:tgtEl>
                                          <p:spTgt spid="23"/>
                                        </p:tgtEl>
                                        <p:attrNameLst>
                                          <p:attrName>ppt_x</p:attrName>
                                          <p:attrName>ppt_y</p:attrName>
                                        </p:attrNameLst>
                                      </p:cBhvr>
                                      <p:rCtr x="0" y="6505"/>
                                    </p:animMotion>
                                  </p:childTnLst>
                                </p:cTn>
                              </p:par>
                              <p:par>
                                <p:cTn id="28" presetID="42" presetClass="path" presetSubtype="0" accel="30000" decel="30000" fill="hold" nodeType="withEffect">
                                  <p:stCondLst>
                                    <p:cond delay="1500"/>
                                  </p:stCondLst>
                                  <p:childTnLst>
                                    <p:animMotion origin="layout" path="M 3.125E-6 -0.03981 L 3.125E-6 -3.7037E-6 " pathEditMode="relative" rAng="0" ptsTypes="AA">
                                      <p:cBhvr>
                                        <p:cTn id="29" dur="750" fill="hold"/>
                                        <p:tgtEl>
                                          <p:spTgt spid="23"/>
                                        </p:tgtEl>
                                        <p:attrNameLst>
                                          <p:attrName>ppt_x</p:attrName>
                                          <p:attrName>ppt_y</p:attrName>
                                        </p:attrNameLst>
                                      </p:cBhvr>
                                      <p:rCtr x="0" y="1991"/>
                                    </p:animMotion>
                                  </p:childTnLst>
                                </p:cTn>
                              </p:par>
                              <p:par>
                                <p:cTn id="30" presetID="10" presetClass="entr" presetSubtype="0" fill="hold"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64" presetClass="path" presetSubtype="0" decel="30000" fill="hold" nodeType="withEffect">
                                  <p:stCondLst>
                                    <p:cond delay="750"/>
                                  </p:stCondLst>
                                  <p:childTnLst>
                                    <p:animMotion origin="layout" path="M 4.16667E-7 0.03889 L 4.16667E-7 -0.08889 " pathEditMode="relative" rAng="0" ptsTypes="AA">
                                      <p:cBhvr>
                                        <p:cTn id="34" dur="750" spd="-100000" fill="hold"/>
                                        <p:tgtEl>
                                          <p:spTgt spid="22"/>
                                        </p:tgtEl>
                                        <p:attrNameLst>
                                          <p:attrName>ppt_x</p:attrName>
                                          <p:attrName>ppt_y</p:attrName>
                                        </p:attrNameLst>
                                      </p:cBhvr>
                                      <p:rCtr x="0" y="-6389"/>
                                    </p:animMotion>
                                  </p:childTnLst>
                                </p:cTn>
                              </p:par>
                              <p:par>
                                <p:cTn id="35" presetID="64" presetClass="path" presetSubtype="0" accel="30000" decel="30000" fill="hold" nodeType="withEffect">
                                  <p:stCondLst>
                                    <p:cond delay="1500"/>
                                  </p:stCondLst>
                                  <p:childTnLst>
                                    <p:animMotion origin="layout" path="M -4.58333E-6 0.03843 L -4.58333E-6 -3.7037E-6 " pathEditMode="relative" rAng="0" ptsTypes="AA">
                                      <p:cBhvr>
                                        <p:cTn id="36" dur="750" fill="hold"/>
                                        <p:tgtEl>
                                          <p:spTgt spid="22"/>
                                        </p:tgtEl>
                                        <p:attrNameLst>
                                          <p:attrName>ppt_x</p:attrName>
                                          <p:attrName>ppt_y</p:attrName>
                                        </p:attrNameLst>
                                      </p:cBhvr>
                                      <p:rCtr x="0" y="-1921"/>
                                    </p:animMotion>
                                  </p:childTnLst>
                                </p:cTn>
                              </p:par>
                              <p:par>
                                <p:cTn id="37" presetID="10" presetClass="entr" presetSubtype="0" fill="hold" grpId="0" nodeType="withEffect">
                                  <p:stCondLst>
                                    <p:cond delay="20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par>
                                <p:cTn id="40" presetID="35" presetClass="path" presetSubtype="0" decel="100000" fill="hold" grpId="1" nodeType="withEffect">
                                  <p:stCondLst>
                                    <p:cond delay="2000"/>
                                  </p:stCondLst>
                                  <p:childTnLst>
                                    <p:animMotion origin="layout" path="M -4.375E-6 -4.07407E-6 L 0.04493 -4.07407E-6 " pathEditMode="relative" rAng="0" ptsTypes="AA">
                                      <p:cBhvr>
                                        <p:cTn id="41" dur="1250" spd="-100000" fill="hold"/>
                                        <p:tgtEl>
                                          <p:spTgt spid="19"/>
                                        </p:tgtEl>
                                        <p:attrNameLst>
                                          <p:attrName>ppt_x</p:attrName>
                                          <p:attrName>ppt_y</p:attrName>
                                        </p:attrNameLst>
                                      </p:cBhvr>
                                      <p:rCtr x="2240" y="0"/>
                                    </p:animMotion>
                                  </p:childTnLst>
                                </p:cTn>
                              </p:par>
                              <p:par>
                                <p:cTn id="42" presetID="10" presetClass="entr" presetSubtype="0" fill="hold" grpId="0" nodeType="withEffect">
                                  <p:stCondLst>
                                    <p:cond delay="225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750"/>
                                        <p:tgtEl>
                                          <p:spTgt spid="20"/>
                                        </p:tgtEl>
                                      </p:cBhvr>
                                    </p:animEffect>
                                  </p:childTnLst>
                                </p:cTn>
                              </p:par>
                              <p:par>
                                <p:cTn id="45" presetID="35" presetClass="path" presetSubtype="0" decel="100000" fill="hold" grpId="1" nodeType="withEffect">
                                  <p:stCondLst>
                                    <p:cond delay="2250"/>
                                  </p:stCondLst>
                                  <p:childTnLst>
                                    <p:animMotion origin="layout" path="M -4.375E-6 -4.07407E-6 L 0.04493 -4.07407E-6 " pathEditMode="relative" rAng="0" ptsTypes="AA">
                                      <p:cBhvr>
                                        <p:cTn id="46" dur="1250" spd="-100000" fill="hold"/>
                                        <p:tgtEl>
                                          <p:spTgt spid="20"/>
                                        </p:tgtEl>
                                        <p:attrNameLst>
                                          <p:attrName>ppt_x</p:attrName>
                                          <p:attrName>ppt_y</p:attrName>
                                        </p:attrNameLst>
                                      </p:cBhvr>
                                      <p:rCtr x="2240" y="0"/>
                                    </p:animMotion>
                                  </p:childTnLst>
                                </p:cTn>
                              </p:par>
                              <p:par>
                                <p:cTn id="47" presetID="10" presetClass="entr" presetSubtype="0" fill="hold" grpId="0" nodeType="withEffect">
                                  <p:stCondLst>
                                    <p:cond delay="25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750"/>
                                        <p:tgtEl>
                                          <p:spTgt spid="21"/>
                                        </p:tgtEl>
                                      </p:cBhvr>
                                    </p:animEffect>
                                  </p:childTnLst>
                                </p:cTn>
                              </p:par>
                              <p:par>
                                <p:cTn id="50" presetID="35" presetClass="path" presetSubtype="0" decel="100000" fill="hold" grpId="1" nodeType="withEffect">
                                  <p:stCondLst>
                                    <p:cond delay="2500"/>
                                  </p:stCondLst>
                                  <p:childTnLst>
                                    <p:animMotion origin="layout" path="M -4.375E-6 -4.07407E-6 L 0.04493 -4.07407E-6 " pathEditMode="relative" rAng="0" ptsTypes="AA">
                                      <p:cBhvr>
                                        <p:cTn id="51" dur="1250" spd="-100000" fill="hold"/>
                                        <p:tgtEl>
                                          <p:spTgt spid="21"/>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14" grpId="0"/>
      <p:bldP spid="14" grpId="1"/>
      <p:bldP spid="19" grpId="0"/>
      <p:bldP spid="19" grpId="1"/>
      <p:bldP spid="20" grpId="0"/>
      <p:bldP spid="20" grpId="1"/>
      <p:bldP spid="21" grpId="0"/>
      <p:bldP spid="2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839" y="2313542"/>
            <a:ext cx="2412694" cy="367133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1" name="矩形 10"/>
          <p:cNvSpPr/>
          <p:nvPr/>
        </p:nvSpPr>
        <p:spPr>
          <a:xfrm>
            <a:off x="3247446" y="2781505"/>
            <a:ext cx="2701662" cy="2737945"/>
          </a:xfrm>
          <a:prstGeom prst="rect">
            <a:avLst/>
          </a:prstGeom>
          <a:solidFill>
            <a:schemeClr val="bg1"/>
          </a:solidFill>
          <a:ln w="38100">
            <a:solidFill>
              <a:srgbClr val="42A6BB"/>
            </a:solid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3470313" y="3037202"/>
            <a:ext cx="1696597" cy="907941"/>
          </a:xfrm>
          <a:prstGeom prst="rect">
            <a:avLst/>
          </a:prstGeom>
        </p:spPr>
        <p:txBody>
          <a:bodyPr wrap="square">
            <a:spAutoFit/>
          </a:bodyPr>
          <a:lstStyle/>
          <a:p>
            <a:pPr>
              <a:lnSpc>
                <a:spcPct val="150000"/>
              </a:lnSpc>
            </a:pPr>
            <a:r>
              <a:rPr lang="zh-CN" altLang="en-US" dirty="0" smtClean="0">
                <a:solidFill>
                  <a:srgbClr val="42A6BB"/>
                </a:solidFill>
                <a:latin typeface="字魂105号-简雅黑" panose="00000500000000000000" pitchFamily="2" charset="-122"/>
                <a:ea typeface="字魂105号-简雅黑" panose="00000500000000000000" pitchFamily="2" charset="-122"/>
                <a:cs typeface="+mn-ea"/>
                <a:sym typeface="+mn-lt"/>
              </a:rPr>
              <a:t>工作内容</a:t>
            </a:r>
            <a:endParaRPr lang="en-US" altLang="zh-CN" dirty="0">
              <a:solidFill>
                <a:srgbClr val="42A6BB"/>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Ut</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wisi</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enim</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ad minim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veniam</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quis</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nostrud</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4" name="矩形 13"/>
          <p:cNvSpPr/>
          <p:nvPr/>
        </p:nvSpPr>
        <p:spPr>
          <a:xfrm>
            <a:off x="3470314" y="3982612"/>
            <a:ext cx="2324560" cy="752514"/>
          </a:xfrm>
          <a:prstGeom prst="rect">
            <a:avLst/>
          </a:prstGeom>
        </p:spPr>
        <p:txBody>
          <a:bodyPr wrap="square">
            <a:spAutoFit/>
          </a:bodyPr>
          <a:lstStyle/>
          <a:p>
            <a:pPr>
              <a:lnSpc>
                <a:spcPct val="130000"/>
              </a:lnSpc>
            </a:pPr>
            <a:r>
              <a:rPr lang="en-US" altLang="zh-CN" sz="110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1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1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grpSp>
        <p:nvGrpSpPr>
          <p:cNvPr id="35" name="组合 34"/>
          <p:cNvGrpSpPr/>
          <p:nvPr/>
        </p:nvGrpSpPr>
        <p:grpSpPr>
          <a:xfrm>
            <a:off x="3548452" y="4970013"/>
            <a:ext cx="1050569" cy="170619"/>
            <a:chOff x="3548452" y="4970013"/>
            <a:chExt cx="1050569" cy="170619"/>
          </a:xfrm>
          <a:solidFill>
            <a:srgbClr val="42A6BB"/>
          </a:solidFill>
        </p:grpSpPr>
        <p:grpSp>
          <p:nvGrpSpPr>
            <p:cNvPr id="20" name="组合 19"/>
            <p:cNvGrpSpPr/>
            <p:nvPr/>
          </p:nvGrpSpPr>
          <p:grpSpPr>
            <a:xfrm>
              <a:off x="4129144" y="4970013"/>
              <a:ext cx="148527" cy="149269"/>
              <a:chOff x="2362994" y="2910682"/>
              <a:chExt cx="317500" cy="319087"/>
            </a:xfrm>
            <a:grpFill/>
          </p:grpSpPr>
          <p:sp>
            <p:nvSpPr>
              <p:cNvPr id="15" name="Freeform 47"/>
              <p:cNvSpPr>
                <a:spLocks noChangeArrowheads="1"/>
              </p:cNvSpPr>
              <p:nvPr/>
            </p:nvSpPr>
            <p:spPr bwMode="auto">
              <a:xfrm>
                <a:off x="2362994" y="2910682"/>
                <a:ext cx="69850" cy="315119"/>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16" name="Freeform 48"/>
              <p:cNvSpPr>
                <a:spLocks noChangeArrowheads="1"/>
              </p:cNvSpPr>
              <p:nvPr/>
            </p:nvSpPr>
            <p:spPr bwMode="auto">
              <a:xfrm>
                <a:off x="2470944" y="3003550"/>
                <a:ext cx="209550" cy="226219"/>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grpSp>
        <p:sp>
          <p:nvSpPr>
            <p:cNvPr id="17" name="Freeform 74"/>
            <p:cNvSpPr>
              <a:spLocks noChangeArrowheads="1"/>
            </p:cNvSpPr>
            <p:nvPr/>
          </p:nvSpPr>
          <p:spPr bwMode="auto">
            <a:xfrm>
              <a:off x="4448266" y="4992105"/>
              <a:ext cx="150755" cy="148527"/>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18" name="Freeform 75"/>
            <p:cNvSpPr>
              <a:spLocks noChangeArrowheads="1"/>
            </p:cNvSpPr>
            <p:nvPr/>
          </p:nvSpPr>
          <p:spPr bwMode="auto">
            <a:xfrm>
              <a:off x="3548452" y="4972820"/>
              <a:ext cx="83175" cy="154468"/>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19" name="Freeform 85"/>
            <p:cNvSpPr>
              <a:spLocks noChangeArrowheads="1"/>
            </p:cNvSpPr>
            <p:nvPr/>
          </p:nvSpPr>
          <p:spPr bwMode="auto">
            <a:xfrm>
              <a:off x="3802223" y="4981710"/>
              <a:ext cx="156325" cy="125877"/>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grpSp>
      <p:sp>
        <p:nvSpPr>
          <p:cNvPr id="21" name="矩形 20"/>
          <p:cNvSpPr/>
          <p:nvPr/>
        </p:nvSpPr>
        <p:spPr>
          <a:xfrm>
            <a:off x="6696419" y="2313542"/>
            <a:ext cx="2412694" cy="367133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2" name="矩形 21"/>
          <p:cNvSpPr/>
          <p:nvPr/>
        </p:nvSpPr>
        <p:spPr>
          <a:xfrm>
            <a:off x="8743026" y="2781505"/>
            <a:ext cx="2701662" cy="2737945"/>
          </a:xfrm>
          <a:prstGeom prst="rect">
            <a:avLst/>
          </a:prstGeom>
          <a:solidFill>
            <a:schemeClr val="bg1"/>
          </a:solidFill>
          <a:ln w="38100">
            <a:solidFill>
              <a:srgbClr val="3B8C9D"/>
            </a:solidFill>
          </a:ln>
          <a:effectLst>
            <a:outerShdw blurRad="190500" dist="38100" dir="5400000" algn="t" rotWithShape="0">
              <a:prstClr val="black">
                <a:alpha val="2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23" name="矩形 22"/>
          <p:cNvSpPr/>
          <p:nvPr/>
        </p:nvSpPr>
        <p:spPr>
          <a:xfrm>
            <a:off x="8965893" y="3037202"/>
            <a:ext cx="1696597" cy="907941"/>
          </a:xfrm>
          <a:prstGeom prst="rect">
            <a:avLst/>
          </a:prstGeom>
        </p:spPr>
        <p:txBody>
          <a:bodyPr wrap="square">
            <a:spAutoFit/>
          </a:bodyPr>
          <a:lstStyle/>
          <a:p>
            <a:pPr>
              <a:lnSpc>
                <a:spcPct val="150000"/>
              </a:lnSpc>
            </a:pPr>
            <a:r>
              <a:rPr lang="zh-CN" altLang="en-US" dirty="0" smtClean="0">
                <a:solidFill>
                  <a:srgbClr val="42A6BB"/>
                </a:solidFill>
                <a:latin typeface="字魂105号-简雅黑" panose="00000500000000000000" pitchFamily="2" charset="-122"/>
                <a:ea typeface="字魂105号-简雅黑" panose="00000500000000000000" pitchFamily="2" charset="-122"/>
                <a:cs typeface="+mn-ea"/>
                <a:sym typeface="+mn-lt"/>
              </a:rPr>
              <a:t>工作内容</a:t>
            </a:r>
            <a:endParaRPr lang="en-US" altLang="zh-CN" dirty="0">
              <a:solidFill>
                <a:srgbClr val="42A6BB"/>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Ut</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wisi</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enim</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ad minim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veniam</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quis</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 </a:t>
            </a:r>
            <a:r>
              <a:rPr lang="en-US" altLang="zh-CN" sz="1000" dirty="0" err="1"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nostrud</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4" name="矩形 23"/>
          <p:cNvSpPr/>
          <p:nvPr/>
        </p:nvSpPr>
        <p:spPr>
          <a:xfrm>
            <a:off x="8965894" y="3982612"/>
            <a:ext cx="2324560" cy="752514"/>
          </a:xfrm>
          <a:prstGeom prst="rect">
            <a:avLst/>
          </a:prstGeom>
        </p:spPr>
        <p:txBody>
          <a:bodyPr wrap="square">
            <a:spAutoFit/>
          </a:bodyPr>
          <a:lstStyle/>
          <a:p>
            <a:pPr>
              <a:lnSpc>
                <a:spcPct val="130000"/>
              </a:lnSpc>
            </a:pPr>
            <a:r>
              <a:rPr lang="en-US" altLang="zh-CN" sz="1100" dirty="0" smtClean="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Please </a:t>
            </a:r>
            <a:r>
              <a:rPr lang="en-US" altLang="zh-CN" sz="11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rPr>
              <a:t>add your text content here, copy your text, paste here, and select only the text. </a:t>
            </a:r>
            <a:endParaRPr lang="zh-CN" altLang="en-US" sz="1100" dirty="0">
              <a:solidFill>
                <a:prstClr val="black">
                  <a:lumMod val="50000"/>
                  <a:lumOff val="50000"/>
                </a:prstClr>
              </a:solidFill>
              <a:latin typeface="字魂105号-简雅黑" panose="00000500000000000000" pitchFamily="2" charset="-122"/>
              <a:ea typeface="字魂105号-简雅黑" panose="00000500000000000000" pitchFamily="2" charset="-122"/>
              <a:cs typeface="+mn-ea"/>
              <a:sym typeface="+mn-lt"/>
            </a:endParaRPr>
          </a:p>
        </p:txBody>
      </p:sp>
      <p:grpSp>
        <p:nvGrpSpPr>
          <p:cNvPr id="36" name="组合 35"/>
          <p:cNvGrpSpPr/>
          <p:nvPr/>
        </p:nvGrpSpPr>
        <p:grpSpPr>
          <a:xfrm>
            <a:off x="9044032" y="4970013"/>
            <a:ext cx="1050569" cy="170619"/>
            <a:chOff x="9044032" y="4970013"/>
            <a:chExt cx="1050569" cy="170619"/>
          </a:xfrm>
          <a:solidFill>
            <a:srgbClr val="42A6BB"/>
          </a:solidFill>
        </p:grpSpPr>
        <p:grpSp>
          <p:nvGrpSpPr>
            <p:cNvPr id="25" name="组合 24"/>
            <p:cNvGrpSpPr/>
            <p:nvPr/>
          </p:nvGrpSpPr>
          <p:grpSpPr>
            <a:xfrm>
              <a:off x="9624724" y="4970013"/>
              <a:ext cx="148527" cy="149269"/>
              <a:chOff x="2362994" y="2910682"/>
              <a:chExt cx="317500" cy="319087"/>
            </a:xfrm>
            <a:grpFill/>
          </p:grpSpPr>
          <p:sp>
            <p:nvSpPr>
              <p:cNvPr id="26" name="Freeform 47"/>
              <p:cNvSpPr>
                <a:spLocks noChangeArrowheads="1"/>
              </p:cNvSpPr>
              <p:nvPr/>
            </p:nvSpPr>
            <p:spPr bwMode="auto">
              <a:xfrm>
                <a:off x="2362994" y="2910682"/>
                <a:ext cx="69850" cy="315119"/>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27" name="Freeform 48"/>
              <p:cNvSpPr>
                <a:spLocks noChangeArrowheads="1"/>
              </p:cNvSpPr>
              <p:nvPr/>
            </p:nvSpPr>
            <p:spPr bwMode="auto">
              <a:xfrm>
                <a:off x="2470944" y="3003550"/>
                <a:ext cx="209550" cy="226219"/>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grpSp>
        <p:sp>
          <p:nvSpPr>
            <p:cNvPr id="28" name="Freeform 74"/>
            <p:cNvSpPr>
              <a:spLocks noChangeArrowheads="1"/>
            </p:cNvSpPr>
            <p:nvPr/>
          </p:nvSpPr>
          <p:spPr bwMode="auto">
            <a:xfrm>
              <a:off x="9943846" y="4992105"/>
              <a:ext cx="150755" cy="148527"/>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29" name="Freeform 75"/>
            <p:cNvSpPr>
              <a:spLocks noChangeArrowheads="1"/>
            </p:cNvSpPr>
            <p:nvPr/>
          </p:nvSpPr>
          <p:spPr bwMode="auto">
            <a:xfrm>
              <a:off x="9044032" y="4972820"/>
              <a:ext cx="83175" cy="154468"/>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sp>
          <p:nvSpPr>
            <p:cNvPr id="30" name="Freeform 85"/>
            <p:cNvSpPr>
              <a:spLocks noChangeArrowheads="1"/>
            </p:cNvSpPr>
            <p:nvPr/>
          </p:nvSpPr>
          <p:spPr bwMode="auto">
            <a:xfrm>
              <a:off x="9297803" y="4981710"/>
              <a:ext cx="156325" cy="125877"/>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45712" tIns="22856" rIns="45712" bIns="22856" anchor="ctr"/>
            <a:lstStyle/>
            <a:p>
              <a:pPr defTabSz="609600">
                <a:defRPr/>
              </a:pPr>
              <a:endParaRPr lang="en-US" dirty="0">
                <a:solidFill>
                  <a:srgbClr val="7F7F7F"/>
                </a:solidFill>
                <a:latin typeface="字魂105号-简雅黑" panose="00000500000000000000" pitchFamily="2" charset="-122"/>
              </a:endParaRPr>
            </a:p>
          </p:txBody>
        </p:sp>
      </p:grpSp>
      <p:sp>
        <p:nvSpPr>
          <p:cNvPr id="33" name="文本框 32"/>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年度工作概述</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4" name="文本框 33"/>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3"/>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4"/>
                                        </p:tgtEl>
                                        <p:attrNameLst>
                                          <p:attrName>ppt_x</p:attrName>
                                          <p:attrName>ppt_y</p:attrName>
                                        </p:attrNameLst>
                                      </p:cBhvr>
                                      <p:rCtr x="0" y="-4329"/>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750"/>
                                        <p:tgtEl>
                                          <p:spTgt spid="2"/>
                                        </p:tgtEl>
                                      </p:cBhvr>
                                    </p:animEffect>
                                  </p:childTnLst>
                                </p:cTn>
                              </p:par>
                              <p:par>
                                <p:cTn id="19" presetID="35" presetClass="path" presetSubtype="0" decel="100000" fill="hold" grpId="1" nodeType="withEffect">
                                  <p:stCondLst>
                                    <p:cond delay="0"/>
                                  </p:stCondLst>
                                  <p:childTnLst>
                                    <p:animMotion origin="layout" path="M 4.375E-6 7.40741E-7 L -0.04011 7.40741E-7 " pathEditMode="relative" rAng="0" ptsTypes="AA">
                                      <p:cBhvr>
                                        <p:cTn id="20" dur="1250" spd="-100000" fill="hold"/>
                                        <p:tgtEl>
                                          <p:spTgt spid="2"/>
                                        </p:tgtEl>
                                        <p:attrNameLst>
                                          <p:attrName>ppt_x</p:attrName>
                                          <p:attrName>ppt_y</p:attrName>
                                        </p:attrNameLst>
                                      </p:cBhvr>
                                      <p:rCtr x="-2005" y="0"/>
                                    </p:animMotion>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750"/>
                                        <p:tgtEl>
                                          <p:spTgt spid="11"/>
                                        </p:tgtEl>
                                      </p:cBhvr>
                                    </p:animEffect>
                                  </p:childTnLst>
                                </p:cTn>
                              </p:par>
                              <p:par>
                                <p:cTn id="24" presetID="35" presetClass="path" presetSubtype="0" decel="100000" fill="hold" grpId="1" nodeType="withEffect">
                                  <p:stCondLst>
                                    <p:cond delay="0"/>
                                  </p:stCondLst>
                                  <p:childTnLst>
                                    <p:animMotion origin="layout" path="M -4.375E-6 -4.07407E-6 L 0.04493 -4.07407E-6 " pathEditMode="relative" rAng="0" ptsTypes="AA">
                                      <p:cBhvr>
                                        <p:cTn id="25" dur="1250" spd="-100000" fill="hold"/>
                                        <p:tgtEl>
                                          <p:spTgt spid="11"/>
                                        </p:tgtEl>
                                        <p:attrNameLst>
                                          <p:attrName>ppt_x</p:attrName>
                                          <p:attrName>ppt_y</p:attrName>
                                        </p:attrNameLst>
                                      </p:cBhvr>
                                      <p:rCtr x="2240" y="0"/>
                                    </p:animMotion>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childTnLst>
                                </p:cTn>
                              </p:par>
                              <p:par>
                                <p:cTn id="29" presetID="64" presetClass="path" presetSubtype="0" decel="100000" fill="hold" grpId="1" nodeType="withEffect">
                                  <p:stCondLst>
                                    <p:cond delay="0"/>
                                  </p:stCondLst>
                                  <p:childTnLst>
                                    <p:animMotion origin="layout" path="M 3.33333E-6 2.22222E-6 L 3.33333E-6 -0.18472 " pathEditMode="relative" rAng="0" ptsTypes="AA">
                                      <p:cBhvr>
                                        <p:cTn id="30" dur="1250" spd="-100000" fill="hold"/>
                                        <p:tgtEl>
                                          <p:spTgt spid="13"/>
                                        </p:tgtEl>
                                        <p:attrNameLst>
                                          <p:attrName>ppt_x</p:attrName>
                                          <p:attrName>ppt_y</p:attrName>
                                        </p:attrNameLst>
                                      </p:cBhvr>
                                      <p:rCtr x="0" y="-9236"/>
                                    </p:animMotion>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childTnLst>
                                </p:cTn>
                              </p:par>
                              <p:par>
                                <p:cTn id="34" presetID="64" presetClass="path" presetSubtype="0" decel="100000" fill="hold" grpId="1" nodeType="withEffect">
                                  <p:stCondLst>
                                    <p:cond delay="0"/>
                                  </p:stCondLst>
                                  <p:childTnLst>
                                    <p:animMotion origin="layout" path="M -2.5E-6 -3.7037E-7 L -2.5E-6 -0.34468 " pathEditMode="relative" rAng="0" ptsTypes="AA">
                                      <p:cBhvr>
                                        <p:cTn id="35" dur="1500" spd="-100000" fill="hold"/>
                                        <p:tgtEl>
                                          <p:spTgt spid="14"/>
                                        </p:tgtEl>
                                        <p:attrNameLst>
                                          <p:attrName>ppt_x</p:attrName>
                                          <p:attrName>ppt_y</p:attrName>
                                        </p:attrNameLst>
                                      </p:cBhvr>
                                      <p:rCtr x="0" y="-17245"/>
                                    </p:animMotion>
                                  </p:childTnLst>
                                </p:cTn>
                              </p:par>
                              <p:par>
                                <p:cTn id="36" presetID="10"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childTnLst>
                                </p:cTn>
                              </p:par>
                              <p:par>
                                <p:cTn id="39" presetID="64" presetClass="path" presetSubtype="0" decel="100000" fill="hold" nodeType="withEffect">
                                  <p:stCondLst>
                                    <p:cond delay="0"/>
                                  </p:stCondLst>
                                  <p:childTnLst>
                                    <p:animMotion origin="layout" path="M -2.5E-6 3.7037E-7 L -2.5E-6 -0.50417 " pathEditMode="relative" rAng="0" ptsTypes="AA">
                                      <p:cBhvr>
                                        <p:cTn id="40" dur="1750" spd="-100000" fill="hold"/>
                                        <p:tgtEl>
                                          <p:spTgt spid="35"/>
                                        </p:tgtEl>
                                        <p:attrNameLst>
                                          <p:attrName>ppt_x</p:attrName>
                                          <p:attrName>ppt_y</p:attrName>
                                        </p:attrNameLst>
                                      </p:cBhvr>
                                      <p:rCtr x="0" y="-25208"/>
                                    </p:animMotion>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750"/>
                                        <p:tgtEl>
                                          <p:spTgt spid="21"/>
                                        </p:tgtEl>
                                      </p:cBhvr>
                                    </p:animEffect>
                                  </p:childTnLst>
                                </p:cTn>
                              </p:par>
                              <p:par>
                                <p:cTn id="45" presetID="35" presetClass="path" presetSubtype="0" decel="100000" fill="hold" grpId="1" nodeType="withEffect">
                                  <p:stCondLst>
                                    <p:cond delay="0"/>
                                  </p:stCondLst>
                                  <p:childTnLst>
                                    <p:animMotion origin="layout" path="M 4.375E-6 7.40741E-7 L -0.04011 7.40741E-7 " pathEditMode="relative" rAng="0" ptsTypes="AA">
                                      <p:cBhvr>
                                        <p:cTn id="46" dur="1250" spd="-100000" fill="hold"/>
                                        <p:tgtEl>
                                          <p:spTgt spid="21"/>
                                        </p:tgtEl>
                                        <p:attrNameLst>
                                          <p:attrName>ppt_x</p:attrName>
                                          <p:attrName>ppt_y</p:attrName>
                                        </p:attrNameLst>
                                      </p:cBhvr>
                                      <p:rCtr x="-2005" y="0"/>
                                    </p:animMotion>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750"/>
                                        <p:tgtEl>
                                          <p:spTgt spid="22"/>
                                        </p:tgtEl>
                                      </p:cBhvr>
                                    </p:animEffect>
                                  </p:childTnLst>
                                </p:cTn>
                              </p:par>
                              <p:par>
                                <p:cTn id="50" presetID="35" presetClass="path" presetSubtype="0" decel="100000" fill="hold" grpId="1" nodeType="withEffect">
                                  <p:stCondLst>
                                    <p:cond delay="0"/>
                                  </p:stCondLst>
                                  <p:childTnLst>
                                    <p:animMotion origin="layout" path="M -4.375E-6 -4.07407E-6 L 0.04493 -4.07407E-6 " pathEditMode="relative" rAng="0" ptsTypes="AA">
                                      <p:cBhvr>
                                        <p:cTn id="51" dur="1250" spd="-100000" fill="hold"/>
                                        <p:tgtEl>
                                          <p:spTgt spid="22"/>
                                        </p:tgtEl>
                                        <p:attrNameLst>
                                          <p:attrName>ppt_x</p:attrName>
                                          <p:attrName>ppt_y</p:attrName>
                                        </p:attrNameLst>
                                      </p:cBhvr>
                                      <p:rCtr x="2240" y="0"/>
                                    </p:animMotion>
                                  </p:childTnLst>
                                </p:cTn>
                              </p:par>
                              <p:par>
                                <p:cTn id="52" presetID="10"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childTnLst>
                                </p:cTn>
                              </p:par>
                              <p:par>
                                <p:cTn id="55" presetID="64" presetClass="path" presetSubtype="0" decel="100000" fill="hold" grpId="1" nodeType="withEffect">
                                  <p:stCondLst>
                                    <p:cond delay="0"/>
                                  </p:stCondLst>
                                  <p:childTnLst>
                                    <p:animMotion origin="layout" path="M 2.08333E-6 2.22222E-6 L 2.08333E-6 -0.18472 " pathEditMode="relative" rAng="0" ptsTypes="AA">
                                      <p:cBhvr>
                                        <p:cTn id="56" dur="1250" spd="-100000" fill="hold"/>
                                        <p:tgtEl>
                                          <p:spTgt spid="23"/>
                                        </p:tgtEl>
                                        <p:attrNameLst>
                                          <p:attrName>ppt_x</p:attrName>
                                          <p:attrName>ppt_y</p:attrName>
                                        </p:attrNameLst>
                                      </p:cBhvr>
                                      <p:rCtr x="0" y="-9236"/>
                                    </p:animMotion>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1000"/>
                                        <p:tgtEl>
                                          <p:spTgt spid="24"/>
                                        </p:tgtEl>
                                      </p:cBhvr>
                                    </p:animEffect>
                                  </p:childTnLst>
                                </p:cTn>
                              </p:par>
                              <p:par>
                                <p:cTn id="60" presetID="64" presetClass="path" presetSubtype="0" decel="100000" fill="hold" grpId="1" nodeType="withEffect">
                                  <p:stCondLst>
                                    <p:cond delay="0"/>
                                  </p:stCondLst>
                                  <p:childTnLst>
                                    <p:animMotion origin="layout" path="M -2.5E-6 -3.7037E-7 L -2.5E-6 -0.34468 " pathEditMode="relative" rAng="0" ptsTypes="AA">
                                      <p:cBhvr>
                                        <p:cTn id="61" dur="1500" spd="-100000" fill="hold"/>
                                        <p:tgtEl>
                                          <p:spTgt spid="24"/>
                                        </p:tgtEl>
                                        <p:attrNameLst>
                                          <p:attrName>ppt_x</p:attrName>
                                          <p:attrName>ppt_y</p:attrName>
                                        </p:attrNameLst>
                                      </p:cBhvr>
                                      <p:rCtr x="0" y="-17245"/>
                                    </p:animMotion>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childTnLst>
                                </p:cTn>
                              </p:par>
                              <p:par>
                                <p:cTn id="65" presetID="64" presetClass="path" presetSubtype="0" decel="100000" fill="hold" nodeType="withEffect">
                                  <p:stCondLst>
                                    <p:cond delay="0"/>
                                  </p:stCondLst>
                                  <p:childTnLst>
                                    <p:animMotion origin="layout" path="M -2.5E-6 3.7037E-7 L -2.5E-6 -0.50417 " pathEditMode="relative" rAng="0" ptsTypes="AA">
                                      <p:cBhvr>
                                        <p:cTn id="66" dur="1750" spd="-100000" fill="hold"/>
                                        <p:tgtEl>
                                          <p:spTgt spid="36"/>
                                        </p:tgtEl>
                                        <p:attrNameLst>
                                          <p:attrName>ppt_x</p:attrName>
                                          <p:attrName>ppt_y</p:attrName>
                                        </p:attrNameLst>
                                      </p:cBhvr>
                                      <p:rCtr x="0" y="-25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1" grpId="0" animBg="1"/>
      <p:bldP spid="11" grpId="1" animBg="1"/>
      <p:bldP spid="13" grpId="0"/>
      <p:bldP spid="13" grpId="1"/>
      <p:bldP spid="14" grpId="0"/>
      <p:bldP spid="14" grpId="1"/>
      <p:bldP spid="21" grpId="0" animBg="1"/>
      <p:bldP spid="21" grpId="1" animBg="1"/>
      <p:bldP spid="22" grpId="0" animBg="1"/>
      <p:bldP spid="22" grpId="1" animBg="1"/>
      <p:bldP spid="23" grpId="0"/>
      <p:bldP spid="23" grpId="1"/>
      <p:bldP spid="24" grpId="0"/>
      <p:bldP spid="24" grpId="1"/>
      <p:bldP spid="33" grpId="0"/>
      <p:bldP spid="33" grpId="1"/>
      <p:bldP spid="34" grpId="0"/>
      <p:bldP spid="3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6885446" y="3487056"/>
            <a:ext cx="1210588" cy="400110"/>
          </a:xfrm>
          <a:prstGeom prst="rect">
            <a:avLst/>
          </a:prstGeom>
          <a:noFill/>
        </p:spPr>
        <p:txBody>
          <a:bodyPr wrap="none" rtlCol="0">
            <a:spAutoFit/>
          </a:bodyPr>
          <a:lstStyle/>
          <a:p>
            <a:r>
              <a:rPr lang="zh-CN" altLang="en-US" sz="2000" dirty="0" smtClean="0">
                <a:solidFill>
                  <a:srgbClr val="42A6BB"/>
                </a:solidFill>
                <a:latin typeface="字魂105号-简雅黑" panose="00000500000000000000" pitchFamily="2" charset="-122"/>
                <a:ea typeface="字魂105号-简雅黑" panose="00000500000000000000" pitchFamily="2" charset="-122"/>
              </a:rPr>
              <a:t>汇报前言</a:t>
            </a:r>
            <a:endParaRPr lang="zh-CN" altLang="en-US" sz="2000" dirty="0">
              <a:solidFill>
                <a:srgbClr val="42A6BB"/>
              </a:solidFill>
              <a:latin typeface="字魂105号-简雅黑" panose="00000500000000000000" pitchFamily="2" charset="-122"/>
              <a:ea typeface="字魂105号-简雅黑" panose="00000500000000000000" pitchFamily="2" charset="-122"/>
            </a:endParaRPr>
          </a:p>
        </p:txBody>
      </p:sp>
      <p:cxnSp>
        <p:nvCxnSpPr>
          <p:cNvPr id="15" name="直接箭头连接符 14"/>
          <p:cNvCxnSpPr/>
          <p:nvPr/>
        </p:nvCxnSpPr>
        <p:spPr>
          <a:xfrm>
            <a:off x="6462536" y="3710920"/>
            <a:ext cx="365760" cy="0"/>
          </a:xfrm>
          <a:prstGeom prst="straightConnector1">
            <a:avLst/>
          </a:prstGeom>
          <a:noFill/>
          <a:ln w="22225" cap="flat" cmpd="sng" algn="ctr">
            <a:solidFill>
              <a:srgbClr val="323F4F"/>
            </a:solidFill>
            <a:prstDash val="solid"/>
            <a:miter lim="800000"/>
            <a:tailEnd type="triangle"/>
          </a:ln>
          <a:effectLst/>
        </p:spPr>
      </p:cxnSp>
      <p:sp>
        <p:nvSpPr>
          <p:cNvPr id="16" name="文本框 15"/>
          <p:cNvSpPr txBox="1"/>
          <p:nvPr/>
        </p:nvSpPr>
        <p:spPr>
          <a:xfrm>
            <a:off x="6366794" y="4444618"/>
            <a:ext cx="1965538" cy="369332"/>
          </a:xfrm>
          <a:prstGeom prst="rect">
            <a:avLst/>
          </a:prstGeom>
          <a:noFill/>
        </p:spPr>
        <p:txBody>
          <a:bodyPr wrap="none" rtlCol="0">
            <a:spAutoFit/>
          </a:bodyPr>
          <a:lstStyle/>
          <a:p>
            <a:r>
              <a:rPr lang="en-US" altLang="zh-CN" dirty="0">
                <a:solidFill>
                  <a:srgbClr val="323F4F"/>
                </a:solidFill>
                <a:latin typeface="字魂105号-简雅黑" panose="00000500000000000000" pitchFamily="2" charset="-122"/>
                <a:ea typeface="字魂105号-简雅黑" panose="00000500000000000000" pitchFamily="2" charset="-122"/>
              </a:rPr>
              <a:t>Microsoft Office</a:t>
            </a:r>
            <a:endParaRPr lang="en-US" altLang="zh-CN" dirty="0">
              <a:solidFill>
                <a:srgbClr val="323F4F"/>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6366794" y="4792234"/>
            <a:ext cx="4059314" cy="553998"/>
          </a:xfrm>
          <a:prstGeom prst="rect">
            <a:avLst/>
          </a:prstGeom>
          <a:noFill/>
        </p:spPr>
        <p:txBody>
          <a:bodyPr wrap="square" rtlCol="0">
            <a:spAutoFit/>
          </a:bodyPr>
          <a:lstStyle/>
          <a:p>
            <a:pPr>
              <a:lnSpc>
                <a:spcPct val="150000"/>
              </a:lnSpc>
            </a:pPr>
            <a:r>
              <a:rPr lang="en-US" altLang="zh-CN" sz="1000" dirty="0">
                <a:solidFill>
                  <a:srgbClr val="000000">
                    <a:lumMod val="50000"/>
                    <a:lumOff val="50000"/>
                  </a:srgbClr>
                </a:solidFill>
                <a:latin typeface="字魂105号-简雅黑" panose="00000500000000000000" pitchFamily="2" charset="-122"/>
                <a:ea typeface="字魂105号-简雅黑" panose="00000500000000000000" pitchFamily="2" charset="-122"/>
              </a:rPr>
              <a:t>The consequences of today are determined by the actions of the past. To change your future, alter your decisions today. </a:t>
            </a:r>
            <a:endParaRPr lang="en-US" altLang="zh-CN" sz="1000" dirty="0">
              <a:solidFill>
                <a:srgbClr val="000000">
                  <a:lumMod val="50000"/>
                  <a:lumOff val="50000"/>
                </a:srgbClr>
              </a:solidFill>
              <a:latin typeface="字魂105号-简雅黑" panose="00000500000000000000" pitchFamily="2" charset="-122"/>
              <a:ea typeface="字魂105号-简雅黑" panose="00000500000000000000" pitchFamily="2" charset="-122"/>
            </a:endParaRPr>
          </a:p>
        </p:txBody>
      </p:sp>
      <p:grpSp>
        <p:nvGrpSpPr>
          <p:cNvPr id="18" name="组合 17"/>
          <p:cNvGrpSpPr/>
          <p:nvPr/>
        </p:nvGrpSpPr>
        <p:grpSpPr>
          <a:xfrm>
            <a:off x="6366794" y="1704356"/>
            <a:ext cx="4059314" cy="1538037"/>
            <a:chOff x="8613448" y="2224074"/>
            <a:chExt cx="4059314" cy="1538037"/>
          </a:xfrm>
        </p:grpSpPr>
        <p:sp>
          <p:nvSpPr>
            <p:cNvPr id="19" name="文本框 18"/>
            <p:cNvSpPr txBox="1"/>
            <p:nvPr/>
          </p:nvSpPr>
          <p:spPr>
            <a:xfrm>
              <a:off x="8633200" y="2224074"/>
              <a:ext cx="1971698" cy="412576"/>
            </a:xfrm>
            <a:prstGeom prst="roundRect">
              <a:avLst>
                <a:gd name="adj" fmla="val 50000"/>
              </a:avLst>
            </a:prstGeom>
            <a:gradFill>
              <a:gsLst>
                <a:gs pos="0">
                  <a:srgbClr val="83CAC7"/>
                </a:gs>
                <a:gs pos="100000">
                  <a:srgbClr val="3790CE"/>
                </a:gs>
              </a:gsLst>
              <a:lin ang="2700000" scaled="0"/>
            </a:gradFill>
            <a:effectLst>
              <a:outerShdw blurRad="127000" dist="38100" dir="8100000" algn="tr" rotWithShape="0">
                <a:srgbClr val="0070C0">
                  <a:alpha val="30000"/>
                </a:srgbClr>
              </a:outerShdw>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rPr>
                <a:t>添加您的标题</a:t>
              </a:r>
              <a:endParaRPr kumimoji="0" lang="zh-CN" altLang="en-US" sz="1050" b="0" i="0" u="none" strike="noStrike" kern="0" cap="none" spc="0" normalizeH="0" baseline="0" noProof="0" dirty="0" smtClean="0">
                <a:ln>
                  <a:noFill/>
                </a:ln>
                <a:solidFill>
                  <a:prstClr val="white"/>
                </a:solidFill>
                <a:effectLst/>
                <a:uLnTx/>
                <a:uFillTx/>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8613448" y="2746448"/>
              <a:ext cx="4059314" cy="1015663"/>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0000">
                      <a:lumMod val="50000"/>
                      <a:lumOff val="50000"/>
                    </a:srgbClr>
                  </a:solidFill>
                  <a:effectLst/>
                  <a:uLnTx/>
                  <a:uFillTx/>
                  <a:latin typeface="字魂105号-简雅黑" panose="00000500000000000000" pitchFamily="2" charset="-122"/>
                  <a:ea typeface="字魂105号-简雅黑" panose="00000500000000000000" pitchFamily="2" charset="-122"/>
                </a:rPr>
                <a:t>The consequences of today are determined by the actions of the past. To change your future, alter your decisions today. The consequences of today are determined by the actions of the past. To change your future, alter your decisions today. </a:t>
              </a:r>
              <a:endParaRPr kumimoji="0" lang="en-US" altLang="zh-CN" sz="1000" b="0" i="0" u="none" strike="noStrike" kern="0" cap="none" spc="0" normalizeH="0" baseline="0" noProof="0" dirty="0" smtClean="0">
                <a:ln>
                  <a:noFill/>
                </a:ln>
                <a:solidFill>
                  <a:srgbClr val="000000">
                    <a:lumMod val="50000"/>
                    <a:lumOff val="50000"/>
                  </a:srgbClr>
                </a:solidFill>
                <a:effectLst/>
                <a:uLnTx/>
                <a:uFillTx/>
                <a:latin typeface="字魂105号-简雅黑" panose="00000500000000000000" pitchFamily="2" charset="-122"/>
                <a:ea typeface="字魂105号-简雅黑" panose="00000500000000000000" pitchFamily="2" charset="-122"/>
              </a:endParaRPr>
            </a:p>
          </p:txBody>
        </p:sp>
      </p:grpSp>
      <p:sp>
        <p:nvSpPr>
          <p:cNvPr id="21" name="Freeform 13"/>
          <p:cNvSpPr/>
          <p:nvPr/>
        </p:nvSpPr>
        <p:spPr bwMode="auto">
          <a:xfrm>
            <a:off x="1616028" y="1594147"/>
            <a:ext cx="3485965" cy="3913128"/>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38100" cap="flat">
            <a:solidFill>
              <a:srgbClr val="42A6BB"/>
            </a:solidFill>
            <a:prstDash val="solid"/>
            <a:miter lim="800000"/>
          </a:ln>
          <a:effectLst/>
        </p:spPr>
        <p:txBody>
          <a:bodyPr vert="horz" wrap="square" lIns="91440" tIns="45720" rIns="91440" bIns="45720" numCol="1" anchor="t" anchorCtr="0" compatLnSpc="1"/>
          <a:lstStyle/>
          <a:p>
            <a:endParaRPr lang="zh-CN" altLang="en-US" dirty="0">
              <a:solidFill>
                <a:prstClr val="black"/>
              </a:solidFill>
              <a:latin typeface="字魂105号-简雅黑" panose="00000500000000000000" pitchFamily="2" charset="-122"/>
              <a:ea typeface="字魂105号-简雅黑" panose="00000500000000000000" pitchFamily="2" charset="-122"/>
            </a:endParaRPr>
          </a:p>
        </p:txBody>
      </p:sp>
      <p:sp>
        <p:nvSpPr>
          <p:cNvPr id="22" name="椭圆 21"/>
          <p:cNvSpPr/>
          <p:nvPr/>
        </p:nvSpPr>
        <p:spPr>
          <a:xfrm>
            <a:off x="5433661" y="3975888"/>
            <a:ext cx="416765" cy="416765"/>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3" name="椭圆 22"/>
          <p:cNvSpPr/>
          <p:nvPr/>
        </p:nvSpPr>
        <p:spPr>
          <a:xfrm>
            <a:off x="5079002" y="4862201"/>
            <a:ext cx="261486" cy="261486"/>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4" name="椭圆 23"/>
          <p:cNvSpPr/>
          <p:nvPr/>
        </p:nvSpPr>
        <p:spPr>
          <a:xfrm>
            <a:off x="1847382" y="5083218"/>
            <a:ext cx="482152" cy="482152"/>
          </a:xfrm>
          <a:prstGeom prst="ellipse">
            <a:avLst/>
          </a:prstGeom>
          <a:gradFill>
            <a:gsLst>
              <a:gs pos="0">
                <a:srgbClr val="83CAC7"/>
              </a:gs>
              <a:gs pos="100000">
                <a:srgbClr val="3790C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35" presetClass="path" presetSubtype="0" decel="40000" fill="hold" grpId="1" nodeType="withEffect">
                                  <p:stCondLst>
                                    <p:cond delay="0"/>
                                  </p:stCondLst>
                                  <p:childTnLst>
                                    <p:animMotion origin="layout" path="M 0.03073 1.11111E-6 L -0.15924 1.11111E-6 " pathEditMode="relative" rAng="0" ptsTypes="AA">
                                      <p:cBhvr>
                                        <p:cTn id="9" dur="1000" spd="-100000" fill="hold"/>
                                        <p:tgtEl>
                                          <p:spTgt spid="21"/>
                                        </p:tgtEl>
                                        <p:attrNameLst>
                                          <p:attrName>ppt_x</p:attrName>
                                          <p:attrName>ppt_y</p:attrName>
                                        </p:attrNameLst>
                                      </p:cBhvr>
                                      <p:rCtr x="-9505" y="0"/>
                                    </p:animMotion>
                                  </p:childTnLst>
                                </p:cTn>
                              </p:par>
                              <p:par>
                                <p:cTn id="10" presetID="35" presetClass="path" presetSubtype="0" accel="40000" decel="40000" fill="hold" grpId="2" nodeType="withEffect">
                                  <p:stCondLst>
                                    <p:cond delay="1000"/>
                                  </p:stCondLst>
                                  <p:childTnLst>
                                    <p:animMotion origin="layout" path="M 0.03073 7.40741E-7 L -6.25E-7 7.40741E-7 " pathEditMode="relative" rAng="0" ptsTypes="AA">
                                      <p:cBhvr>
                                        <p:cTn id="11" dur="750" fill="hold"/>
                                        <p:tgtEl>
                                          <p:spTgt spid="21"/>
                                        </p:tgtEl>
                                        <p:attrNameLst>
                                          <p:attrName>ppt_x</p:attrName>
                                          <p:attrName>ppt_y</p:attrName>
                                        </p:attrNameLst>
                                      </p:cBhvr>
                                      <p:rCtr x="-1536" y="0"/>
                                    </p:animMotion>
                                  </p:childTnLst>
                                </p:cTn>
                              </p:par>
                              <p:par>
                                <p:cTn id="12" presetID="10" presetClass="entr" presetSubtype="0" fill="hold" grpId="0" nodeType="withEffect">
                                  <p:stCondLst>
                                    <p:cond delay="10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42" presetClass="path" presetSubtype="0" decel="30000" fill="hold" grpId="1" nodeType="withEffect">
                                  <p:stCondLst>
                                    <p:cond delay="1000"/>
                                  </p:stCondLst>
                                  <p:childTnLst>
                                    <p:animMotion origin="layout" path="M -4.16667E-7 -0.03981 L -4.16667E-7 0.09028 " pathEditMode="relative" rAng="0" ptsTypes="AA">
                                      <p:cBhvr>
                                        <p:cTn id="16" dur="750" spd="-100000" fill="hold"/>
                                        <p:tgtEl>
                                          <p:spTgt spid="22"/>
                                        </p:tgtEl>
                                        <p:attrNameLst>
                                          <p:attrName>ppt_x</p:attrName>
                                          <p:attrName>ppt_y</p:attrName>
                                        </p:attrNameLst>
                                      </p:cBhvr>
                                      <p:rCtr x="0" y="6505"/>
                                    </p:animMotion>
                                  </p:childTnLst>
                                </p:cTn>
                              </p:par>
                              <p:par>
                                <p:cTn id="17" presetID="42" presetClass="path" presetSubtype="0" accel="30000" decel="30000" fill="hold" grpId="2" nodeType="withEffect">
                                  <p:stCondLst>
                                    <p:cond delay="1750"/>
                                  </p:stCondLst>
                                  <p:childTnLst>
                                    <p:animMotion origin="layout" path="M -4.16667E-7 -0.03981 L -4.16667E-7 -3.7037E-6 " pathEditMode="relative" rAng="0" ptsTypes="AA">
                                      <p:cBhvr>
                                        <p:cTn id="18" dur="750" fill="hold"/>
                                        <p:tgtEl>
                                          <p:spTgt spid="22"/>
                                        </p:tgtEl>
                                        <p:attrNameLst>
                                          <p:attrName>ppt_x</p:attrName>
                                          <p:attrName>ppt_y</p:attrName>
                                        </p:attrNameLst>
                                      </p:cBhvr>
                                      <p:rCtr x="0" y="1991"/>
                                    </p:animMotion>
                                  </p:childTnLst>
                                </p:cTn>
                              </p:par>
                              <p:par>
                                <p:cTn id="19" presetID="10" presetClass="entr" presetSubtype="0" fill="hold" grpId="0" nodeType="withEffect">
                                  <p:stCondLst>
                                    <p:cond delay="10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64" presetClass="path" presetSubtype="0" decel="30000" fill="hold" grpId="1" nodeType="withEffect">
                                  <p:stCondLst>
                                    <p:cond delay="1000"/>
                                  </p:stCondLst>
                                  <p:childTnLst>
                                    <p:animMotion origin="layout" path="M -3.54167E-6 0.03889 L -3.54167E-6 -0.08889 " pathEditMode="relative" rAng="0" ptsTypes="AA">
                                      <p:cBhvr>
                                        <p:cTn id="23" dur="750" spd="-100000" fill="hold"/>
                                        <p:tgtEl>
                                          <p:spTgt spid="23"/>
                                        </p:tgtEl>
                                        <p:attrNameLst>
                                          <p:attrName>ppt_x</p:attrName>
                                          <p:attrName>ppt_y</p:attrName>
                                        </p:attrNameLst>
                                      </p:cBhvr>
                                      <p:rCtr x="0" y="-6389"/>
                                    </p:animMotion>
                                  </p:childTnLst>
                                </p:cTn>
                              </p:par>
                              <p:par>
                                <p:cTn id="24" presetID="64" presetClass="path" presetSubtype="0" accel="30000" decel="30000" fill="hold" grpId="2" nodeType="withEffect">
                                  <p:stCondLst>
                                    <p:cond delay="1750"/>
                                  </p:stCondLst>
                                  <p:childTnLst>
                                    <p:animMotion origin="layout" path="M -3.54167E-6 0.03843 L -3.54167E-6 7.40741E-7 " pathEditMode="relative" rAng="0" ptsTypes="AA">
                                      <p:cBhvr>
                                        <p:cTn id="25" dur="750" fill="hold"/>
                                        <p:tgtEl>
                                          <p:spTgt spid="23"/>
                                        </p:tgtEl>
                                        <p:attrNameLst>
                                          <p:attrName>ppt_x</p:attrName>
                                          <p:attrName>ppt_y</p:attrName>
                                        </p:attrNameLst>
                                      </p:cBhvr>
                                      <p:rCtr x="0" y="-1921"/>
                                    </p:animMotion>
                                  </p:childTnLst>
                                </p:cTn>
                              </p:par>
                              <p:par>
                                <p:cTn id="26" presetID="10" presetClass="entr" presetSubtype="0" fill="hold" grpId="0" nodeType="withEffect">
                                  <p:stCondLst>
                                    <p:cond delay="10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750"/>
                                        <p:tgtEl>
                                          <p:spTgt spid="24"/>
                                        </p:tgtEl>
                                      </p:cBhvr>
                                    </p:animEffect>
                                  </p:childTnLst>
                                </p:cTn>
                              </p:par>
                              <p:par>
                                <p:cTn id="29" presetID="35" presetClass="path" presetSubtype="0" decel="100000" fill="hold" grpId="1" nodeType="withEffect">
                                  <p:stCondLst>
                                    <p:cond delay="1000"/>
                                  </p:stCondLst>
                                  <p:childTnLst>
                                    <p:animMotion origin="layout" path="M -3.95833E-6 1.11111E-6 L -0.03867 1.11111E-6 " pathEditMode="relative" rAng="0" ptsTypes="AA">
                                      <p:cBhvr>
                                        <p:cTn id="30" dur="1250" spd="-100000" fill="hold"/>
                                        <p:tgtEl>
                                          <p:spTgt spid="24"/>
                                        </p:tgtEl>
                                        <p:attrNameLst>
                                          <p:attrName>ppt_x</p:attrName>
                                          <p:attrName>ppt_y</p:attrName>
                                        </p:attrNameLst>
                                      </p:cBhvr>
                                      <p:rCtr x="-1940" y="0"/>
                                    </p:animMotion>
                                  </p:childTnLst>
                                </p:cTn>
                              </p:par>
                              <p:par>
                                <p:cTn id="31" presetID="10" presetClass="entr" presetSubtype="0" fill="hold" nodeType="withEffect">
                                  <p:stCondLst>
                                    <p:cond delay="2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childTnLst>
                                </p:cTn>
                              </p:par>
                              <p:par>
                                <p:cTn id="34" presetID="35" presetClass="path" presetSubtype="0" decel="100000" fill="hold" nodeType="withEffect">
                                  <p:stCondLst>
                                    <p:cond delay="2000"/>
                                  </p:stCondLst>
                                  <p:childTnLst>
                                    <p:animMotion origin="layout" path="M 1.11022E-16 -4.44444E-6 L -0.04557 -4.44444E-6 " pathEditMode="relative" rAng="0" ptsTypes="AA">
                                      <p:cBhvr>
                                        <p:cTn id="35" dur="1500" spd="-100000" fill="hold"/>
                                        <p:tgtEl>
                                          <p:spTgt spid="15"/>
                                        </p:tgtEl>
                                        <p:attrNameLst>
                                          <p:attrName>ppt_x</p:attrName>
                                          <p:attrName>ppt_y</p:attrName>
                                        </p:attrNameLst>
                                      </p:cBhvr>
                                      <p:rCtr x="-2279" y="0"/>
                                    </p:animMotion>
                                  </p:childTnLst>
                                </p:cTn>
                              </p:par>
                              <p:par>
                                <p:cTn id="36" presetID="10" presetClass="entr" presetSubtype="0" fill="hold" grpId="0" nodeType="withEffect">
                                  <p:stCondLst>
                                    <p:cond delay="225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childTnLst>
                                </p:cTn>
                              </p:par>
                              <p:par>
                                <p:cTn id="39" presetID="35" presetClass="path" presetSubtype="0" decel="100000" fill="hold" grpId="1" nodeType="withEffect">
                                  <p:stCondLst>
                                    <p:cond delay="2250"/>
                                  </p:stCondLst>
                                  <p:childTnLst>
                                    <p:animMotion origin="layout" path="M -2.91667E-6 -1.48148E-6 L -0.04557 -1.48148E-6 " pathEditMode="relative" rAng="0" ptsTypes="AA">
                                      <p:cBhvr>
                                        <p:cTn id="40" dur="1500" spd="-100000" fill="hold"/>
                                        <p:tgtEl>
                                          <p:spTgt spid="14"/>
                                        </p:tgtEl>
                                        <p:attrNameLst>
                                          <p:attrName>ppt_x</p:attrName>
                                          <p:attrName>ppt_y</p:attrName>
                                        </p:attrNameLst>
                                      </p:cBhvr>
                                      <p:rCtr x="-2279" y="0"/>
                                    </p:animMotion>
                                  </p:childTnLst>
                                </p:cTn>
                              </p:par>
                              <p:par>
                                <p:cTn id="41" presetID="10" presetClass="entr" presetSubtype="0" fill="hold" grpId="0" nodeType="withEffect">
                                  <p:stCondLst>
                                    <p:cond delay="25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750"/>
                                        <p:tgtEl>
                                          <p:spTgt spid="16"/>
                                        </p:tgtEl>
                                      </p:cBhvr>
                                    </p:animEffect>
                                  </p:childTnLst>
                                </p:cTn>
                              </p:par>
                              <p:par>
                                <p:cTn id="44" presetID="35" presetClass="path" presetSubtype="0" decel="100000" fill="hold" grpId="1" nodeType="withEffect">
                                  <p:stCondLst>
                                    <p:cond delay="2500"/>
                                  </p:stCondLst>
                                  <p:childTnLst>
                                    <p:animMotion origin="layout" path="M -2.29167E-6 -2.22222E-6 L -0.04557 -2.22222E-6 " pathEditMode="relative" rAng="0" ptsTypes="AA">
                                      <p:cBhvr>
                                        <p:cTn id="45" dur="1500" spd="-100000" fill="hold"/>
                                        <p:tgtEl>
                                          <p:spTgt spid="16"/>
                                        </p:tgtEl>
                                        <p:attrNameLst>
                                          <p:attrName>ppt_x</p:attrName>
                                          <p:attrName>ppt_y</p:attrName>
                                        </p:attrNameLst>
                                      </p:cBhvr>
                                      <p:rCtr x="-2279" y="0"/>
                                    </p:animMotion>
                                  </p:childTnLst>
                                </p:cTn>
                              </p:par>
                              <p:par>
                                <p:cTn id="46" presetID="10" presetClass="entr" presetSubtype="0" fill="hold" grpId="0" nodeType="withEffect">
                                  <p:stCondLst>
                                    <p:cond delay="2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750"/>
                                        <p:tgtEl>
                                          <p:spTgt spid="17"/>
                                        </p:tgtEl>
                                      </p:cBhvr>
                                    </p:animEffect>
                                  </p:childTnLst>
                                </p:cTn>
                              </p:par>
                              <p:par>
                                <p:cTn id="49" presetID="35" presetClass="path" presetSubtype="0" decel="100000" fill="hold" grpId="1" nodeType="withEffect">
                                  <p:stCondLst>
                                    <p:cond delay="2750"/>
                                  </p:stCondLst>
                                  <p:childTnLst>
                                    <p:animMotion origin="layout" path="M 2.08333E-7 7.40741E-7 L -0.04557 7.40741E-7 " pathEditMode="relative" rAng="0" ptsTypes="AA">
                                      <p:cBhvr>
                                        <p:cTn id="50" dur="1500" spd="-100000" fill="hold"/>
                                        <p:tgtEl>
                                          <p:spTgt spid="17"/>
                                        </p:tgtEl>
                                        <p:attrNameLst>
                                          <p:attrName>ppt_x</p:attrName>
                                          <p:attrName>ppt_y</p:attrName>
                                        </p:attrNameLst>
                                      </p:cBhvr>
                                      <p:rCtr x="-2279" y="0"/>
                                    </p:animMotion>
                                  </p:childTnLst>
                                </p:cTn>
                              </p:par>
                              <p:par>
                                <p:cTn id="51" presetID="10" presetClass="entr" presetSubtype="0" fill="hold" nodeType="withEffect">
                                  <p:stCondLst>
                                    <p:cond delay="275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750"/>
                                        <p:tgtEl>
                                          <p:spTgt spid="18"/>
                                        </p:tgtEl>
                                      </p:cBhvr>
                                    </p:animEffect>
                                  </p:childTnLst>
                                </p:cTn>
                              </p:par>
                              <p:par>
                                <p:cTn id="54" presetID="42" presetClass="path" presetSubtype="0" decel="100000" fill="hold" nodeType="withEffect">
                                  <p:stCondLst>
                                    <p:cond delay="2750"/>
                                  </p:stCondLst>
                                  <p:childTnLst>
                                    <p:animMotion origin="layout" path="M 2.08333E-7 1.11111E-6 L 0.08034 -0.00093 " pathEditMode="relative" rAng="0" ptsTypes="AA">
                                      <p:cBhvr>
                                        <p:cTn id="55" dur="1250" spd="-100000" fill="hold"/>
                                        <p:tgtEl>
                                          <p:spTgt spid="18"/>
                                        </p:tgtEl>
                                        <p:attrNameLst>
                                          <p:attrName>ppt_x</p:attrName>
                                          <p:attrName>ppt_y</p:attrName>
                                        </p:attrNameLst>
                                      </p:cBhvr>
                                      <p:rCtr x="401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6" grpId="0"/>
      <p:bldP spid="16" grpId="1"/>
      <p:bldP spid="17" grpId="0"/>
      <p:bldP spid="17" grpId="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p:cNvSpPr txBox="1"/>
          <p:nvPr/>
        </p:nvSpPr>
        <p:spPr>
          <a:xfrm>
            <a:off x="2205318" y="1907318"/>
            <a:ext cx="7781364"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mcorper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nibh euismod tincidunt ut laoreet dolore magna aliquam erat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at</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5" name="文本框 4"/>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smtClean="0">
                <a:solidFill>
                  <a:prstClr val="black">
                    <a:lumMod val="65000"/>
                    <a:lumOff val="35000"/>
                  </a:prstClr>
                </a:solidFill>
                <a:latin typeface="字魂105号-简雅黑" panose="00000500000000000000" pitchFamily="2" charset="-122"/>
                <a:ea typeface="字魂105号-简雅黑" panose="00000500000000000000" pitchFamily="2" charset="-122"/>
              </a:rPr>
              <a:t>年度工作概述</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
        <p:nvSpPr>
          <p:cNvPr id="2" name="矩形 1"/>
          <p:cNvSpPr/>
          <p:nvPr/>
        </p:nvSpPr>
        <p:spPr>
          <a:xfrm>
            <a:off x="982663" y="2897436"/>
            <a:ext cx="3247814" cy="3087439"/>
          </a:xfrm>
          <a:prstGeom prst="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7" name="矩形 6"/>
          <p:cNvSpPr/>
          <p:nvPr/>
        </p:nvSpPr>
        <p:spPr>
          <a:xfrm>
            <a:off x="4472093" y="2897435"/>
            <a:ext cx="3247814" cy="3087439"/>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8" name="矩形 7"/>
          <p:cNvSpPr/>
          <p:nvPr/>
        </p:nvSpPr>
        <p:spPr>
          <a:xfrm>
            <a:off x="7961523" y="2897434"/>
            <a:ext cx="3247814" cy="3087439"/>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grpSp>
        <p:nvGrpSpPr>
          <p:cNvPr id="9" name="Group 1"/>
          <p:cNvGrpSpPr/>
          <p:nvPr/>
        </p:nvGrpSpPr>
        <p:grpSpPr>
          <a:xfrm>
            <a:off x="9314746" y="3388465"/>
            <a:ext cx="600218" cy="526925"/>
            <a:chOff x="5220229" y="4842935"/>
            <a:chExt cx="481012" cy="422275"/>
          </a:xfrm>
          <a:gradFill>
            <a:gsLst>
              <a:gs pos="0">
                <a:srgbClr val="83CAC7"/>
              </a:gs>
              <a:gs pos="100000">
                <a:srgbClr val="3790CE"/>
              </a:gs>
            </a:gsLst>
            <a:lin ang="2700000" scaled="0"/>
          </a:gradFill>
        </p:grpSpPr>
        <p:sp>
          <p:nvSpPr>
            <p:cNvPr id="10" name="Freeform 25"/>
            <p:cNvSpPr/>
            <p:nvPr/>
          </p:nvSpPr>
          <p:spPr bwMode="auto">
            <a:xfrm>
              <a:off x="5294841" y="4919135"/>
              <a:ext cx="173037" cy="112713"/>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1" name="Freeform 26"/>
            <p:cNvSpPr>
              <a:spLocks noEditPoints="1"/>
            </p:cNvSpPr>
            <p:nvPr/>
          </p:nvSpPr>
          <p:spPr bwMode="auto">
            <a:xfrm>
              <a:off x="5220229" y="4842935"/>
              <a:ext cx="481012" cy="422275"/>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12" name="组合 11"/>
          <p:cNvGrpSpPr/>
          <p:nvPr/>
        </p:nvGrpSpPr>
        <p:grpSpPr>
          <a:xfrm>
            <a:off x="5769272" y="3388465"/>
            <a:ext cx="637856" cy="550696"/>
            <a:chOff x="1531670" y="2150461"/>
            <a:chExt cx="511175" cy="441325"/>
          </a:xfrm>
          <a:gradFill>
            <a:gsLst>
              <a:gs pos="0">
                <a:srgbClr val="83CAC7"/>
              </a:gs>
              <a:gs pos="100000">
                <a:srgbClr val="3790CE"/>
              </a:gs>
            </a:gsLst>
            <a:lin ang="2700000" scaled="0"/>
          </a:gradFill>
        </p:grpSpPr>
        <p:sp>
          <p:nvSpPr>
            <p:cNvPr id="13" name="Freeform 69"/>
            <p:cNvSpPr>
              <a:spLocks noEditPoints="1"/>
            </p:cNvSpPr>
            <p:nvPr/>
          </p:nvSpPr>
          <p:spPr bwMode="auto">
            <a:xfrm>
              <a:off x="1531670" y="2150461"/>
              <a:ext cx="511175" cy="441325"/>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4" name="Freeform 70"/>
            <p:cNvSpPr/>
            <p:nvPr/>
          </p:nvSpPr>
          <p:spPr bwMode="auto">
            <a:xfrm>
              <a:off x="1620570" y="2240948"/>
              <a:ext cx="71437"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15" name="Freeform 71"/>
          <p:cNvSpPr>
            <a:spLocks noEditPoints="1"/>
          </p:cNvSpPr>
          <p:nvPr/>
        </p:nvSpPr>
        <p:spPr bwMode="auto">
          <a:xfrm>
            <a:off x="2306461" y="3388465"/>
            <a:ext cx="600218" cy="431840"/>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bg1"/>
          </a:solidFill>
          <a:ln>
            <a:noFill/>
          </a:ln>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6" name="矩形 15"/>
          <p:cNvSpPr/>
          <p:nvPr/>
        </p:nvSpPr>
        <p:spPr>
          <a:xfrm>
            <a:off x="1404734" y="4152086"/>
            <a:ext cx="2403672" cy="1338828"/>
          </a:xfrm>
          <a:prstGeom prst="rect">
            <a:avLst/>
          </a:prstGeom>
        </p:spPr>
        <p:txBody>
          <a:bodyPr wrap="square">
            <a:spAutoFit/>
          </a:bodyPr>
          <a:lstStyle/>
          <a:p>
            <a:pPr algn="ctr">
              <a:lnSpc>
                <a:spcPct val="15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bg1">
                    <a:alpha val="8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bg1">
                  <a:alpha val="8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7" name="矩形 16"/>
          <p:cNvSpPr/>
          <p:nvPr/>
        </p:nvSpPr>
        <p:spPr>
          <a:xfrm>
            <a:off x="4894164" y="4152086"/>
            <a:ext cx="2403672" cy="1338828"/>
          </a:xfrm>
          <a:prstGeom prst="rect">
            <a:avLst/>
          </a:prstGeom>
        </p:spPr>
        <p:txBody>
          <a:bodyPr wrap="square">
            <a:spAutoFit/>
          </a:bodyPr>
          <a:lstStyle/>
          <a:p>
            <a:pPr algn="ctr">
              <a:lnSpc>
                <a:spcPct val="15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8" name="矩形 17"/>
          <p:cNvSpPr/>
          <p:nvPr/>
        </p:nvSpPr>
        <p:spPr>
          <a:xfrm>
            <a:off x="8383594" y="4152086"/>
            <a:ext cx="2403672" cy="1338828"/>
          </a:xfrm>
          <a:prstGeom prst="rect">
            <a:avLst/>
          </a:prstGeom>
        </p:spPr>
        <p:txBody>
          <a:bodyPr wrap="square">
            <a:spAutoFit/>
          </a:bodyPr>
          <a:lstStyle/>
          <a:p>
            <a:pPr algn="ctr">
              <a:lnSpc>
                <a:spcPct val="15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5"/>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6"/>
                                        </p:tgtEl>
                                        <p:attrNameLst>
                                          <p:attrName>ppt_x</p:attrName>
                                          <p:attrName>ppt_y</p:attrName>
                                        </p:attrNameLst>
                                      </p:cBhvr>
                                      <p:rCtr x="0" y="-4329"/>
                                    </p:animMotion>
                                  </p:childTnLst>
                                </p:cTn>
                              </p:par>
                              <p:par>
                                <p:cTn id="15" presetID="10" presetClass="entr" presetSubtype="0" fill="hold" grpId="0" nodeType="withEffect">
                                  <p:stCondLst>
                                    <p:cond delay="10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64" presetClass="path" presetSubtype="0" decel="100000" fill="hold" grpId="1" nodeType="withEffect">
                                  <p:stCondLst>
                                    <p:cond delay="1000"/>
                                  </p:stCondLst>
                                  <p:childTnLst>
                                    <p:animMotion origin="layout" path="M 0 2.22222E-6 L 0 -0.08658 " pathEditMode="relative" rAng="0" ptsTypes="AA">
                                      <p:cBhvr>
                                        <p:cTn id="19" dur="1000" spd="-100000" fill="hold"/>
                                        <p:tgtEl>
                                          <p:spTgt spid="3"/>
                                        </p:tgtEl>
                                        <p:attrNameLst>
                                          <p:attrName>ppt_x</p:attrName>
                                          <p:attrName>ppt_y</p:attrName>
                                        </p:attrNameLst>
                                      </p:cBhvr>
                                      <p:rCtr x="0" y="-4329"/>
                                    </p:animMotion>
                                  </p:childTnLst>
                                </p:cTn>
                              </p:par>
                              <p:par>
                                <p:cTn id="20" presetID="10" presetClass="entr" presetSubtype="0" fill="hold" grpId="0" nodeType="withEffect">
                                  <p:stCondLst>
                                    <p:cond delay="17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par>
                                <p:cTn id="23" presetID="64" presetClass="path" presetSubtype="0" decel="100000" fill="hold" grpId="1" nodeType="withEffect">
                                  <p:stCondLst>
                                    <p:cond delay="1750"/>
                                  </p:stCondLst>
                                  <p:childTnLst>
                                    <p:animMotion origin="layout" path="M -2.08333E-6 -3.7037E-6 L -2.08333E-6 0.09792 " pathEditMode="relative" rAng="0" ptsTypes="AA">
                                      <p:cBhvr>
                                        <p:cTn id="24" dur="1000" spd="-100000" fill="hold"/>
                                        <p:tgtEl>
                                          <p:spTgt spid="2"/>
                                        </p:tgtEl>
                                        <p:attrNameLst>
                                          <p:attrName>ppt_x</p:attrName>
                                          <p:attrName>ppt_y</p:attrName>
                                        </p:attrNameLst>
                                      </p:cBhvr>
                                      <p:rCtr x="0" y="4884"/>
                                    </p:animMotion>
                                  </p:childTnLst>
                                </p:cTn>
                              </p:par>
                              <p:par>
                                <p:cTn id="25" presetID="10" presetClass="entr" presetSubtype="0" fill="hold" grpId="0" nodeType="withEffect">
                                  <p:stCondLst>
                                    <p:cond delay="175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par>
                                <p:cTn id="28" presetID="64" presetClass="path" presetSubtype="0" decel="100000" fill="hold" grpId="1" nodeType="withEffect">
                                  <p:stCondLst>
                                    <p:cond delay="1750"/>
                                  </p:stCondLst>
                                  <p:childTnLst>
                                    <p:animMotion origin="layout" path="M -2.5E-6 3.7037E-6 L -2.5E-6 -0.18473 " pathEditMode="relative" rAng="0" ptsTypes="AA">
                                      <p:cBhvr>
                                        <p:cTn id="29" dur="1250" spd="-100000" fill="hold"/>
                                        <p:tgtEl>
                                          <p:spTgt spid="15"/>
                                        </p:tgtEl>
                                        <p:attrNameLst>
                                          <p:attrName>ppt_x</p:attrName>
                                          <p:attrName>ppt_y</p:attrName>
                                        </p:attrNameLst>
                                      </p:cBhvr>
                                      <p:rCtr x="0" y="-9236"/>
                                    </p:animMotion>
                                  </p:childTnLst>
                                </p:cTn>
                              </p:par>
                              <p:par>
                                <p:cTn id="30" presetID="10" presetClass="entr" presetSubtype="0" fill="hold" grpId="0" nodeType="withEffect">
                                  <p:stCondLst>
                                    <p:cond delay="17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childTnLst>
                                </p:cTn>
                              </p:par>
                              <p:par>
                                <p:cTn id="33" presetID="64" presetClass="path" presetSubtype="0" decel="100000" fill="hold" grpId="1" nodeType="withEffect">
                                  <p:stCondLst>
                                    <p:cond delay="1750"/>
                                  </p:stCondLst>
                                  <p:childTnLst>
                                    <p:animMotion origin="layout" path="M -2.5E-6 -3.7037E-7 L -2.5E-6 -0.34468 " pathEditMode="relative" rAng="0" ptsTypes="AA">
                                      <p:cBhvr>
                                        <p:cTn id="34" dur="1500" spd="-100000" fill="hold"/>
                                        <p:tgtEl>
                                          <p:spTgt spid="16"/>
                                        </p:tgtEl>
                                        <p:attrNameLst>
                                          <p:attrName>ppt_x</p:attrName>
                                          <p:attrName>ppt_y</p:attrName>
                                        </p:attrNameLst>
                                      </p:cBhvr>
                                      <p:rCtr x="0" y="-17245"/>
                                    </p:animMotion>
                                  </p:childTnLst>
                                </p:cTn>
                              </p:par>
                              <p:par>
                                <p:cTn id="35" presetID="10" presetClass="entr" presetSubtype="0" fill="hold" grpId="0" nodeType="withEffect">
                                  <p:stCondLst>
                                    <p:cond delay="30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childTnLst>
                                </p:cTn>
                              </p:par>
                              <p:par>
                                <p:cTn id="38" presetID="64" presetClass="path" presetSubtype="0" decel="100000" fill="hold" grpId="1" nodeType="withEffect">
                                  <p:stCondLst>
                                    <p:cond delay="3000"/>
                                  </p:stCondLst>
                                  <p:childTnLst>
                                    <p:animMotion origin="layout" path="M -2.08333E-6 -3.7037E-6 L -2.08333E-6 0.09792 " pathEditMode="relative" rAng="0" ptsTypes="AA">
                                      <p:cBhvr>
                                        <p:cTn id="39" dur="1000" spd="-100000" fill="hold"/>
                                        <p:tgtEl>
                                          <p:spTgt spid="7"/>
                                        </p:tgtEl>
                                        <p:attrNameLst>
                                          <p:attrName>ppt_x</p:attrName>
                                          <p:attrName>ppt_y</p:attrName>
                                        </p:attrNameLst>
                                      </p:cBhvr>
                                      <p:rCtr x="0" y="4884"/>
                                    </p:animMotion>
                                  </p:childTnLst>
                                </p:cTn>
                              </p:par>
                              <p:par>
                                <p:cTn id="40" presetID="10" presetClass="entr" presetSubtype="0" fill="hold" nodeType="withEffect">
                                  <p:stCondLst>
                                    <p:cond delay="30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childTnLst>
                                </p:cTn>
                              </p:par>
                              <p:par>
                                <p:cTn id="43" presetID="64" presetClass="path" presetSubtype="0" decel="100000" fill="hold" nodeType="withEffect">
                                  <p:stCondLst>
                                    <p:cond delay="3000"/>
                                  </p:stCondLst>
                                  <p:childTnLst>
                                    <p:animMotion origin="layout" path="M -2.5E-6 3.7037E-6 L -2.5E-6 -0.18473 " pathEditMode="relative" rAng="0" ptsTypes="AA">
                                      <p:cBhvr>
                                        <p:cTn id="44" dur="1250" spd="-100000" fill="hold"/>
                                        <p:tgtEl>
                                          <p:spTgt spid="12"/>
                                        </p:tgtEl>
                                        <p:attrNameLst>
                                          <p:attrName>ppt_x</p:attrName>
                                          <p:attrName>ppt_y</p:attrName>
                                        </p:attrNameLst>
                                      </p:cBhvr>
                                      <p:rCtr x="0" y="-9236"/>
                                    </p:animMotion>
                                  </p:childTnLst>
                                </p:cTn>
                              </p:par>
                              <p:par>
                                <p:cTn id="45" presetID="10" presetClass="entr" presetSubtype="0" fill="hold" grpId="0" nodeType="withEffect">
                                  <p:stCondLst>
                                    <p:cond delay="30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childTnLst>
                                </p:cTn>
                              </p:par>
                              <p:par>
                                <p:cTn id="48" presetID="64" presetClass="path" presetSubtype="0" decel="100000" fill="hold" grpId="1" nodeType="withEffect">
                                  <p:stCondLst>
                                    <p:cond delay="3000"/>
                                  </p:stCondLst>
                                  <p:childTnLst>
                                    <p:animMotion origin="layout" path="M -2.5E-6 -3.7037E-7 L -2.5E-6 -0.34468 " pathEditMode="relative" rAng="0" ptsTypes="AA">
                                      <p:cBhvr>
                                        <p:cTn id="49" dur="1500" spd="-100000" fill="hold"/>
                                        <p:tgtEl>
                                          <p:spTgt spid="17"/>
                                        </p:tgtEl>
                                        <p:attrNameLst>
                                          <p:attrName>ppt_x</p:attrName>
                                          <p:attrName>ppt_y</p:attrName>
                                        </p:attrNameLst>
                                      </p:cBhvr>
                                      <p:rCtr x="0" y="-17245"/>
                                    </p:animMotion>
                                  </p:childTnLst>
                                </p:cTn>
                              </p:par>
                              <p:par>
                                <p:cTn id="50" presetID="10" presetClass="entr" presetSubtype="0" fill="hold" grpId="0" nodeType="withEffect">
                                  <p:stCondLst>
                                    <p:cond delay="42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childTnLst>
                                </p:cTn>
                              </p:par>
                              <p:par>
                                <p:cTn id="53" presetID="64" presetClass="path" presetSubtype="0" decel="100000" fill="hold" grpId="1" nodeType="withEffect">
                                  <p:stCondLst>
                                    <p:cond delay="4250"/>
                                  </p:stCondLst>
                                  <p:childTnLst>
                                    <p:animMotion origin="layout" path="M -2.08333E-6 -3.7037E-6 L -2.08333E-6 0.09792 " pathEditMode="relative" rAng="0" ptsTypes="AA">
                                      <p:cBhvr>
                                        <p:cTn id="54" dur="1000" spd="-100000" fill="hold"/>
                                        <p:tgtEl>
                                          <p:spTgt spid="8"/>
                                        </p:tgtEl>
                                        <p:attrNameLst>
                                          <p:attrName>ppt_x</p:attrName>
                                          <p:attrName>ppt_y</p:attrName>
                                        </p:attrNameLst>
                                      </p:cBhvr>
                                      <p:rCtr x="0" y="4884"/>
                                    </p:animMotion>
                                  </p:childTnLst>
                                </p:cTn>
                              </p:par>
                              <p:par>
                                <p:cTn id="55" presetID="10" presetClass="entr" presetSubtype="0" fill="hold" nodeType="withEffect">
                                  <p:stCondLst>
                                    <p:cond delay="425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childTnLst>
                                </p:cTn>
                              </p:par>
                              <p:par>
                                <p:cTn id="58" presetID="64" presetClass="path" presetSubtype="0" decel="100000" fill="hold" nodeType="withEffect">
                                  <p:stCondLst>
                                    <p:cond delay="4250"/>
                                  </p:stCondLst>
                                  <p:childTnLst>
                                    <p:animMotion origin="layout" path="M -1.875E-6 2.59259E-6 L -1.875E-6 -0.18472 " pathEditMode="relative" rAng="0" ptsTypes="AA">
                                      <p:cBhvr>
                                        <p:cTn id="59" dur="1250" spd="-100000" fill="hold"/>
                                        <p:tgtEl>
                                          <p:spTgt spid="9"/>
                                        </p:tgtEl>
                                        <p:attrNameLst>
                                          <p:attrName>ppt_x</p:attrName>
                                          <p:attrName>ppt_y</p:attrName>
                                        </p:attrNameLst>
                                      </p:cBhvr>
                                      <p:rCtr x="0" y="-9236"/>
                                    </p:animMotion>
                                  </p:childTnLst>
                                </p:cTn>
                              </p:par>
                              <p:par>
                                <p:cTn id="60" presetID="10" presetClass="entr" presetSubtype="0" fill="hold" grpId="0" nodeType="withEffect">
                                  <p:stCondLst>
                                    <p:cond delay="425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childTnLst>
                                </p:cTn>
                              </p:par>
                              <p:par>
                                <p:cTn id="63" presetID="64" presetClass="path" presetSubtype="0" decel="100000" fill="hold" grpId="1" nodeType="withEffect">
                                  <p:stCondLst>
                                    <p:cond delay="4250"/>
                                  </p:stCondLst>
                                  <p:childTnLst>
                                    <p:animMotion origin="layout" path="M -2.5E-6 -3.7037E-7 L -2.5E-6 -0.34468 " pathEditMode="relative" rAng="0" ptsTypes="AA">
                                      <p:cBhvr>
                                        <p:cTn id="64" dur="1500" spd="-100000" fill="hold"/>
                                        <p:tgtEl>
                                          <p:spTgt spid="18"/>
                                        </p:tgtEl>
                                        <p:attrNameLst>
                                          <p:attrName>ppt_x</p:attrName>
                                          <p:attrName>ppt_y</p:attrName>
                                        </p:attrNameLst>
                                      </p:cBhvr>
                                      <p:rCtr x="0" y="-17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2" grpId="0" animBg="1"/>
      <p:bldP spid="2" grpId="1" animBg="1"/>
      <p:bldP spid="7" grpId="0" animBg="1"/>
      <p:bldP spid="7" grpId="1" animBg="1"/>
      <p:bldP spid="8" grpId="0" animBg="1"/>
      <p:bldP spid="8" grpId="1" animBg="1"/>
      <p:bldP spid="15" grpId="0" animBg="1"/>
      <p:bldP spid="15" grpId="1" animBg="1"/>
      <p:bldP spid="16" grpId="0"/>
      <p:bldP spid="16" grpId="1"/>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686778" y="2746021"/>
            <a:ext cx="2827867" cy="2827867"/>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 name="椭圆 3"/>
          <p:cNvSpPr/>
          <p:nvPr/>
        </p:nvSpPr>
        <p:spPr>
          <a:xfrm>
            <a:off x="4049888" y="2113844"/>
            <a:ext cx="4092223" cy="4092223"/>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9" name="矩形 8"/>
          <p:cNvSpPr/>
          <p:nvPr/>
        </p:nvSpPr>
        <p:spPr>
          <a:xfrm>
            <a:off x="8445048" y="2336800"/>
            <a:ext cx="2764290" cy="1172629"/>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0" name="矩形 9"/>
          <p:cNvSpPr/>
          <p:nvPr/>
        </p:nvSpPr>
        <p:spPr>
          <a:xfrm>
            <a:off x="8445048" y="4780850"/>
            <a:ext cx="2764290" cy="1172629"/>
          </a:xfrm>
          <a:prstGeom prst="rect">
            <a:avLst/>
          </a:prstGeom>
        </p:spPr>
        <p:txBody>
          <a:bodyPr wrap="square">
            <a:spAutoFit/>
          </a:bodyPr>
          <a:lstStyle/>
          <a:p>
            <a:pP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1" name="矩形 10"/>
          <p:cNvSpPr/>
          <p:nvPr/>
        </p:nvSpPr>
        <p:spPr>
          <a:xfrm>
            <a:off x="1017487" y="2336800"/>
            <a:ext cx="2764290" cy="1172629"/>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2" name="矩形 11"/>
          <p:cNvSpPr/>
          <p:nvPr/>
        </p:nvSpPr>
        <p:spPr>
          <a:xfrm>
            <a:off x="1017487" y="4780850"/>
            <a:ext cx="2764290" cy="1172629"/>
          </a:xfrm>
          <a:prstGeom prst="rect">
            <a:avLst/>
          </a:prstGeom>
        </p:spPr>
        <p:txBody>
          <a:bodyPr wrap="square">
            <a:spAutoFit/>
          </a:bodyPr>
          <a:lstStyle/>
          <a:p>
            <a:pPr algn="r">
              <a:lnSpc>
                <a:spcPct val="13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r">
              <a:lnSpc>
                <a:spcPct val="13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paste here, and select only the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38" name="组合 37"/>
          <p:cNvGrpSpPr/>
          <p:nvPr/>
        </p:nvGrpSpPr>
        <p:grpSpPr>
          <a:xfrm>
            <a:off x="4272843" y="5264856"/>
            <a:ext cx="688623" cy="688623"/>
            <a:chOff x="4272843" y="5264856"/>
            <a:chExt cx="688623" cy="688623"/>
          </a:xfrm>
        </p:grpSpPr>
        <p:sp>
          <p:nvSpPr>
            <p:cNvPr id="7" name="椭圆 6"/>
            <p:cNvSpPr/>
            <p:nvPr/>
          </p:nvSpPr>
          <p:spPr>
            <a:xfrm>
              <a:off x="4272843" y="5264856"/>
              <a:ext cx="688623" cy="688623"/>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6" name="组合 15"/>
            <p:cNvGrpSpPr/>
            <p:nvPr/>
          </p:nvGrpSpPr>
          <p:grpSpPr>
            <a:xfrm>
              <a:off x="4479276" y="5445212"/>
              <a:ext cx="262489" cy="351528"/>
              <a:chOff x="2568308" y="4061811"/>
              <a:chExt cx="360362" cy="482600"/>
            </a:xfrm>
            <a:solidFill>
              <a:schemeClr val="bg1"/>
            </a:solidFill>
          </p:grpSpPr>
          <p:sp>
            <p:nvSpPr>
              <p:cNvPr id="17" name="Freeform 37"/>
              <p:cNvSpPr>
                <a:spLocks noEditPoints="1"/>
              </p:cNvSpPr>
              <p:nvPr/>
            </p:nvSpPr>
            <p:spPr bwMode="auto">
              <a:xfrm>
                <a:off x="2568308" y="4061811"/>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8" name="Freeform 38"/>
              <p:cNvSpPr/>
              <p:nvPr/>
            </p:nvSpPr>
            <p:spPr bwMode="auto">
              <a:xfrm>
                <a:off x="2719120" y="4349148"/>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35" name="组合 34"/>
          <p:cNvGrpSpPr/>
          <p:nvPr/>
        </p:nvGrpSpPr>
        <p:grpSpPr>
          <a:xfrm>
            <a:off x="4272843" y="2336800"/>
            <a:ext cx="688623" cy="688623"/>
            <a:chOff x="4272843" y="2336800"/>
            <a:chExt cx="688623" cy="688623"/>
          </a:xfrm>
        </p:grpSpPr>
        <p:sp>
          <p:nvSpPr>
            <p:cNvPr id="5" name="椭圆 4"/>
            <p:cNvSpPr/>
            <p:nvPr/>
          </p:nvSpPr>
          <p:spPr>
            <a:xfrm>
              <a:off x="4272843" y="2336800"/>
              <a:ext cx="688623" cy="688623"/>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9" name="组合 18"/>
            <p:cNvGrpSpPr/>
            <p:nvPr/>
          </p:nvGrpSpPr>
          <p:grpSpPr>
            <a:xfrm>
              <a:off x="4438506" y="2505248"/>
              <a:ext cx="350371" cy="350372"/>
              <a:chOff x="4432033" y="3099786"/>
              <a:chExt cx="481012" cy="481013"/>
            </a:xfrm>
            <a:solidFill>
              <a:schemeClr val="bg1"/>
            </a:solidFill>
          </p:grpSpPr>
          <p:sp>
            <p:nvSpPr>
              <p:cNvPr id="20"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1"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2"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36" name="组合 35"/>
          <p:cNvGrpSpPr/>
          <p:nvPr/>
        </p:nvGrpSpPr>
        <p:grpSpPr>
          <a:xfrm>
            <a:off x="7185377" y="2336800"/>
            <a:ext cx="688623" cy="688623"/>
            <a:chOff x="7185377" y="2336800"/>
            <a:chExt cx="688623" cy="688623"/>
          </a:xfrm>
        </p:grpSpPr>
        <p:sp>
          <p:nvSpPr>
            <p:cNvPr id="6" name="椭圆 5"/>
            <p:cNvSpPr/>
            <p:nvPr/>
          </p:nvSpPr>
          <p:spPr>
            <a:xfrm>
              <a:off x="7185377" y="2336800"/>
              <a:ext cx="688623" cy="688623"/>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7353346" y="2505248"/>
              <a:ext cx="352684" cy="350372"/>
              <a:chOff x="7284826" y="4070541"/>
              <a:chExt cx="484187" cy="481013"/>
            </a:xfrm>
            <a:solidFill>
              <a:schemeClr val="bg1"/>
            </a:solidFill>
          </p:grpSpPr>
          <p:sp>
            <p:nvSpPr>
              <p:cNvPr id="24" name="Freeform 38"/>
              <p:cNvSpPr>
                <a:spLocks noEditPoints="1"/>
              </p:cNvSpPr>
              <p:nvPr/>
            </p:nvSpPr>
            <p:spPr bwMode="auto">
              <a:xfrm>
                <a:off x="7284826" y="4114991"/>
                <a:ext cx="442912" cy="436563"/>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5" name="Freeform 39"/>
              <p:cNvSpPr>
                <a:spLocks noEditPoints="1"/>
              </p:cNvSpPr>
              <p:nvPr/>
            </p:nvSpPr>
            <p:spPr bwMode="auto">
              <a:xfrm>
                <a:off x="7499138" y="4311841"/>
                <a:ext cx="74612" cy="74613"/>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6" name="Freeform 40"/>
              <p:cNvSpPr>
                <a:spLocks noEditPoints="1"/>
              </p:cNvSpPr>
              <p:nvPr/>
            </p:nvSpPr>
            <p:spPr bwMode="auto">
              <a:xfrm>
                <a:off x="7694401" y="4070541"/>
                <a:ext cx="74612" cy="74613"/>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7" name="Freeform 41"/>
              <p:cNvSpPr>
                <a:spLocks noEditPoints="1"/>
              </p:cNvSpPr>
              <p:nvPr/>
            </p:nvSpPr>
            <p:spPr bwMode="auto">
              <a:xfrm>
                <a:off x="7408651" y="4295966"/>
                <a:ext cx="60325"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8" name="Oval 42"/>
              <p:cNvSpPr>
                <a:spLocks noChangeArrowheads="1"/>
              </p:cNvSpPr>
              <p:nvPr/>
            </p:nvSpPr>
            <p:spPr bwMode="auto">
              <a:xfrm>
                <a:off x="7468976" y="4400741"/>
                <a:ext cx="30162"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9" name="Oval 43"/>
              <p:cNvSpPr>
                <a:spLocks noChangeArrowheads="1"/>
              </p:cNvSpPr>
              <p:nvPr/>
            </p:nvSpPr>
            <p:spPr bwMode="auto">
              <a:xfrm>
                <a:off x="7708688" y="4175316"/>
                <a:ext cx="30162"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grpSp>
        <p:nvGrpSpPr>
          <p:cNvPr id="37" name="组合 36"/>
          <p:cNvGrpSpPr/>
          <p:nvPr/>
        </p:nvGrpSpPr>
        <p:grpSpPr>
          <a:xfrm>
            <a:off x="7185377" y="5264856"/>
            <a:ext cx="688623" cy="688623"/>
            <a:chOff x="7185377" y="5264856"/>
            <a:chExt cx="688623" cy="688623"/>
          </a:xfrm>
        </p:grpSpPr>
        <p:sp>
          <p:nvSpPr>
            <p:cNvPr id="8" name="椭圆 7"/>
            <p:cNvSpPr/>
            <p:nvPr/>
          </p:nvSpPr>
          <p:spPr>
            <a:xfrm>
              <a:off x="7185377" y="5264856"/>
              <a:ext cx="688623" cy="688623"/>
            </a:xfrm>
            <a:prstGeom prst="ellipse">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0" name="组合 29"/>
            <p:cNvGrpSpPr/>
            <p:nvPr/>
          </p:nvGrpSpPr>
          <p:grpSpPr>
            <a:xfrm>
              <a:off x="7373882" y="5451042"/>
              <a:ext cx="311612" cy="312641"/>
              <a:chOff x="8250026" y="2143316"/>
              <a:chExt cx="481012" cy="482600"/>
            </a:xfrm>
            <a:solidFill>
              <a:schemeClr val="bg1"/>
            </a:solidFill>
          </p:grpSpPr>
          <p:sp>
            <p:nvSpPr>
              <p:cNvPr id="31" name="Freeform 82"/>
              <p:cNvSpPr>
                <a:spLocks noEditPoints="1"/>
              </p:cNvSpPr>
              <p:nvPr/>
            </p:nvSpPr>
            <p:spPr bwMode="auto">
              <a:xfrm>
                <a:off x="8250026" y="2143316"/>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2" name="Freeform 83"/>
              <p:cNvSpPr>
                <a:spLocks noEditPoints="1"/>
              </p:cNvSpPr>
              <p:nvPr/>
            </p:nvSpPr>
            <p:spPr bwMode="auto">
              <a:xfrm>
                <a:off x="8296063" y="2535429"/>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sp>
        <p:nvSpPr>
          <p:cNvPr id="33" name="文本框 32"/>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年度工作概述</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4" name="文本框 33"/>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3"/>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4"/>
                                        </p:tgtEl>
                                        <p:attrNameLst>
                                          <p:attrName>ppt_x</p:attrName>
                                          <p:attrName>ppt_y</p:attrName>
                                        </p:attrNameLst>
                                      </p:cBhvr>
                                      <p:rCtr x="0" y="-4329"/>
                                    </p:animMotion>
                                  </p:childTnLst>
                                </p:cTn>
                              </p:par>
                              <p:par>
                                <p:cTn id="15" presetID="10" presetClass="entr" presetSubtype="0" fill="hold" grpId="0" nodeType="withEffect">
                                  <p:stCondLst>
                                    <p:cond delay="1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42" presetClass="path" presetSubtype="0" decel="30000" fill="hold" grpId="1" nodeType="withEffect">
                                  <p:stCondLst>
                                    <p:cond delay="1250"/>
                                  </p:stCondLst>
                                  <p:childTnLst>
                                    <p:animMotion origin="layout" path="M -4.58333E-6 -0.03981 L -4.58333E-6 0.09028 " pathEditMode="relative" rAng="0" ptsTypes="AA">
                                      <p:cBhvr>
                                        <p:cTn id="19" dur="750" spd="-100000" fill="hold"/>
                                        <p:tgtEl>
                                          <p:spTgt spid="3"/>
                                        </p:tgtEl>
                                        <p:attrNameLst>
                                          <p:attrName>ppt_x</p:attrName>
                                          <p:attrName>ppt_y</p:attrName>
                                        </p:attrNameLst>
                                      </p:cBhvr>
                                      <p:rCtr x="0" y="6505"/>
                                    </p:animMotion>
                                  </p:childTnLst>
                                </p:cTn>
                              </p:par>
                              <p:par>
                                <p:cTn id="20" presetID="42" presetClass="path" presetSubtype="0" accel="30000" decel="30000" fill="hold" grpId="2" nodeType="withEffect">
                                  <p:stCondLst>
                                    <p:cond delay="2000"/>
                                  </p:stCondLst>
                                  <p:childTnLst>
                                    <p:animMotion origin="layout" path="M 3.125E-6 -0.03981 L 3.125E-6 -3.7037E-6 " pathEditMode="relative" rAng="0" ptsTypes="AA">
                                      <p:cBhvr>
                                        <p:cTn id="21" dur="750" fill="hold"/>
                                        <p:tgtEl>
                                          <p:spTgt spid="3"/>
                                        </p:tgtEl>
                                        <p:attrNameLst>
                                          <p:attrName>ppt_x</p:attrName>
                                          <p:attrName>ppt_y</p:attrName>
                                        </p:attrNameLst>
                                      </p:cBhvr>
                                      <p:rCtr x="0" y="1991"/>
                                    </p:animMotion>
                                  </p:childTnLst>
                                </p:cTn>
                              </p:par>
                              <p:par>
                                <p:cTn id="22" presetID="10" presetClass="entr" presetSubtype="0" fill="hold" grpId="0" nodeType="withEffect">
                                  <p:stCondLst>
                                    <p:cond delay="125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64" presetClass="path" presetSubtype="0" decel="30000" fill="hold" grpId="1" nodeType="withEffect">
                                  <p:stCondLst>
                                    <p:cond delay="1250"/>
                                  </p:stCondLst>
                                  <p:childTnLst>
                                    <p:animMotion origin="layout" path="M 4.16667E-7 0.03889 L 4.16667E-7 -0.08889 " pathEditMode="relative" rAng="0" ptsTypes="AA">
                                      <p:cBhvr>
                                        <p:cTn id="26" dur="750" spd="-100000" fill="hold"/>
                                        <p:tgtEl>
                                          <p:spTgt spid="4"/>
                                        </p:tgtEl>
                                        <p:attrNameLst>
                                          <p:attrName>ppt_x</p:attrName>
                                          <p:attrName>ppt_y</p:attrName>
                                        </p:attrNameLst>
                                      </p:cBhvr>
                                      <p:rCtr x="0" y="-6389"/>
                                    </p:animMotion>
                                  </p:childTnLst>
                                </p:cTn>
                              </p:par>
                              <p:par>
                                <p:cTn id="27" presetID="64" presetClass="path" presetSubtype="0" accel="30000" decel="30000" fill="hold" grpId="2" nodeType="withEffect">
                                  <p:stCondLst>
                                    <p:cond delay="2000"/>
                                  </p:stCondLst>
                                  <p:childTnLst>
                                    <p:animMotion origin="layout" path="M -4.58333E-6 0.03843 L -4.58333E-6 -3.7037E-6 " pathEditMode="relative" rAng="0" ptsTypes="AA">
                                      <p:cBhvr>
                                        <p:cTn id="28" dur="750" fill="hold"/>
                                        <p:tgtEl>
                                          <p:spTgt spid="4"/>
                                        </p:tgtEl>
                                        <p:attrNameLst>
                                          <p:attrName>ppt_x</p:attrName>
                                          <p:attrName>ppt_y</p:attrName>
                                        </p:attrNameLst>
                                      </p:cBhvr>
                                      <p:rCtr x="0" y="-1921"/>
                                    </p:animMotion>
                                  </p:childTnLst>
                                </p:cTn>
                              </p:par>
                              <p:par>
                                <p:cTn id="29" presetID="10" presetClass="entr" presetSubtype="0" fill="hold" nodeType="withEffect">
                                  <p:stCondLst>
                                    <p:cond delay="2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750"/>
                                        <p:tgtEl>
                                          <p:spTgt spid="35"/>
                                        </p:tgtEl>
                                      </p:cBhvr>
                                    </p:animEffect>
                                  </p:childTnLst>
                                </p:cTn>
                              </p:par>
                              <p:par>
                                <p:cTn id="32" presetID="35" presetClass="path" presetSubtype="0" decel="100000" fill="hold" nodeType="withEffect">
                                  <p:stCondLst>
                                    <p:cond delay="2500"/>
                                  </p:stCondLst>
                                  <p:childTnLst>
                                    <p:animMotion origin="layout" path="M -4.375E-6 -4.07407E-6 L 0.04493 -4.07407E-6 " pathEditMode="relative" rAng="0" ptsTypes="AA">
                                      <p:cBhvr>
                                        <p:cTn id="33" dur="1250" spd="-100000" fill="hold"/>
                                        <p:tgtEl>
                                          <p:spTgt spid="35"/>
                                        </p:tgtEl>
                                        <p:attrNameLst>
                                          <p:attrName>ppt_x</p:attrName>
                                          <p:attrName>ppt_y</p:attrName>
                                        </p:attrNameLst>
                                      </p:cBhvr>
                                      <p:rCtr x="2240" y="0"/>
                                    </p:animMotion>
                                  </p:childTnLst>
                                </p:cTn>
                              </p:par>
                              <p:par>
                                <p:cTn id="34" presetID="10" presetClass="entr" presetSubtype="0" fill="hold" nodeType="withEffect">
                                  <p:stCondLst>
                                    <p:cond delay="25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750"/>
                                        <p:tgtEl>
                                          <p:spTgt spid="36"/>
                                        </p:tgtEl>
                                      </p:cBhvr>
                                    </p:animEffect>
                                  </p:childTnLst>
                                </p:cTn>
                              </p:par>
                              <p:par>
                                <p:cTn id="37" presetID="35" presetClass="path" presetSubtype="0" decel="100000" fill="hold" nodeType="withEffect">
                                  <p:stCondLst>
                                    <p:cond delay="2500"/>
                                  </p:stCondLst>
                                  <p:childTnLst>
                                    <p:animMotion origin="layout" path="M 4.375E-6 7.40741E-7 L -0.04011 7.40741E-7 " pathEditMode="relative" rAng="0" ptsTypes="AA">
                                      <p:cBhvr>
                                        <p:cTn id="38" dur="1250" spd="-100000" fill="hold"/>
                                        <p:tgtEl>
                                          <p:spTgt spid="36"/>
                                        </p:tgtEl>
                                        <p:attrNameLst>
                                          <p:attrName>ppt_x</p:attrName>
                                          <p:attrName>ppt_y</p:attrName>
                                        </p:attrNameLst>
                                      </p:cBhvr>
                                      <p:rCtr x="-2005" y="0"/>
                                    </p:animMotion>
                                  </p:childTnLst>
                                </p:cTn>
                              </p:par>
                              <p:par>
                                <p:cTn id="39" presetID="10" presetClass="entr" presetSubtype="0" fill="hold" grpId="0" nodeType="withEffect">
                                  <p:stCondLst>
                                    <p:cond delay="25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childTnLst>
                                </p:cTn>
                              </p:par>
                              <p:par>
                                <p:cTn id="42" presetID="35" presetClass="path" presetSubtype="0" decel="100000" fill="hold" grpId="1" nodeType="withEffect">
                                  <p:stCondLst>
                                    <p:cond delay="2500"/>
                                  </p:stCondLst>
                                  <p:childTnLst>
                                    <p:animMotion origin="layout" path="M 4.375E-6 7.40741E-7 L -0.04011 7.40741E-7 " pathEditMode="relative" rAng="0" ptsTypes="AA">
                                      <p:cBhvr>
                                        <p:cTn id="43" dur="1250" spd="-100000" fill="hold"/>
                                        <p:tgtEl>
                                          <p:spTgt spid="11"/>
                                        </p:tgtEl>
                                        <p:attrNameLst>
                                          <p:attrName>ppt_x</p:attrName>
                                          <p:attrName>ppt_y</p:attrName>
                                        </p:attrNameLst>
                                      </p:cBhvr>
                                      <p:rCtr x="-2005" y="0"/>
                                    </p:animMotion>
                                  </p:childTnLst>
                                </p:cTn>
                              </p:par>
                              <p:par>
                                <p:cTn id="44" presetID="10" presetClass="entr" presetSubtype="0" fill="hold" grpId="0" nodeType="withEffect">
                                  <p:stCondLst>
                                    <p:cond delay="25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750"/>
                                        <p:tgtEl>
                                          <p:spTgt spid="9"/>
                                        </p:tgtEl>
                                      </p:cBhvr>
                                    </p:animEffect>
                                  </p:childTnLst>
                                </p:cTn>
                              </p:par>
                              <p:par>
                                <p:cTn id="47" presetID="35" presetClass="path" presetSubtype="0" decel="100000" fill="hold" grpId="1" nodeType="withEffect">
                                  <p:stCondLst>
                                    <p:cond delay="2500"/>
                                  </p:stCondLst>
                                  <p:childTnLst>
                                    <p:animMotion origin="layout" path="M -4.375E-6 -4.07407E-6 L 0.04493 -4.07407E-6 " pathEditMode="relative" rAng="0" ptsTypes="AA">
                                      <p:cBhvr>
                                        <p:cTn id="48" dur="1250" spd="-100000" fill="hold"/>
                                        <p:tgtEl>
                                          <p:spTgt spid="9"/>
                                        </p:tgtEl>
                                        <p:attrNameLst>
                                          <p:attrName>ppt_x</p:attrName>
                                          <p:attrName>ppt_y</p:attrName>
                                        </p:attrNameLst>
                                      </p:cBhvr>
                                      <p:rCtr x="2240" y="0"/>
                                    </p:animMotion>
                                  </p:childTnLst>
                                </p:cTn>
                              </p:par>
                              <p:par>
                                <p:cTn id="49" presetID="10" presetClass="entr" presetSubtype="0" fill="hold" nodeType="withEffect">
                                  <p:stCondLst>
                                    <p:cond delay="325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750"/>
                                        <p:tgtEl>
                                          <p:spTgt spid="38"/>
                                        </p:tgtEl>
                                      </p:cBhvr>
                                    </p:animEffect>
                                  </p:childTnLst>
                                </p:cTn>
                              </p:par>
                              <p:par>
                                <p:cTn id="52" presetID="35" presetClass="path" presetSubtype="0" decel="100000" fill="hold" nodeType="withEffect">
                                  <p:stCondLst>
                                    <p:cond delay="3250"/>
                                  </p:stCondLst>
                                  <p:childTnLst>
                                    <p:animMotion origin="layout" path="M -4.375E-6 -4.07407E-6 L 0.04493 -4.07407E-6 " pathEditMode="relative" rAng="0" ptsTypes="AA">
                                      <p:cBhvr>
                                        <p:cTn id="53" dur="1250" spd="-100000" fill="hold"/>
                                        <p:tgtEl>
                                          <p:spTgt spid="38"/>
                                        </p:tgtEl>
                                        <p:attrNameLst>
                                          <p:attrName>ppt_x</p:attrName>
                                          <p:attrName>ppt_y</p:attrName>
                                        </p:attrNameLst>
                                      </p:cBhvr>
                                      <p:rCtr x="2240" y="0"/>
                                    </p:animMotion>
                                  </p:childTnLst>
                                </p:cTn>
                              </p:par>
                              <p:par>
                                <p:cTn id="54" presetID="10" presetClass="entr" presetSubtype="0" fill="hold" nodeType="withEffect">
                                  <p:stCondLst>
                                    <p:cond delay="325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750"/>
                                        <p:tgtEl>
                                          <p:spTgt spid="37"/>
                                        </p:tgtEl>
                                      </p:cBhvr>
                                    </p:animEffect>
                                  </p:childTnLst>
                                </p:cTn>
                              </p:par>
                              <p:par>
                                <p:cTn id="57" presetID="35" presetClass="path" presetSubtype="0" decel="100000" fill="hold" nodeType="withEffect">
                                  <p:stCondLst>
                                    <p:cond delay="3250"/>
                                  </p:stCondLst>
                                  <p:childTnLst>
                                    <p:animMotion origin="layout" path="M 4.375E-6 7.40741E-7 L -0.04011 7.40741E-7 " pathEditMode="relative" rAng="0" ptsTypes="AA">
                                      <p:cBhvr>
                                        <p:cTn id="58" dur="1250" spd="-100000" fill="hold"/>
                                        <p:tgtEl>
                                          <p:spTgt spid="37"/>
                                        </p:tgtEl>
                                        <p:attrNameLst>
                                          <p:attrName>ppt_x</p:attrName>
                                          <p:attrName>ppt_y</p:attrName>
                                        </p:attrNameLst>
                                      </p:cBhvr>
                                      <p:rCtr x="-2005" y="0"/>
                                    </p:animMotion>
                                  </p:childTnLst>
                                </p:cTn>
                              </p:par>
                              <p:par>
                                <p:cTn id="59" presetID="10" presetClass="entr" presetSubtype="0" fill="hold" grpId="0" nodeType="withEffect">
                                  <p:stCondLst>
                                    <p:cond delay="32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750"/>
                                        <p:tgtEl>
                                          <p:spTgt spid="12"/>
                                        </p:tgtEl>
                                      </p:cBhvr>
                                    </p:animEffect>
                                  </p:childTnLst>
                                </p:cTn>
                              </p:par>
                              <p:par>
                                <p:cTn id="62" presetID="35" presetClass="path" presetSubtype="0" decel="100000" fill="hold" grpId="1" nodeType="withEffect">
                                  <p:stCondLst>
                                    <p:cond delay="3250"/>
                                  </p:stCondLst>
                                  <p:childTnLst>
                                    <p:animMotion origin="layout" path="M 4.375E-6 7.40741E-7 L -0.04011 7.40741E-7 " pathEditMode="relative" rAng="0" ptsTypes="AA">
                                      <p:cBhvr>
                                        <p:cTn id="63" dur="1250" spd="-100000" fill="hold"/>
                                        <p:tgtEl>
                                          <p:spTgt spid="12"/>
                                        </p:tgtEl>
                                        <p:attrNameLst>
                                          <p:attrName>ppt_x</p:attrName>
                                          <p:attrName>ppt_y</p:attrName>
                                        </p:attrNameLst>
                                      </p:cBhvr>
                                      <p:rCtr x="-2005" y="0"/>
                                    </p:animMotion>
                                  </p:childTnLst>
                                </p:cTn>
                              </p:par>
                              <p:par>
                                <p:cTn id="64" presetID="10" presetClass="entr" presetSubtype="0" fill="hold" grpId="0" nodeType="withEffect">
                                  <p:stCondLst>
                                    <p:cond delay="325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750"/>
                                        <p:tgtEl>
                                          <p:spTgt spid="10"/>
                                        </p:tgtEl>
                                      </p:cBhvr>
                                    </p:animEffect>
                                  </p:childTnLst>
                                </p:cTn>
                              </p:par>
                              <p:par>
                                <p:cTn id="67" presetID="35" presetClass="path" presetSubtype="0" decel="100000" fill="hold" grpId="1" nodeType="withEffect">
                                  <p:stCondLst>
                                    <p:cond delay="3250"/>
                                  </p:stCondLst>
                                  <p:childTnLst>
                                    <p:animMotion origin="layout" path="M -4.375E-6 -4.07407E-6 L 0.04493 -4.07407E-6 " pathEditMode="relative" rAng="0" ptsTypes="AA">
                                      <p:cBhvr>
                                        <p:cTn id="68" dur="1250" spd="-100000" fill="hold"/>
                                        <p:tgtEl>
                                          <p:spTgt spid="10"/>
                                        </p:tgtEl>
                                        <p:attrNameLst>
                                          <p:attrName>ppt_x</p:attrName>
                                          <p:attrName>ppt_y</p:attrName>
                                        </p:attrNameLst>
                                      </p:cBhvr>
                                      <p:rCtr x="22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9" grpId="0"/>
      <p:bldP spid="9" grpId="1"/>
      <p:bldP spid="10" grpId="0"/>
      <p:bldP spid="10" grpId="1"/>
      <p:bldP spid="11" grpId="0"/>
      <p:bldP spid="11" grpId="1"/>
      <p:bldP spid="12" grpId="0"/>
      <p:bldP spid="12" grpId="1"/>
      <p:bldP spid="33" grpId="0"/>
      <p:bldP spid="33" grpId="1"/>
      <p:bldP spid="34" grpId="0"/>
      <p:bldP spid="3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44906" y="2831335"/>
            <a:ext cx="9716877" cy="2005070"/>
          </a:xfrm>
          <a:prstGeom prst="rect">
            <a:avLst/>
          </a:prstGeom>
          <a:noFill/>
          <a:ln w="12700" cap="flat" cmpd="sng" algn="ctr">
            <a:solidFill>
              <a:schemeClr val="bg1">
                <a:lumMod val="75000"/>
              </a:schemeClr>
            </a:solidFill>
            <a:prstDash val="solid"/>
            <a:miter lim="800000"/>
          </a:ln>
          <a:effectLst/>
        </p:spPr>
        <p:txBody>
          <a:bodyPr rtlCol="0" anchor="ctr"/>
          <a:lstStyle/>
          <a:p>
            <a:pPr algn="ctr"/>
            <a:endParaRPr lang="zh-CN" altLang="en-US" kern="0" dirty="0">
              <a:solidFill>
                <a:prstClr val="white"/>
              </a:solidFill>
              <a:latin typeface="字魂105号-简雅黑" panose="00000500000000000000" pitchFamily="2" charset="-122"/>
              <a:ea typeface="字魂105号-简雅黑" panose="00000500000000000000" pitchFamily="2" charset="-122"/>
            </a:endParaRPr>
          </a:p>
        </p:txBody>
      </p:sp>
      <p:sp>
        <p:nvSpPr>
          <p:cNvPr id="6" name="Text Placeholder 4"/>
          <p:cNvSpPr txBox="1"/>
          <p:nvPr/>
        </p:nvSpPr>
        <p:spPr>
          <a:xfrm>
            <a:off x="2205318" y="1907318"/>
            <a:ext cx="7781364"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mcorper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nibh euismod tincidunt ut laoreet dolore magna aliquam erat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at</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10" name="矩形 9"/>
          <p:cNvSpPr/>
          <p:nvPr/>
        </p:nvSpPr>
        <p:spPr>
          <a:xfrm>
            <a:off x="4320773" y="2577947"/>
            <a:ext cx="3567304" cy="2555913"/>
          </a:xfrm>
          <a:prstGeom prst="rect">
            <a:avLst/>
          </a:prstGeom>
          <a:gradFill>
            <a:gsLst>
              <a:gs pos="0">
                <a:srgbClr val="83CAC7"/>
              </a:gs>
              <a:gs pos="100000">
                <a:srgbClr val="3790CE"/>
              </a:gs>
            </a:gsLst>
            <a:lin ang="2700000" scaled="0"/>
          </a:gra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2" name="组合 11"/>
          <p:cNvGrpSpPr/>
          <p:nvPr/>
        </p:nvGrpSpPr>
        <p:grpSpPr>
          <a:xfrm>
            <a:off x="2570937" y="3135888"/>
            <a:ext cx="423806" cy="358067"/>
            <a:chOff x="5394058" y="3144236"/>
            <a:chExt cx="481012" cy="406400"/>
          </a:xfrm>
        </p:grpSpPr>
        <p:sp>
          <p:nvSpPr>
            <p:cNvPr id="13" name="Freeform 42"/>
            <p:cNvSpPr>
              <a:spLocks noEditPoints="1"/>
            </p:cNvSpPr>
            <p:nvPr/>
          </p:nvSpPr>
          <p:spPr bwMode="auto">
            <a:xfrm>
              <a:off x="5514708" y="3250598"/>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4" name="Freeform 43"/>
            <p:cNvSpPr/>
            <p:nvPr/>
          </p:nvSpPr>
          <p:spPr bwMode="auto">
            <a:xfrm>
              <a:off x="5575033" y="3309336"/>
              <a:ext cx="68262"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5" name="Freeform 44"/>
            <p:cNvSpPr>
              <a:spLocks noEditPoints="1"/>
            </p:cNvSpPr>
            <p:nvPr/>
          </p:nvSpPr>
          <p:spPr bwMode="auto">
            <a:xfrm>
              <a:off x="5394058" y="3144236"/>
              <a:ext cx="481012" cy="406400"/>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16" name="组合 15"/>
          <p:cNvGrpSpPr/>
          <p:nvPr/>
        </p:nvGrpSpPr>
        <p:grpSpPr>
          <a:xfrm>
            <a:off x="5781825" y="2845700"/>
            <a:ext cx="643038" cy="643040"/>
            <a:chOff x="4432033" y="3099786"/>
            <a:chExt cx="481012" cy="481013"/>
          </a:xfrm>
          <a:solidFill>
            <a:schemeClr val="bg1"/>
          </a:solidFill>
          <a:effectLst>
            <a:outerShdw blurRad="50800" dist="38100" dir="5400000" algn="t" rotWithShape="0">
              <a:prstClr val="black">
                <a:alpha val="40000"/>
              </a:prstClr>
            </a:outerShdw>
          </a:effectLst>
        </p:grpSpPr>
        <p:sp>
          <p:nvSpPr>
            <p:cNvPr id="17" name="Freeform 45"/>
            <p:cNvSpPr>
              <a:spLocks noEditPoints="1"/>
            </p:cNvSpPr>
            <p:nvPr/>
          </p:nvSpPr>
          <p:spPr bwMode="auto">
            <a:xfrm>
              <a:off x="4432033" y="3099786"/>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8" name="Freeform 46"/>
            <p:cNvSpPr>
              <a:spLocks noEditPoints="1"/>
            </p:cNvSpPr>
            <p:nvPr/>
          </p:nvSpPr>
          <p:spPr bwMode="auto">
            <a:xfrm>
              <a:off x="4568558" y="3234723"/>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19" name="Freeform 47"/>
            <p:cNvSpPr>
              <a:spLocks noEditPoints="1"/>
            </p:cNvSpPr>
            <p:nvPr/>
          </p:nvSpPr>
          <p:spPr bwMode="auto">
            <a:xfrm>
              <a:off x="4613008" y="3279173"/>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grpSp>
        <p:nvGrpSpPr>
          <p:cNvPr id="20" name="组合 19"/>
          <p:cNvGrpSpPr/>
          <p:nvPr/>
        </p:nvGrpSpPr>
        <p:grpSpPr>
          <a:xfrm>
            <a:off x="9246842" y="3099521"/>
            <a:ext cx="423806" cy="423807"/>
            <a:chOff x="7288001" y="5034154"/>
            <a:chExt cx="481012" cy="481013"/>
          </a:xfrm>
        </p:grpSpPr>
        <p:sp>
          <p:nvSpPr>
            <p:cNvPr id="21" name="Freeform 19"/>
            <p:cNvSpPr>
              <a:spLocks noEditPoints="1"/>
            </p:cNvSpPr>
            <p:nvPr/>
          </p:nvSpPr>
          <p:spPr bwMode="auto">
            <a:xfrm>
              <a:off x="7288001" y="5034154"/>
              <a:ext cx="481012" cy="481013"/>
            </a:xfrm>
            <a:custGeom>
              <a:avLst/>
              <a:gdLst>
                <a:gd name="T0" fmla="*/ 117 w 128"/>
                <a:gd name="T1" fmla="*/ 12 h 128"/>
                <a:gd name="T2" fmla="*/ 100 w 128"/>
                <a:gd name="T3" fmla="*/ 12 h 128"/>
                <a:gd name="T4" fmla="*/ 100 w 128"/>
                <a:gd name="T5" fmla="*/ 4 h 128"/>
                <a:gd name="T6" fmla="*/ 96 w 128"/>
                <a:gd name="T7" fmla="*/ 0 h 128"/>
                <a:gd name="T8" fmla="*/ 92 w 128"/>
                <a:gd name="T9" fmla="*/ 4 h 128"/>
                <a:gd name="T10" fmla="*/ 92 w 128"/>
                <a:gd name="T11" fmla="*/ 12 h 128"/>
                <a:gd name="T12" fmla="*/ 68 w 128"/>
                <a:gd name="T13" fmla="*/ 12 h 128"/>
                <a:gd name="T14" fmla="*/ 68 w 128"/>
                <a:gd name="T15" fmla="*/ 4 h 128"/>
                <a:gd name="T16" fmla="*/ 64 w 128"/>
                <a:gd name="T17" fmla="*/ 0 h 128"/>
                <a:gd name="T18" fmla="*/ 60 w 128"/>
                <a:gd name="T19" fmla="*/ 4 h 128"/>
                <a:gd name="T20" fmla="*/ 60 w 128"/>
                <a:gd name="T21" fmla="*/ 12 h 128"/>
                <a:gd name="T22" fmla="*/ 36 w 128"/>
                <a:gd name="T23" fmla="*/ 12 h 128"/>
                <a:gd name="T24" fmla="*/ 36 w 128"/>
                <a:gd name="T25" fmla="*/ 4 h 128"/>
                <a:gd name="T26" fmla="*/ 32 w 128"/>
                <a:gd name="T27" fmla="*/ 0 h 128"/>
                <a:gd name="T28" fmla="*/ 28 w 128"/>
                <a:gd name="T29" fmla="*/ 4 h 128"/>
                <a:gd name="T30" fmla="*/ 28 w 128"/>
                <a:gd name="T31" fmla="*/ 12 h 128"/>
                <a:gd name="T32" fmla="*/ 11 w 128"/>
                <a:gd name="T33" fmla="*/ 12 h 128"/>
                <a:gd name="T34" fmla="*/ 0 w 128"/>
                <a:gd name="T35" fmla="*/ 23 h 128"/>
                <a:gd name="T36" fmla="*/ 0 w 128"/>
                <a:gd name="T37" fmla="*/ 117 h 128"/>
                <a:gd name="T38" fmla="*/ 11 w 128"/>
                <a:gd name="T39" fmla="*/ 128 h 128"/>
                <a:gd name="T40" fmla="*/ 117 w 128"/>
                <a:gd name="T41" fmla="*/ 128 h 128"/>
                <a:gd name="T42" fmla="*/ 128 w 128"/>
                <a:gd name="T43" fmla="*/ 117 h 128"/>
                <a:gd name="T44" fmla="*/ 128 w 128"/>
                <a:gd name="T45" fmla="*/ 23 h 128"/>
                <a:gd name="T46" fmla="*/ 117 w 128"/>
                <a:gd name="T47" fmla="*/ 12 h 128"/>
                <a:gd name="T48" fmla="*/ 120 w 128"/>
                <a:gd name="T49" fmla="*/ 117 h 128"/>
                <a:gd name="T50" fmla="*/ 117 w 128"/>
                <a:gd name="T51" fmla="*/ 120 h 128"/>
                <a:gd name="T52" fmla="*/ 11 w 128"/>
                <a:gd name="T53" fmla="*/ 120 h 128"/>
                <a:gd name="T54" fmla="*/ 8 w 128"/>
                <a:gd name="T55" fmla="*/ 117 h 128"/>
                <a:gd name="T56" fmla="*/ 8 w 128"/>
                <a:gd name="T57" fmla="*/ 23 h 128"/>
                <a:gd name="T58" fmla="*/ 11 w 128"/>
                <a:gd name="T59" fmla="*/ 20 h 128"/>
                <a:gd name="T60" fmla="*/ 28 w 128"/>
                <a:gd name="T61" fmla="*/ 20 h 128"/>
                <a:gd name="T62" fmla="*/ 28 w 128"/>
                <a:gd name="T63" fmla="*/ 28 h 128"/>
                <a:gd name="T64" fmla="*/ 32 w 128"/>
                <a:gd name="T65" fmla="*/ 32 h 128"/>
                <a:gd name="T66" fmla="*/ 36 w 128"/>
                <a:gd name="T67" fmla="*/ 28 h 128"/>
                <a:gd name="T68" fmla="*/ 36 w 128"/>
                <a:gd name="T69" fmla="*/ 20 h 128"/>
                <a:gd name="T70" fmla="*/ 60 w 128"/>
                <a:gd name="T71" fmla="*/ 20 h 128"/>
                <a:gd name="T72" fmla="*/ 60 w 128"/>
                <a:gd name="T73" fmla="*/ 28 h 128"/>
                <a:gd name="T74" fmla="*/ 64 w 128"/>
                <a:gd name="T75" fmla="*/ 32 h 128"/>
                <a:gd name="T76" fmla="*/ 68 w 128"/>
                <a:gd name="T77" fmla="*/ 28 h 128"/>
                <a:gd name="T78" fmla="*/ 68 w 128"/>
                <a:gd name="T79" fmla="*/ 20 h 128"/>
                <a:gd name="T80" fmla="*/ 92 w 128"/>
                <a:gd name="T81" fmla="*/ 20 h 128"/>
                <a:gd name="T82" fmla="*/ 92 w 128"/>
                <a:gd name="T83" fmla="*/ 28 h 128"/>
                <a:gd name="T84" fmla="*/ 96 w 128"/>
                <a:gd name="T85" fmla="*/ 32 h 128"/>
                <a:gd name="T86" fmla="*/ 100 w 128"/>
                <a:gd name="T87" fmla="*/ 28 h 128"/>
                <a:gd name="T88" fmla="*/ 100 w 128"/>
                <a:gd name="T89" fmla="*/ 20 h 128"/>
                <a:gd name="T90" fmla="*/ 117 w 128"/>
                <a:gd name="T91" fmla="*/ 20 h 128"/>
                <a:gd name="T92" fmla="*/ 120 w 128"/>
                <a:gd name="T93" fmla="*/ 23 h 128"/>
                <a:gd name="T94" fmla="*/ 120 w 128"/>
                <a:gd name="T95" fmla="*/ 11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17" y="12"/>
                  </a:moveTo>
                  <a:cubicBezTo>
                    <a:pt x="100" y="12"/>
                    <a:pt x="100" y="12"/>
                    <a:pt x="100" y="12"/>
                  </a:cubicBezTo>
                  <a:cubicBezTo>
                    <a:pt x="100" y="4"/>
                    <a:pt x="100" y="4"/>
                    <a:pt x="100" y="4"/>
                  </a:cubicBezTo>
                  <a:cubicBezTo>
                    <a:pt x="100" y="2"/>
                    <a:pt x="98" y="0"/>
                    <a:pt x="96" y="0"/>
                  </a:cubicBezTo>
                  <a:cubicBezTo>
                    <a:pt x="94" y="0"/>
                    <a:pt x="92" y="2"/>
                    <a:pt x="92" y="4"/>
                  </a:cubicBezTo>
                  <a:cubicBezTo>
                    <a:pt x="92" y="12"/>
                    <a:pt x="92" y="12"/>
                    <a:pt x="92" y="12"/>
                  </a:cubicBezTo>
                  <a:cubicBezTo>
                    <a:pt x="68" y="12"/>
                    <a:pt x="68" y="12"/>
                    <a:pt x="68" y="12"/>
                  </a:cubicBezTo>
                  <a:cubicBezTo>
                    <a:pt x="68" y="4"/>
                    <a:pt x="68" y="4"/>
                    <a:pt x="68" y="4"/>
                  </a:cubicBezTo>
                  <a:cubicBezTo>
                    <a:pt x="68" y="2"/>
                    <a:pt x="66" y="0"/>
                    <a:pt x="64" y="0"/>
                  </a:cubicBezTo>
                  <a:cubicBezTo>
                    <a:pt x="62" y="0"/>
                    <a:pt x="60" y="2"/>
                    <a:pt x="60" y="4"/>
                  </a:cubicBezTo>
                  <a:cubicBezTo>
                    <a:pt x="60" y="12"/>
                    <a:pt x="60" y="12"/>
                    <a:pt x="60" y="12"/>
                  </a:cubicBezTo>
                  <a:cubicBezTo>
                    <a:pt x="36" y="12"/>
                    <a:pt x="36" y="12"/>
                    <a:pt x="36" y="12"/>
                  </a:cubicBezTo>
                  <a:cubicBezTo>
                    <a:pt x="36" y="4"/>
                    <a:pt x="36" y="4"/>
                    <a:pt x="36" y="4"/>
                  </a:cubicBezTo>
                  <a:cubicBezTo>
                    <a:pt x="36" y="2"/>
                    <a:pt x="34" y="0"/>
                    <a:pt x="32" y="0"/>
                  </a:cubicBezTo>
                  <a:cubicBezTo>
                    <a:pt x="30" y="0"/>
                    <a:pt x="28" y="2"/>
                    <a:pt x="28" y="4"/>
                  </a:cubicBezTo>
                  <a:cubicBezTo>
                    <a:pt x="28" y="12"/>
                    <a:pt x="28" y="12"/>
                    <a:pt x="28" y="12"/>
                  </a:cubicBezTo>
                  <a:cubicBezTo>
                    <a:pt x="11" y="12"/>
                    <a:pt x="11" y="12"/>
                    <a:pt x="11" y="12"/>
                  </a:cubicBezTo>
                  <a:cubicBezTo>
                    <a:pt x="5" y="12"/>
                    <a:pt x="0" y="17"/>
                    <a:pt x="0" y="23"/>
                  </a:cubicBezTo>
                  <a:cubicBezTo>
                    <a:pt x="0" y="117"/>
                    <a:pt x="0" y="117"/>
                    <a:pt x="0" y="117"/>
                  </a:cubicBezTo>
                  <a:cubicBezTo>
                    <a:pt x="0" y="123"/>
                    <a:pt x="5" y="128"/>
                    <a:pt x="11" y="128"/>
                  </a:cubicBezTo>
                  <a:cubicBezTo>
                    <a:pt x="117" y="128"/>
                    <a:pt x="117" y="128"/>
                    <a:pt x="117" y="128"/>
                  </a:cubicBezTo>
                  <a:cubicBezTo>
                    <a:pt x="123" y="128"/>
                    <a:pt x="128" y="123"/>
                    <a:pt x="128" y="117"/>
                  </a:cubicBezTo>
                  <a:cubicBezTo>
                    <a:pt x="128" y="23"/>
                    <a:pt x="128" y="23"/>
                    <a:pt x="128" y="23"/>
                  </a:cubicBezTo>
                  <a:cubicBezTo>
                    <a:pt x="128" y="17"/>
                    <a:pt x="123" y="12"/>
                    <a:pt x="117" y="12"/>
                  </a:cubicBezTo>
                  <a:close/>
                  <a:moveTo>
                    <a:pt x="120" y="117"/>
                  </a:moveTo>
                  <a:cubicBezTo>
                    <a:pt x="120" y="119"/>
                    <a:pt x="119" y="120"/>
                    <a:pt x="117" y="120"/>
                  </a:cubicBezTo>
                  <a:cubicBezTo>
                    <a:pt x="11" y="120"/>
                    <a:pt x="11" y="120"/>
                    <a:pt x="11" y="120"/>
                  </a:cubicBezTo>
                  <a:cubicBezTo>
                    <a:pt x="9" y="120"/>
                    <a:pt x="8" y="119"/>
                    <a:pt x="8" y="117"/>
                  </a:cubicBezTo>
                  <a:cubicBezTo>
                    <a:pt x="8" y="23"/>
                    <a:pt x="8" y="23"/>
                    <a:pt x="8" y="23"/>
                  </a:cubicBezTo>
                  <a:cubicBezTo>
                    <a:pt x="8" y="21"/>
                    <a:pt x="9" y="20"/>
                    <a:pt x="11" y="20"/>
                  </a:cubicBezTo>
                  <a:cubicBezTo>
                    <a:pt x="28" y="20"/>
                    <a:pt x="28" y="20"/>
                    <a:pt x="28" y="20"/>
                  </a:cubicBezTo>
                  <a:cubicBezTo>
                    <a:pt x="28" y="28"/>
                    <a:pt x="28" y="28"/>
                    <a:pt x="28" y="28"/>
                  </a:cubicBezTo>
                  <a:cubicBezTo>
                    <a:pt x="28" y="30"/>
                    <a:pt x="30" y="32"/>
                    <a:pt x="32" y="32"/>
                  </a:cubicBezTo>
                  <a:cubicBezTo>
                    <a:pt x="34" y="32"/>
                    <a:pt x="36" y="30"/>
                    <a:pt x="36" y="28"/>
                  </a:cubicBezTo>
                  <a:cubicBezTo>
                    <a:pt x="36" y="20"/>
                    <a:pt x="36" y="20"/>
                    <a:pt x="36" y="20"/>
                  </a:cubicBezTo>
                  <a:cubicBezTo>
                    <a:pt x="60" y="20"/>
                    <a:pt x="60" y="20"/>
                    <a:pt x="60" y="20"/>
                  </a:cubicBezTo>
                  <a:cubicBezTo>
                    <a:pt x="60" y="28"/>
                    <a:pt x="60" y="28"/>
                    <a:pt x="60" y="28"/>
                  </a:cubicBezTo>
                  <a:cubicBezTo>
                    <a:pt x="60" y="30"/>
                    <a:pt x="62" y="32"/>
                    <a:pt x="64" y="32"/>
                  </a:cubicBezTo>
                  <a:cubicBezTo>
                    <a:pt x="66" y="32"/>
                    <a:pt x="68" y="30"/>
                    <a:pt x="68" y="28"/>
                  </a:cubicBezTo>
                  <a:cubicBezTo>
                    <a:pt x="68" y="20"/>
                    <a:pt x="68" y="20"/>
                    <a:pt x="68" y="20"/>
                  </a:cubicBezTo>
                  <a:cubicBezTo>
                    <a:pt x="92" y="20"/>
                    <a:pt x="92" y="20"/>
                    <a:pt x="92" y="20"/>
                  </a:cubicBezTo>
                  <a:cubicBezTo>
                    <a:pt x="92" y="28"/>
                    <a:pt x="92" y="28"/>
                    <a:pt x="92" y="28"/>
                  </a:cubicBezTo>
                  <a:cubicBezTo>
                    <a:pt x="92" y="30"/>
                    <a:pt x="94" y="32"/>
                    <a:pt x="96" y="32"/>
                  </a:cubicBezTo>
                  <a:cubicBezTo>
                    <a:pt x="98" y="32"/>
                    <a:pt x="100" y="30"/>
                    <a:pt x="100" y="28"/>
                  </a:cubicBezTo>
                  <a:cubicBezTo>
                    <a:pt x="100" y="20"/>
                    <a:pt x="100" y="20"/>
                    <a:pt x="100" y="20"/>
                  </a:cubicBezTo>
                  <a:cubicBezTo>
                    <a:pt x="117" y="20"/>
                    <a:pt x="117" y="20"/>
                    <a:pt x="117" y="20"/>
                  </a:cubicBezTo>
                  <a:cubicBezTo>
                    <a:pt x="119" y="20"/>
                    <a:pt x="120" y="21"/>
                    <a:pt x="120" y="23"/>
                  </a:cubicBezTo>
                  <a:lnTo>
                    <a:pt x="120" y="117"/>
                  </a:lnTo>
                  <a:close/>
                </a:path>
              </a:pathLst>
            </a:custGeom>
            <a:solidFill>
              <a:srgbClr val="333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2" name="Rectangle 20"/>
            <p:cNvSpPr>
              <a:spLocks noChangeArrowheads="1"/>
            </p:cNvSpPr>
            <p:nvPr/>
          </p:nvSpPr>
          <p:spPr bwMode="auto">
            <a:xfrm>
              <a:off x="7392776"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3" name="Rectangle 21"/>
            <p:cNvSpPr>
              <a:spLocks noChangeArrowheads="1"/>
            </p:cNvSpPr>
            <p:nvPr/>
          </p:nvSpPr>
          <p:spPr bwMode="auto">
            <a:xfrm>
              <a:off x="7392776"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4" name="Rectangle 22"/>
            <p:cNvSpPr>
              <a:spLocks noChangeArrowheads="1"/>
            </p:cNvSpPr>
            <p:nvPr/>
          </p:nvSpPr>
          <p:spPr bwMode="auto">
            <a:xfrm>
              <a:off x="7392776"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5" name="Rectangle 23"/>
            <p:cNvSpPr>
              <a:spLocks noChangeArrowheads="1"/>
            </p:cNvSpPr>
            <p:nvPr/>
          </p:nvSpPr>
          <p:spPr bwMode="auto">
            <a:xfrm>
              <a:off x="7499138"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6" name="Rectangle 24"/>
            <p:cNvSpPr>
              <a:spLocks noChangeArrowheads="1"/>
            </p:cNvSpPr>
            <p:nvPr/>
          </p:nvSpPr>
          <p:spPr bwMode="auto">
            <a:xfrm>
              <a:off x="7499138"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7" name="Rectangle 25"/>
            <p:cNvSpPr>
              <a:spLocks noChangeArrowheads="1"/>
            </p:cNvSpPr>
            <p:nvPr/>
          </p:nvSpPr>
          <p:spPr bwMode="auto">
            <a:xfrm>
              <a:off x="7499138"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8" name="Rectangle 26"/>
            <p:cNvSpPr>
              <a:spLocks noChangeArrowheads="1"/>
            </p:cNvSpPr>
            <p:nvPr/>
          </p:nvSpPr>
          <p:spPr bwMode="auto">
            <a:xfrm>
              <a:off x="7603913" y="5364354"/>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29" name="Rectangle 27"/>
            <p:cNvSpPr>
              <a:spLocks noChangeArrowheads="1"/>
            </p:cNvSpPr>
            <p:nvPr/>
          </p:nvSpPr>
          <p:spPr bwMode="auto">
            <a:xfrm>
              <a:off x="7603913" y="5289741"/>
              <a:ext cx="60325" cy="44450"/>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sp>
          <p:nvSpPr>
            <p:cNvPr id="30" name="Rectangle 28"/>
            <p:cNvSpPr>
              <a:spLocks noChangeArrowheads="1"/>
            </p:cNvSpPr>
            <p:nvPr/>
          </p:nvSpPr>
          <p:spPr bwMode="auto">
            <a:xfrm>
              <a:off x="7603913" y="5213541"/>
              <a:ext cx="60325" cy="46038"/>
            </a:xfrm>
            <a:prstGeom prst="rect">
              <a:avLst/>
            </a:prstGeom>
            <a:solidFill>
              <a:srgbClr val="3333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dirty="0">
                <a:solidFill>
                  <a:prstClr val="black"/>
                </a:solidFill>
                <a:latin typeface="字魂105号-简雅黑" panose="00000500000000000000" pitchFamily="2" charset="-122"/>
              </a:endParaRPr>
            </a:p>
          </p:txBody>
        </p:sp>
      </p:grpSp>
      <p:sp>
        <p:nvSpPr>
          <p:cNvPr id="31" name="矩形 30"/>
          <p:cNvSpPr/>
          <p:nvPr/>
        </p:nvSpPr>
        <p:spPr>
          <a:xfrm>
            <a:off x="1581004" y="3587667"/>
            <a:ext cx="2403672" cy="1061829"/>
          </a:xfrm>
          <a:prstGeom prst="rect">
            <a:avLst/>
          </a:prstGeom>
        </p:spPr>
        <p:txBody>
          <a:bodyPr wrap="square">
            <a:spAutoFit/>
          </a:bodyPr>
          <a:lstStyle/>
          <a:p>
            <a:pPr algn="ctr">
              <a:lnSpc>
                <a:spcPct val="15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2" name="矩形 31"/>
          <p:cNvSpPr/>
          <p:nvPr/>
        </p:nvSpPr>
        <p:spPr>
          <a:xfrm>
            <a:off x="8223094" y="3587666"/>
            <a:ext cx="2403672" cy="1061829"/>
          </a:xfrm>
          <a:prstGeom prst="rect">
            <a:avLst/>
          </a:prstGeom>
        </p:spPr>
        <p:txBody>
          <a:bodyPr wrap="square">
            <a:spAutoFit/>
          </a:bodyPr>
          <a:lstStyle/>
          <a:p>
            <a:pPr algn="ctr">
              <a:lnSpc>
                <a:spcPct val="150000"/>
              </a:lnSpc>
            </a:pP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Please add your text content here, copy your text, </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3" name="矩形 32"/>
          <p:cNvSpPr/>
          <p:nvPr/>
        </p:nvSpPr>
        <p:spPr>
          <a:xfrm>
            <a:off x="4717159" y="3612902"/>
            <a:ext cx="2772370" cy="1338828"/>
          </a:xfrm>
          <a:prstGeom prst="rect">
            <a:avLst/>
          </a:prstGeom>
        </p:spPr>
        <p:txBody>
          <a:bodyPr wrap="square">
            <a:spAutoFit/>
          </a:bodyPr>
          <a:lstStyle/>
          <a:p>
            <a:pPr algn="ctr">
              <a:lnSpc>
                <a:spcPct val="150000"/>
              </a:lnSpc>
            </a:pPr>
            <a:r>
              <a:rPr lang="zh-CN" altLang="en-US"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添加您的标题</a:t>
            </a:r>
            <a:endPar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endParaRPr>
          </a:p>
          <a:p>
            <a:pPr algn="ctr">
              <a:lnSpc>
                <a:spcPct val="150000"/>
              </a:lnSpc>
            </a:pPr>
            <a:r>
              <a:rPr lang="en-US" altLang="zh-CN" sz="1200" dirty="0">
                <a:solidFill>
                  <a:schemeClr val="bg1"/>
                </a:solidFill>
                <a:latin typeface="字魂105号-简雅黑" panose="00000500000000000000" pitchFamily="2" charset="-122"/>
                <a:ea typeface="字魂105号-简雅黑" panose="00000500000000000000" pitchFamily="2" charset="-122"/>
                <a:cs typeface="+mn-ea"/>
                <a:sym typeface="+mn-lt"/>
              </a:rPr>
              <a:t>Please add your text content here, copy your text, Please add your text content </a:t>
            </a:r>
            <a:r>
              <a:rPr lang="en-US" altLang="zh-CN" sz="1200" dirty="0" smtClean="0">
                <a:solidFill>
                  <a:schemeClr val="bg1"/>
                </a:solidFill>
                <a:latin typeface="字魂105号-简雅黑" panose="00000500000000000000" pitchFamily="2" charset="-122"/>
                <a:ea typeface="字魂105号-简雅黑" panose="00000500000000000000" pitchFamily="2" charset="-122"/>
                <a:cs typeface="+mn-ea"/>
                <a:sym typeface="+mn-lt"/>
              </a:rPr>
              <a:t>here</a:t>
            </a:r>
            <a:endParaRPr lang="zh-CN" altLang="en-US" sz="12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4" name="Text Placeholder 4"/>
          <p:cNvSpPr txBox="1"/>
          <p:nvPr/>
        </p:nvSpPr>
        <p:spPr>
          <a:xfrm>
            <a:off x="2205316" y="5438413"/>
            <a:ext cx="7781364" cy="49154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b="1"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Ut wisi enim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ad minim veniam, quis nostrud exerci tation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mcorper </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nibh euismod tincidunt ut laoreet dolore magna aliquam erat </a:t>
            </a:r>
            <a:r>
              <a:rPr lang="id-ID" sz="1200" dirty="0" smtClean="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at</a:t>
            </a:r>
            <a:r>
              <a:rPr lang="id-ID"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rPr>
              <a:t>. Ut wisi enim ad minim veniam, quis nostrud exerci. </a:t>
            </a:r>
            <a:endParaRPr lang="id-ID" altLang="zh-CN" sz="1200" dirty="0">
              <a:solidFill>
                <a:prstClr val="white">
                  <a:lumMod val="65000"/>
                </a:prstClr>
              </a:solidFill>
              <a:latin typeface="字魂105号-简雅黑" panose="00000500000000000000" pitchFamily="2" charset="-122"/>
              <a:ea typeface="字魂105号-简雅黑" panose="00000500000000000000" pitchFamily="2" charset="-122"/>
              <a:cs typeface="Calibri" panose="020F0502020204030204"/>
            </a:endParaRPr>
          </a:p>
        </p:txBody>
      </p:sp>
      <p:sp>
        <p:nvSpPr>
          <p:cNvPr id="35" name="文本框 34"/>
          <p:cNvSpPr txBox="1"/>
          <p:nvPr/>
        </p:nvSpPr>
        <p:spPr>
          <a:xfrm>
            <a:off x="3059425" y="836613"/>
            <a:ext cx="6073146" cy="523220"/>
          </a:xfrm>
          <a:prstGeom prst="rect">
            <a:avLst/>
          </a:prstGeom>
          <a:noFill/>
        </p:spPr>
        <p:txBody>
          <a:bodyPr wrap="square" rtlCol="0">
            <a:spAutoFit/>
          </a:bodyPr>
          <a:lstStyle>
            <a:defPPr>
              <a:defRPr lang="zh-CN"/>
            </a:defPPr>
            <a:lvl1pPr algn="ctr">
              <a:defRPr sz="1200" spc="300">
                <a:gradFill flip="none" rotWithShape="1">
                  <a:gsLst>
                    <a:gs pos="0">
                      <a:schemeClr val="accent5">
                        <a:lumMod val="60000"/>
                        <a:lumOff val="40000"/>
                      </a:schemeClr>
                    </a:gs>
                    <a:gs pos="100000">
                      <a:schemeClr val="accent3"/>
                    </a:gs>
                  </a:gsLst>
                  <a:lin ang="16200000" scaled="1"/>
                  <a:tileRect/>
                </a:gradFill>
                <a:cs typeface="+mn-ea"/>
              </a:defRPr>
            </a:lvl1pPr>
          </a:lstStyle>
          <a:p>
            <a:r>
              <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rPr>
              <a:t>年度工作概述</a:t>
            </a:r>
            <a:endParaRPr lang="zh-CN" altLang="en-US" sz="2800" spc="0" dirty="0">
              <a:solidFill>
                <a:prstClr val="black">
                  <a:lumMod val="65000"/>
                  <a:lumOff val="35000"/>
                </a:prstClr>
              </a:solidFill>
              <a:latin typeface="字魂105号-简雅黑" panose="00000500000000000000" pitchFamily="2" charset="-122"/>
              <a:ea typeface="字魂105号-简雅黑" panose="00000500000000000000" pitchFamily="2" charset="-122"/>
            </a:endParaRPr>
          </a:p>
        </p:txBody>
      </p:sp>
      <p:sp>
        <p:nvSpPr>
          <p:cNvPr id="36" name="文本框 35"/>
          <p:cNvSpPr txBox="1"/>
          <p:nvPr/>
        </p:nvSpPr>
        <p:spPr>
          <a:xfrm>
            <a:off x="3247446" y="1290977"/>
            <a:ext cx="5697118" cy="286232"/>
          </a:xfrm>
          <a:prstGeom prst="rect">
            <a:avLst/>
          </a:prstGeom>
        </p:spPr>
        <p:txBody>
          <a:bodyPr wrap="square">
            <a:spAutoFit/>
          </a:bodyPr>
          <a:lstStyle>
            <a:defPPr>
              <a:defRPr lang="zh-CN"/>
            </a:defPPr>
            <a:lvl1pPr algn="ctr">
              <a:defRPr sz="2800">
                <a:solidFill>
                  <a:srgbClr val="000000">
                    <a:lumMod val="65000"/>
                    <a:lumOff val="35000"/>
                  </a:srgbClr>
                </a:solidFill>
                <a:latin typeface="Century Gothic" panose="020B0502020202020204" pitchFamily="34" charset="0"/>
                <a:cs typeface="Lato Thin" panose="020F0502020204030203" pitchFamily="34" charset="0"/>
              </a:defRPr>
            </a:lvl1pPr>
          </a:lstStyle>
          <a:p>
            <a:pPr>
              <a:lnSpc>
                <a:spcPct val="90000"/>
              </a:lnSpc>
              <a:spcBef>
                <a:spcPts val="1000"/>
              </a:spcBef>
            </a:pPr>
            <a:r>
              <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rPr>
              <a:t>Other job completion</a:t>
            </a:r>
            <a:endParaRPr lang="en-US" altLang="zh-CN" sz="1400" dirty="0">
              <a:solidFill>
                <a:prstClr val="white">
                  <a:lumMod val="50000"/>
                </a:prstClr>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64" presetClass="path" presetSubtype="0" decel="100000" fill="hold" grpId="1" nodeType="withEffect">
                                  <p:stCondLst>
                                    <p:cond delay="0"/>
                                  </p:stCondLst>
                                  <p:childTnLst>
                                    <p:animMotion origin="layout" path="M 0 -3.7037E-6 L 0 -0.08657 " pathEditMode="relative" rAng="0" ptsTypes="AA">
                                      <p:cBhvr>
                                        <p:cTn id="9" dur="1000" spd="-100000" fill="hold"/>
                                        <p:tgtEl>
                                          <p:spTgt spid="35"/>
                                        </p:tgtEl>
                                        <p:attrNameLst>
                                          <p:attrName>ppt_x</p:attrName>
                                          <p:attrName>ppt_y</p:attrName>
                                        </p:attrNameLst>
                                      </p:cBhvr>
                                      <p:rCtr x="0" y="-4329"/>
                                    </p:animMotion>
                                  </p:childTnLst>
                                </p:cTn>
                              </p:par>
                              <p:par>
                                <p:cTn id="10" presetID="10" presetClass="entr" presetSubtype="0" fill="hold" grpId="0" nodeType="withEffect">
                                  <p:stCondLst>
                                    <p:cond delay="50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childTnLst>
                                </p:cTn>
                              </p:par>
                              <p:par>
                                <p:cTn id="13" presetID="64" presetClass="path" presetSubtype="0" decel="100000" fill="hold" grpId="1" nodeType="withEffect">
                                  <p:stCondLst>
                                    <p:cond delay="500"/>
                                  </p:stCondLst>
                                  <p:childTnLst>
                                    <p:animMotion origin="layout" path="M 0 2.22222E-6 L 0 -0.08658 " pathEditMode="relative" rAng="0" ptsTypes="AA">
                                      <p:cBhvr>
                                        <p:cTn id="14" dur="1000" spd="-100000" fill="hold"/>
                                        <p:tgtEl>
                                          <p:spTgt spid="36"/>
                                        </p:tgtEl>
                                        <p:attrNameLst>
                                          <p:attrName>ppt_x</p:attrName>
                                          <p:attrName>ppt_y</p:attrName>
                                        </p:attrNameLst>
                                      </p:cBhvr>
                                      <p:rCtr x="0" y="-4329"/>
                                    </p:animMotion>
                                  </p:childTnLst>
                                </p:cTn>
                              </p:par>
                              <p:par>
                                <p:cTn id="15" presetID="10" presetClass="entr" presetSubtype="0" fill="hold" grpId="0"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par>
                                <p:cTn id="18" presetID="64" presetClass="path" presetSubtype="0" decel="100000" fill="hold" grpId="1" nodeType="withEffect">
                                  <p:stCondLst>
                                    <p:cond delay="1000"/>
                                  </p:stCondLst>
                                  <p:childTnLst>
                                    <p:animMotion origin="layout" path="M 0 2.22222E-6 L 0 -0.08658 " pathEditMode="relative" rAng="0" ptsTypes="AA">
                                      <p:cBhvr>
                                        <p:cTn id="19" dur="1000" spd="-100000" fill="hold"/>
                                        <p:tgtEl>
                                          <p:spTgt spid="6"/>
                                        </p:tgtEl>
                                        <p:attrNameLst>
                                          <p:attrName>ppt_x</p:attrName>
                                          <p:attrName>ppt_y</p:attrName>
                                        </p:attrNameLst>
                                      </p:cBhvr>
                                      <p:rCtr x="0" y="-4329"/>
                                    </p:animMotion>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par>
                                <p:cTn id="24" presetID="35" presetClass="path" presetSubtype="0" decel="100000" fill="hold" grpId="1" nodeType="withEffect">
                                  <p:stCondLst>
                                    <p:cond delay="0"/>
                                  </p:stCondLst>
                                  <p:childTnLst>
                                    <p:animMotion origin="layout" path="M 4.375E-6 7.40741E-7 L -0.04011 7.40741E-7 " pathEditMode="relative" rAng="0" ptsTypes="AA">
                                      <p:cBhvr>
                                        <p:cTn id="25" dur="1250" spd="-100000" fill="hold"/>
                                        <p:tgtEl>
                                          <p:spTgt spid="9"/>
                                        </p:tgtEl>
                                        <p:attrNameLst>
                                          <p:attrName>ppt_x</p:attrName>
                                          <p:attrName>ppt_y</p:attrName>
                                        </p:attrNameLst>
                                      </p:cBhvr>
                                      <p:rCtr x="-2005" y="0"/>
                                    </p:animMotion>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childTnLst>
                                </p:cTn>
                              </p:par>
                              <p:par>
                                <p:cTn id="29" presetID="35" presetClass="path" presetSubtype="0" decel="100000" fill="hold" grpId="1" nodeType="withEffect">
                                  <p:stCondLst>
                                    <p:cond delay="0"/>
                                  </p:stCondLst>
                                  <p:childTnLst>
                                    <p:animMotion origin="layout" path="M -4.375E-6 -4.07407E-6 L 0.04493 -4.07407E-6 " pathEditMode="relative" rAng="0" ptsTypes="AA">
                                      <p:cBhvr>
                                        <p:cTn id="30" dur="1250" spd="-100000" fill="hold"/>
                                        <p:tgtEl>
                                          <p:spTgt spid="10"/>
                                        </p:tgtEl>
                                        <p:attrNameLst>
                                          <p:attrName>ppt_x</p:attrName>
                                          <p:attrName>ppt_y</p:attrName>
                                        </p:attrNameLst>
                                      </p:cBhvr>
                                      <p:rCtr x="2240" y="0"/>
                                    </p:animMotion>
                                  </p:childTnLst>
                                </p:cTn>
                              </p:par>
                              <p:par>
                                <p:cTn id="31" presetID="10" presetClass="entr" presetSubtype="0"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childTnLst>
                                </p:cTn>
                              </p:par>
                              <p:par>
                                <p:cTn id="34" presetID="64" presetClass="path" presetSubtype="0" decel="100000" fill="hold" nodeType="withEffect">
                                  <p:stCondLst>
                                    <p:cond delay="1000"/>
                                  </p:stCondLst>
                                  <p:childTnLst>
                                    <p:animMotion origin="layout" path="M 5E-6 -3.33333E-6 L 5E-6 0.05811 " pathEditMode="relative" rAng="0" ptsTypes="AA">
                                      <p:cBhvr>
                                        <p:cTn id="35" dur="1000" spd="-100000" fill="hold"/>
                                        <p:tgtEl>
                                          <p:spTgt spid="12"/>
                                        </p:tgtEl>
                                        <p:attrNameLst>
                                          <p:attrName>ppt_x</p:attrName>
                                          <p:attrName>ppt_y</p:attrName>
                                        </p:attrNameLst>
                                      </p:cBhvr>
                                      <p:rCtr x="0" y="2894"/>
                                    </p:animMotion>
                                  </p:childTnLst>
                                </p:cTn>
                              </p:par>
                              <p:par>
                                <p:cTn id="36" presetID="10" presetClass="entr" presetSubtype="0" fill="hold" grpId="0" nodeType="withEffect">
                                  <p:stCondLst>
                                    <p:cond delay="10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750"/>
                                        <p:tgtEl>
                                          <p:spTgt spid="31"/>
                                        </p:tgtEl>
                                      </p:cBhvr>
                                    </p:animEffect>
                                  </p:childTnLst>
                                </p:cTn>
                              </p:par>
                              <p:par>
                                <p:cTn id="39" presetID="35" presetClass="path" presetSubtype="0" decel="100000" fill="hold" grpId="1" nodeType="withEffect">
                                  <p:stCondLst>
                                    <p:cond delay="1000"/>
                                  </p:stCondLst>
                                  <p:childTnLst>
                                    <p:animMotion origin="layout" path="M -4.375E-6 -4.07407E-6 L 0.04493 -4.07407E-6 " pathEditMode="relative" rAng="0" ptsTypes="AA">
                                      <p:cBhvr>
                                        <p:cTn id="40" dur="1250" spd="-100000" fill="hold"/>
                                        <p:tgtEl>
                                          <p:spTgt spid="31"/>
                                        </p:tgtEl>
                                        <p:attrNameLst>
                                          <p:attrName>ppt_x</p:attrName>
                                          <p:attrName>ppt_y</p:attrName>
                                        </p:attrNameLst>
                                      </p:cBhvr>
                                      <p:rCtr x="2240" y="0"/>
                                    </p:animMotion>
                                  </p:childTnLst>
                                </p:cTn>
                              </p:par>
                              <p:par>
                                <p:cTn id="41" presetID="10" presetClass="entr" presetSubtype="0" fill="hold" nodeType="withEffect">
                                  <p:stCondLst>
                                    <p:cond delay="17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par>
                                <p:cTn id="44" presetID="64" presetClass="path" presetSubtype="0" decel="100000" fill="hold" nodeType="withEffect">
                                  <p:stCondLst>
                                    <p:cond delay="1750"/>
                                  </p:stCondLst>
                                  <p:childTnLst>
                                    <p:animMotion origin="layout" path="M 5E-6 -3.33333E-6 L 5E-6 0.05811 " pathEditMode="relative" rAng="0" ptsTypes="AA">
                                      <p:cBhvr>
                                        <p:cTn id="45" dur="1000" spd="-100000" fill="hold"/>
                                        <p:tgtEl>
                                          <p:spTgt spid="16"/>
                                        </p:tgtEl>
                                        <p:attrNameLst>
                                          <p:attrName>ppt_x</p:attrName>
                                          <p:attrName>ppt_y</p:attrName>
                                        </p:attrNameLst>
                                      </p:cBhvr>
                                      <p:rCtr x="0" y="2894"/>
                                    </p:animMotion>
                                  </p:childTnLst>
                                </p:cTn>
                              </p:par>
                              <p:par>
                                <p:cTn id="46" presetID="10" presetClass="entr" presetSubtype="0" fill="hold" grpId="0" nodeType="withEffect">
                                  <p:stCondLst>
                                    <p:cond delay="175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35" presetClass="path" presetSubtype="0" decel="100000" fill="hold" grpId="1" nodeType="withEffect">
                                  <p:stCondLst>
                                    <p:cond delay="1750"/>
                                  </p:stCondLst>
                                  <p:childTnLst>
                                    <p:animMotion origin="layout" path="M -4.375E-6 -4.07407E-6 L 0.04493 -4.07407E-6 " pathEditMode="relative" rAng="0" ptsTypes="AA">
                                      <p:cBhvr>
                                        <p:cTn id="50" dur="1250" spd="-100000" fill="hold"/>
                                        <p:tgtEl>
                                          <p:spTgt spid="33"/>
                                        </p:tgtEl>
                                        <p:attrNameLst>
                                          <p:attrName>ppt_x</p:attrName>
                                          <p:attrName>ppt_y</p:attrName>
                                        </p:attrNameLst>
                                      </p:cBhvr>
                                      <p:rCtr x="2240" y="0"/>
                                    </p:animMotion>
                                  </p:childTnLst>
                                </p:cTn>
                              </p:par>
                              <p:par>
                                <p:cTn id="51" presetID="10" presetClass="entr" presetSubtype="0" fill="hold" nodeType="withEffect">
                                  <p:stCondLst>
                                    <p:cond delay="225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childTnLst>
                                </p:cTn>
                              </p:par>
                              <p:par>
                                <p:cTn id="54" presetID="64" presetClass="path" presetSubtype="0" decel="100000" fill="hold" nodeType="withEffect">
                                  <p:stCondLst>
                                    <p:cond delay="2250"/>
                                  </p:stCondLst>
                                  <p:childTnLst>
                                    <p:animMotion origin="layout" path="M 5E-6 -3.33333E-6 L 5E-6 0.05811 " pathEditMode="relative" rAng="0" ptsTypes="AA">
                                      <p:cBhvr>
                                        <p:cTn id="55" dur="1000" spd="-100000" fill="hold"/>
                                        <p:tgtEl>
                                          <p:spTgt spid="20"/>
                                        </p:tgtEl>
                                        <p:attrNameLst>
                                          <p:attrName>ppt_x</p:attrName>
                                          <p:attrName>ppt_y</p:attrName>
                                        </p:attrNameLst>
                                      </p:cBhvr>
                                      <p:rCtr x="0" y="2894"/>
                                    </p:animMotion>
                                  </p:childTnLst>
                                </p:cTn>
                              </p:par>
                              <p:par>
                                <p:cTn id="56" presetID="10" presetClass="entr" presetSubtype="0" fill="hold" grpId="0" nodeType="withEffect">
                                  <p:stCondLst>
                                    <p:cond delay="225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750"/>
                                        <p:tgtEl>
                                          <p:spTgt spid="32"/>
                                        </p:tgtEl>
                                      </p:cBhvr>
                                    </p:animEffect>
                                  </p:childTnLst>
                                </p:cTn>
                              </p:par>
                              <p:par>
                                <p:cTn id="59" presetID="35" presetClass="path" presetSubtype="0" decel="100000" fill="hold" grpId="1" nodeType="withEffect">
                                  <p:stCondLst>
                                    <p:cond delay="2250"/>
                                  </p:stCondLst>
                                  <p:childTnLst>
                                    <p:animMotion origin="layout" path="M -4.375E-6 -4.07407E-6 L 0.04493 -4.07407E-6 " pathEditMode="relative" rAng="0" ptsTypes="AA">
                                      <p:cBhvr>
                                        <p:cTn id="60" dur="1250" spd="-100000" fill="hold"/>
                                        <p:tgtEl>
                                          <p:spTgt spid="32"/>
                                        </p:tgtEl>
                                        <p:attrNameLst>
                                          <p:attrName>ppt_x</p:attrName>
                                          <p:attrName>ppt_y</p:attrName>
                                        </p:attrNameLst>
                                      </p:cBhvr>
                                      <p:rCtr x="2240" y="0"/>
                                    </p:animMotion>
                                  </p:childTnLst>
                                </p:cTn>
                              </p:par>
                              <p:par>
                                <p:cTn id="61" presetID="10" presetClass="entr" presetSubtype="0" fill="hold" grpId="0" nodeType="withEffect">
                                  <p:stCondLst>
                                    <p:cond delay="300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childTnLst>
                                </p:cTn>
                              </p:par>
                              <p:par>
                                <p:cTn id="64" presetID="64" presetClass="path" presetSubtype="0" decel="100000" fill="hold" grpId="1" nodeType="withEffect">
                                  <p:stCondLst>
                                    <p:cond delay="3000"/>
                                  </p:stCondLst>
                                  <p:childTnLst>
                                    <p:animMotion origin="layout" path="M 0 -4.07407E-6 L 0 -0.08657 " pathEditMode="relative" rAng="0" ptsTypes="AA">
                                      <p:cBhvr>
                                        <p:cTn id="65" dur="1000" spd="-100000" fill="hold"/>
                                        <p:tgtEl>
                                          <p:spTgt spid="34"/>
                                        </p:tgtEl>
                                        <p:attrNameLst>
                                          <p:attrName>ppt_x</p:attrName>
                                          <p:attrName>ppt_y</p:attrName>
                                        </p:attrNameLst>
                                      </p:cBhvr>
                                      <p:rCtr x="0" y="-432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p:bldP spid="6" grpId="1"/>
      <p:bldP spid="10" grpId="0" animBg="1"/>
      <p:bldP spid="10" grpId="1" animBg="1"/>
      <p:bldP spid="31" grpId="0"/>
      <p:bldP spid="31" grpId="1"/>
      <p:bldP spid="32" grpId="0"/>
      <p:bldP spid="32" grpId="1"/>
      <p:bldP spid="33" grpId="0"/>
      <p:bldP spid="33" grpId="1"/>
      <p:bldP spid="34" grpId="0"/>
      <p:bldP spid="34" grpId="1"/>
      <p:bldP spid="35" grpId="0"/>
      <p:bldP spid="35" grpId="1"/>
      <p:bldP spid="36" grpId="0"/>
      <p:bldP spid="36" grpId="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ulticolor 10">
    <a:dk1>
      <a:sysClr val="windowText" lastClr="000000"/>
    </a:dk1>
    <a:lt1>
      <a:sysClr val="window" lastClr="FFFFFF"/>
    </a:lt1>
    <a:dk2>
      <a:srgbClr val="2D3847"/>
    </a:dk2>
    <a:lt2>
      <a:srgbClr val="111111"/>
    </a:lt2>
    <a:accent1>
      <a:srgbClr val="4BD1FB"/>
    </a:accent1>
    <a:accent2>
      <a:srgbClr val="107CD6"/>
    </a:accent2>
    <a:accent3>
      <a:srgbClr val="AA1BE3"/>
    </a:accent3>
    <a:accent4>
      <a:srgbClr val="E717CE"/>
    </a:accent4>
    <a:accent5>
      <a:srgbClr val="F94994"/>
    </a:accent5>
    <a:accent6>
      <a:srgbClr val="FB85B8"/>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11379</Words>
  <Application>WPS 演示</Application>
  <PresentationFormat>宽屏</PresentationFormat>
  <Paragraphs>496</Paragraphs>
  <Slides>30</Slides>
  <Notes>24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字魂105号-简雅黑</vt:lpstr>
      <vt:lpstr>黑体</vt:lpstr>
      <vt:lpstr>字魂45号-冰宇雅宋</vt:lpstr>
      <vt:lpstr>Calibri</vt:lpstr>
      <vt:lpstr>微软雅黑</vt:lpstr>
      <vt:lpstr>Segoe UI Light</vt:lpstr>
      <vt:lpstr>Century Gothic</vt:lpstr>
      <vt:lpstr>Lato Thin</vt:lpstr>
      <vt:lpstr>Arial Unicode MS</vt:lpstr>
      <vt:lpstr>HelveticaNeue light</vt:lpstr>
      <vt:lpstr>Lato</vt:lpstr>
      <vt:lpstr>Arial</vt:lpstr>
      <vt:lpstr>Lato Light</vt:lpstr>
      <vt:lpstr>Menk Xvsiga Tig</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http://www.kingedu.net</cp:lastModifiedBy>
  <cp:revision>26</cp:revision>
  <dcterms:created xsi:type="dcterms:W3CDTF">2021-11-30T01:48:00Z</dcterms:created>
  <dcterms:modified xsi:type="dcterms:W3CDTF">2021-12-30T06:42:27Z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CC4B7A9E48E248DB8633A5C8FEF9AE44</vt:lpwstr>
  </property>
  <property fmtid="{D5CDD505-2E9C-101B-9397-08002B2CF9AE}" pid="3" name="KSOProductBuildVer">
    <vt:lpwstr>2052-11.1.0.11194</vt:lpwstr>
  </property>
</Properties>
</file>