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.svg" ContentType="image/svg+xml"/>
  <Override PartName="/ppt/media/image2.svg" ContentType="image/svg+xml"/>
  <Override PartName="/ppt/media/image3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6" r:id="rId6"/>
    <p:sldId id="417" r:id="rId7"/>
    <p:sldId id="413" r:id="rId8"/>
    <p:sldId id="418" r:id="rId9"/>
    <p:sldId id="419" r:id="rId10"/>
    <p:sldId id="414" r:id="rId11"/>
    <p:sldId id="420" r:id="rId12"/>
    <p:sldId id="421" r:id="rId13"/>
    <p:sldId id="415" r:id="rId14"/>
    <p:sldId id="422" r:id="rId15"/>
    <p:sldId id="423" r:id="rId16"/>
    <p:sldId id="41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BCB"/>
    <a:srgbClr val="A39DA7"/>
    <a:srgbClr val="7D7684"/>
    <a:srgbClr val="8A8391"/>
    <a:srgbClr val="9C96A2"/>
    <a:srgbClr val="FBF9F8"/>
    <a:srgbClr val="F5F0EC"/>
    <a:srgbClr val="F5B8B8"/>
    <a:srgbClr val="F8D0D0"/>
    <a:srgbClr val="E5D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oleObject" Target="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200" b="0" i="0" u="none" strike="noStrike" kern="1200" spc="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2225" cap="rnd" cmpd="sng" algn="ctr">
              <a:solidFill>
                <a:srgbClr val="F5B8B8"/>
              </a:solidFill>
              <a:prstDash val="solid"/>
              <a:round/>
            </a:ln>
            <a:effectLst>
              <a:outerShdw blurRad="50800" dist="38100" dir="16200000" sx="1000" sy="1000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rgbClr val="F5B8B8"/>
              </a:solidFill>
              <a:ln w="25400" cap="flat" cmpd="sng" algn="ctr">
                <a:solidFill>
                  <a:srgbClr val="F5B8B8"/>
                </a:solidFill>
                <a:prstDash val="solid"/>
                <a:round/>
              </a:ln>
              <a:effectLst>
                <a:outerShdw blurRad="50800" dist="38100" dir="16200000" sx="1000" sy="1000" rotWithShape="0">
                  <a:prstClr val="black">
                    <a:alpha val="4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2225" cap="rnd" cmpd="sng" algn="ctr">
              <a:solidFill>
                <a:srgbClr val="7D7684"/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marker>
            <c:symbol val="circle"/>
            <c:size val="7"/>
            <c:spPr>
              <a:solidFill>
                <a:srgbClr val="7D7684"/>
              </a:solidFill>
              <a:ln w="9525" cap="flat" cmpd="sng" algn="ctr">
                <a:solidFill>
                  <a:srgbClr val="7D7684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6913969"/>
        <c:axId val="829280894"/>
      </c:lineChart>
      <c:catAx>
        <c:axId val="33691396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829280894"/>
        <c:crosses val="autoZero"/>
        <c:auto val="1"/>
        <c:lblAlgn val="ctr"/>
        <c:lblOffset val="100"/>
        <c:noMultiLvlLbl val="0"/>
      </c:catAx>
      <c:valAx>
        <c:axId val="82928089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in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36913969"/>
        <c:crosses val="autoZero"/>
        <c:crossBetween val="midCat"/>
      </c:valAx>
      <c:spPr>
        <a:solidFill>
          <a:srgbClr val="FBF9F8"/>
        </a:solidFill>
        <a:ln>
          <a:solidFill>
            <a:srgbClr val="FFFFFF">
              <a:lumMod val="85000"/>
            </a:srgbClr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rgbClr val="FBF9F8"/>
    </a:solidFill>
    <a:ln w="9525" cap="flat" cmpd="sng" algn="ctr">
      <a:solidFill>
        <a:srgbClr val="FFFFFF">
          <a:lumMod val="85000"/>
        </a:srgbClr>
      </a:solidFill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B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演示文稿1_01"/>
          <p:cNvPicPr>
            <a:picLocks noChangeAspect="1"/>
          </p:cNvPicPr>
          <p:nvPr userDrawn="1"/>
        </p:nvPicPr>
        <p:blipFill>
          <a:blip r:embed="rId2"/>
          <a:srcRect l="3203" r="3281"/>
          <a:stretch>
            <a:fillRect/>
          </a:stretch>
        </p:blipFill>
        <p:spPr>
          <a:xfrm>
            <a:off x="635" y="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B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>
            <a:off x="3412490" y="283845"/>
            <a:ext cx="1228725" cy="128587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67055" y="633095"/>
            <a:ext cx="4074160" cy="2764790"/>
          </a:xfrm>
          <a:custGeom>
            <a:avLst/>
            <a:gdLst>
              <a:gd name="connsiteX0" fmla="*/ 25 w 6416"/>
              <a:gd name="connsiteY0" fmla="*/ 3442 h 4144"/>
              <a:gd name="connsiteX1" fmla="*/ 893 w 6416"/>
              <a:gd name="connsiteY1" fmla="*/ 584 h 4144"/>
              <a:gd name="connsiteX2" fmla="*/ 5232 w 6416"/>
              <a:gd name="connsiteY2" fmla="*/ 156 h 4144"/>
              <a:gd name="connsiteX3" fmla="*/ 6220 w 6416"/>
              <a:gd name="connsiteY3" fmla="*/ 1928 h 4144"/>
              <a:gd name="connsiteX4" fmla="*/ 2935 w 6416"/>
              <a:gd name="connsiteY4" fmla="*/ 3169 h 4144"/>
              <a:gd name="connsiteX5" fmla="*/ 1120 w 6416"/>
              <a:gd name="connsiteY5" fmla="*/ 4144 h 4144"/>
              <a:gd name="connsiteX6" fmla="*/ 25 w 6416"/>
              <a:gd name="connsiteY6" fmla="*/ 3442 h 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6" h="4145">
                <a:moveTo>
                  <a:pt x="25" y="3442"/>
                </a:moveTo>
                <a:cubicBezTo>
                  <a:pt x="-8" y="2719"/>
                  <a:pt x="-149" y="1242"/>
                  <a:pt x="893" y="584"/>
                </a:cubicBezTo>
                <a:cubicBezTo>
                  <a:pt x="1934" y="-73"/>
                  <a:pt x="4167" y="-113"/>
                  <a:pt x="5232" y="156"/>
                </a:cubicBezTo>
                <a:cubicBezTo>
                  <a:pt x="6298" y="424"/>
                  <a:pt x="6690" y="1250"/>
                  <a:pt x="6220" y="1928"/>
                </a:cubicBezTo>
                <a:cubicBezTo>
                  <a:pt x="5750" y="2605"/>
                  <a:pt x="3967" y="2715"/>
                  <a:pt x="2935" y="3169"/>
                </a:cubicBezTo>
                <a:cubicBezTo>
                  <a:pt x="1902" y="3624"/>
                  <a:pt x="1692" y="4164"/>
                  <a:pt x="1120" y="4144"/>
                </a:cubicBezTo>
                <a:cubicBezTo>
                  <a:pt x="549" y="4124"/>
                  <a:pt x="58" y="4165"/>
                  <a:pt x="25" y="3442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B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B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2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38.xml"/><Relationship Id="rId7" Type="http://schemas.openxmlformats.org/officeDocument/2006/relationships/image" Target="../media/image6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2.svg"/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9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6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32063" y="3342005"/>
            <a:ext cx="72167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双色调简约工作汇报</a:t>
            </a:r>
            <a:endParaRPr lang="zh-CN" altLang="en-US" sz="600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145665" y="4173855"/>
            <a:ext cx="7990840" cy="73723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Morganite" charset="0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448685" y="2874645"/>
            <a:ext cx="52946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10000" endA="300" endPos="25000" dir="5400000" sy="-100000" algn="bl" rotWithShape="0"/>
                </a:effectLst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总结计划·工作汇报·工作计划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10000" endA="300" endPos="25000" dir="5400000" sy="-100000" algn="bl" rotWithShape="0"/>
                </a:effectLst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·年终总结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10000" endA="300" endPos="25000" dir="5400000" sy="-100000" algn="bl" rotWithShape="0"/>
              </a:effectLst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201285" y="5130800"/>
            <a:ext cx="1879600" cy="408148"/>
          </a:xfrm>
          <a:prstGeom prst="roundRect">
            <a:avLst/>
          </a:prstGeom>
          <a:solidFill>
            <a:srgbClr val="F5B8B8"/>
          </a:solidFill>
          <a:effectLst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思源黑体旧字形 Normal" panose="020B0400000000000000" charset="-128"/>
              </a:rPr>
              <a:t>汇报人：</a:t>
            </a:r>
            <a:endParaRPr lang="zh-CN" altLang="en-US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工作不足分析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10260" y="4822825"/>
            <a:ext cx="618490" cy="618490"/>
          </a:xfrm>
          <a:prstGeom prst="ellipse">
            <a:avLst/>
          </a:prstGeom>
          <a:solidFill>
            <a:srgbClr val="A39DA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73390" y="1768475"/>
            <a:ext cx="4119245" cy="2268220"/>
          </a:xfrm>
          <a:prstGeom prst="rect">
            <a:avLst/>
          </a:prstGeom>
          <a:solidFill>
            <a:srgbClr val="A39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768475"/>
            <a:ext cx="4105910" cy="2268220"/>
          </a:xfrm>
          <a:prstGeom prst="rect">
            <a:avLst/>
          </a:prstGeom>
          <a:solidFill>
            <a:srgbClr val="F7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75335" y="2303145"/>
            <a:ext cx="25552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8938895" y="2303145"/>
            <a:ext cx="25552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>
            <a:off x="1652905" y="4788535"/>
            <a:ext cx="244284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7" name="文本框"/>
          <p:cNvSpPr txBox="1"/>
          <p:nvPr/>
        </p:nvSpPr>
        <p:spPr>
          <a:xfrm>
            <a:off x="1652905" y="444690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52645" y="4822825"/>
            <a:ext cx="618490" cy="618490"/>
          </a:xfrm>
          <a:prstGeom prst="ellipse">
            <a:avLst/>
          </a:prstGeom>
          <a:solidFill>
            <a:srgbClr val="A39DA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5495290" y="4788535"/>
            <a:ext cx="244284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4" name="文本框"/>
          <p:cNvSpPr txBox="1"/>
          <p:nvPr/>
        </p:nvSpPr>
        <p:spPr>
          <a:xfrm>
            <a:off x="5495290" y="444690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529955" y="4822825"/>
            <a:ext cx="618490" cy="618490"/>
          </a:xfrm>
          <a:prstGeom prst="ellipse">
            <a:avLst/>
          </a:prstGeom>
          <a:solidFill>
            <a:srgbClr val="F7CBC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372600" y="4788535"/>
            <a:ext cx="244284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4" name="文本框"/>
          <p:cNvSpPr txBox="1"/>
          <p:nvPr/>
        </p:nvSpPr>
        <p:spPr>
          <a:xfrm>
            <a:off x="9372600" y="444690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pic>
        <p:nvPicPr>
          <p:cNvPr id="29" name="图片 28" descr="2154153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4720" y="4947285"/>
            <a:ext cx="370205" cy="370205"/>
          </a:xfrm>
          <a:prstGeom prst="rect">
            <a:avLst/>
          </a:prstGeom>
        </p:spPr>
      </p:pic>
      <p:pic>
        <p:nvPicPr>
          <p:cNvPr id="30" name="图片 29" descr="2154153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77105" y="4948555"/>
            <a:ext cx="368935" cy="368935"/>
          </a:xfrm>
          <a:prstGeom prst="rect">
            <a:avLst/>
          </a:prstGeom>
        </p:spPr>
      </p:pic>
      <p:pic>
        <p:nvPicPr>
          <p:cNvPr id="28" name="图片 27" descr="2154156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55050" y="4948555"/>
            <a:ext cx="368935" cy="3689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95750" y="1768475"/>
            <a:ext cx="3977005" cy="2268220"/>
          </a:xfrm>
          <a:prstGeom prst="rect">
            <a:avLst/>
          </a:prstGeom>
          <a:blipFill rotWithShape="1">
            <a:blip r:embed="rId7"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工作不足分析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77810" y="1635125"/>
            <a:ext cx="2118995" cy="2118995"/>
          </a:xfrm>
          <a:prstGeom prst="rect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0050" y="1635125"/>
            <a:ext cx="3571875" cy="2118995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5930" y="3858260"/>
            <a:ext cx="2118995" cy="2118995"/>
          </a:xfrm>
          <a:prstGeom prst="rect">
            <a:avLst/>
          </a:prstGeom>
          <a:solidFill>
            <a:srgbClr val="A39DA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1925" y="3858260"/>
            <a:ext cx="3571875" cy="2118995"/>
          </a:xfrm>
          <a:prstGeom prst="rect">
            <a:avLst/>
          </a:prstGeom>
          <a:blipFill rotWithShape="1">
            <a:blip r:embed="rId1"/>
            <a:tile tx="0" ty="0" sx="100000" sy="100000" flip="none" algn="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729615" y="4305300"/>
            <a:ext cx="3990340" cy="1753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porttitor congue massa. Fusce  Lorem ipsum dolor sit amet, consectetuerMaecenas porttitor congue massa. Fusce  Lorem ipsum dolor sit amet, consectetuer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729615" y="3925570"/>
            <a:ext cx="160337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728980" y="2051685"/>
            <a:ext cx="309943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porttitor congue massa. Fusce  Lorem ipsum dolor sit amet, consectetuerMaecenas porttitor congue massa. Fusce  Lorem ipsum dolor sit amet,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7" name="文本框"/>
          <p:cNvSpPr txBox="1"/>
          <p:nvPr/>
        </p:nvSpPr>
        <p:spPr>
          <a:xfrm>
            <a:off x="728980" y="1671955"/>
            <a:ext cx="160337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7857490" y="2139315"/>
            <a:ext cx="2160270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514975" y="4355465"/>
            <a:ext cx="2160270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en-US" altLang="zh-CN" sz="1400" dirty="0">
                <a:solidFill>
                  <a:srgbClr val="FBF9F8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400" dirty="0">
              <a:solidFill>
                <a:srgbClr val="FBF9F8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94595" y="1635125"/>
            <a:ext cx="1259205" cy="2118995"/>
          </a:xfrm>
          <a:prstGeom prst="rect">
            <a:avLst/>
          </a:prstGeom>
          <a:solidFill>
            <a:srgbClr val="A39DA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5452110" y="981710"/>
            <a:ext cx="1088390" cy="690880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4618355" y="1341755"/>
            <a:ext cx="2837815" cy="1835785"/>
          </a:xfrm>
          <a:custGeom>
            <a:avLst/>
            <a:gdLst>
              <a:gd name="connisteX0" fmla="*/ 1045566 w 2837629"/>
              <a:gd name="connsiteY0" fmla="*/ 1769 h 1835586"/>
              <a:gd name="connisteX1" fmla="*/ 15596 w 2837629"/>
              <a:gd name="connsiteY1" fmla="*/ 897754 h 1835586"/>
              <a:gd name="connisteX2" fmla="*/ 1641196 w 2837629"/>
              <a:gd name="connsiteY2" fmla="*/ 1834379 h 1835586"/>
              <a:gd name="connisteX3" fmla="*/ 2824836 w 2837629"/>
              <a:gd name="connsiteY3" fmla="*/ 737734 h 1835586"/>
              <a:gd name="connisteX4" fmla="*/ 1045566 w 2837629"/>
              <a:gd name="connsiteY4" fmla="*/ 1769 h 183558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837630" h="1835587">
                <a:moveTo>
                  <a:pt x="1045566" y="1770"/>
                </a:moveTo>
                <a:cubicBezTo>
                  <a:pt x="483591" y="33520"/>
                  <a:pt x="-103784" y="531360"/>
                  <a:pt x="15596" y="897755"/>
                </a:cubicBezTo>
                <a:cubicBezTo>
                  <a:pt x="134976" y="1264150"/>
                  <a:pt x="1079221" y="1866130"/>
                  <a:pt x="1641196" y="1834380"/>
                </a:cubicBezTo>
                <a:cubicBezTo>
                  <a:pt x="2203171" y="1802630"/>
                  <a:pt x="2944216" y="1104130"/>
                  <a:pt x="2824836" y="737735"/>
                </a:cubicBezTo>
                <a:cubicBezTo>
                  <a:pt x="2705456" y="371340"/>
                  <a:pt x="1607541" y="-29980"/>
                  <a:pt x="1045566" y="1770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709670" y="3241040"/>
            <a:ext cx="47726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zh-CN" altLang="en-US" sz="48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后期工作计划</a:t>
            </a:r>
            <a:endParaRPr lang="zh-CN" altLang="en-US" sz="48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2617470" y="4085590"/>
            <a:ext cx="6920865" cy="64516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典雅体简" panose="00020600040101010101" charset="-122"/>
                <a:ea typeface="汉仪典雅体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 purpose. </a:t>
            </a:r>
            <a:endParaRPr lang="en-US" altLang="zh-CN" sz="1200" b="0" dirty="0">
              <a:solidFill>
                <a:schemeClr val="tx1">
                  <a:lumMod val="65000"/>
                  <a:lumOff val="35000"/>
                </a:schemeClr>
              </a:solidFill>
              <a:latin typeface="汉仪典雅体简" panose="00020600040101010101" charset="-122"/>
              <a:ea typeface="汉仪典雅体简" panose="00020600040101010101" charset="-122"/>
              <a:cs typeface="Morganite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661025" y="2054860"/>
            <a:ext cx="83439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dist" defTabSz="965835">
              <a:buFont typeface="Wingdings" panose="05000000000000000000" charset="0"/>
              <a:buNone/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汉仪中宋S" panose="00020600040101010101" charset="-122"/>
                <a:cs typeface="+mn-lt"/>
                <a:sym typeface="微软雅黑" panose="020B0503020204020204" pitchFamily="34" charset="-122"/>
              </a:rPr>
              <a:t>4</a:t>
            </a:r>
            <a:endParaRPr lang="en-US" altLang="zh-CN" sz="6600" kern="0" dirty="0">
              <a:solidFill>
                <a:schemeClr val="bg1"/>
              </a:solidFill>
              <a:ea typeface="汉仪中宋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后期工作计划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81150" y="309245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47745" y="309245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t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14340" y="309245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t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480935" y="3104515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ct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447530" y="309245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b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 userDrawn="1"/>
        </p:nvSpPr>
        <p:spPr>
          <a:xfrm>
            <a:off x="1160145" y="1647825"/>
            <a:ext cx="987234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congue massa.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porttitor congue massa. Lorem ipsum dolor sit amet, consectetuer adipiscing elit. Maecenas porttitor congue massa. adipiscing elit. Maecenas porttitor congue massa.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81325" y="3521075"/>
            <a:ext cx="226060" cy="226060"/>
          </a:xfrm>
          <a:prstGeom prst="ellipse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7285" y="3521075"/>
            <a:ext cx="226060" cy="226060"/>
          </a:xfrm>
          <a:prstGeom prst="ellipse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13880" y="3521075"/>
            <a:ext cx="226060" cy="226060"/>
          </a:xfrm>
          <a:prstGeom prst="ellipse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881110" y="3521075"/>
            <a:ext cx="226060" cy="226060"/>
          </a:xfrm>
          <a:prstGeom prst="ellipse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 userDrawn="1"/>
        </p:nvSpPr>
        <p:spPr>
          <a:xfrm>
            <a:off x="1321435" y="4801870"/>
            <a:ext cx="157861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7" name="文本框"/>
          <p:cNvSpPr txBox="1"/>
          <p:nvPr/>
        </p:nvSpPr>
        <p:spPr>
          <a:xfrm>
            <a:off x="1403985" y="4490720"/>
            <a:ext cx="141351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3288030" y="4801870"/>
            <a:ext cx="157861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3370580" y="4490720"/>
            <a:ext cx="141351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5254625" y="4801870"/>
            <a:ext cx="157861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9" name="文本框"/>
          <p:cNvSpPr txBox="1"/>
          <p:nvPr/>
        </p:nvSpPr>
        <p:spPr>
          <a:xfrm>
            <a:off x="5337175" y="4490720"/>
            <a:ext cx="141351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7221220" y="4801870"/>
            <a:ext cx="157861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1" name="文本框"/>
          <p:cNvSpPr txBox="1"/>
          <p:nvPr/>
        </p:nvSpPr>
        <p:spPr>
          <a:xfrm>
            <a:off x="7303770" y="4490720"/>
            <a:ext cx="141351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9187815" y="4801870"/>
            <a:ext cx="157861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8" name="文本框"/>
          <p:cNvSpPr txBox="1"/>
          <p:nvPr/>
        </p:nvSpPr>
        <p:spPr>
          <a:xfrm>
            <a:off x="9270365" y="4490720"/>
            <a:ext cx="141351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后期工作计划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292225" y="2159000"/>
            <a:ext cx="1470025" cy="803275"/>
          </a:xfrm>
          <a:prstGeom prst="chevron">
            <a:avLst/>
          </a:prstGeom>
          <a:solidFill>
            <a:srgbClr val="A39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2298700" y="2159000"/>
            <a:ext cx="1470025" cy="803275"/>
          </a:xfrm>
          <a:prstGeom prst="chevron">
            <a:avLst/>
          </a:prstGeom>
          <a:solidFill>
            <a:srgbClr val="F7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燕尾形 17"/>
          <p:cNvSpPr/>
          <p:nvPr/>
        </p:nvSpPr>
        <p:spPr>
          <a:xfrm>
            <a:off x="3733165" y="2159000"/>
            <a:ext cx="1470025" cy="803275"/>
          </a:xfrm>
          <a:prstGeom prst="chevron">
            <a:avLst/>
          </a:prstGeom>
          <a:solidFill>
            <a:srgbClr val="A39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燕尾形 18"/>
          <p:cNvSpPr/>
          <p:nvPr/>
        </p:nvSpPr>
        <p:spPr>
          <a:xfrm>
            <a:off x="4739640" y="2159000"/>
            <a:ext cx="1470025" cy="803275"/>
          </a:xfrm>
          <a:prstGeom prst="chevron">
            <a:avLst/>
          </a:prstGeom>
          <a:solidFill>
            <a:srgbClr val="F7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燕尾形 23"/>
          <p:cNvSpPr/>
          <p:nvPr/>
        </p:nvSpPr>
        <p:spPr>
          <a:xfrm>
            <a:off x="6147435" y="2159000"/>
            <a:ext cx="1470025" cy="803275"/>
          </a:xfrm>
          <a:prstGeom prst="chevron">
            <a:avLst/>
          </a:prstGeom>
          <a:solidFill>
            <a:srgbClr val="A39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燕尾形 24"/>
          <p:cNvSpPr/>
          <p:nvPr/>
        </p:nvSpPr>
        <p:spPr>
          <a:xfrm>
            <a:off x="7153910" y="2159000"/>
            <a:ext cx="1470025" cy="803275"/>
          </a:xfrm>
          <a:prstGeom prst="chevron">
            <a:avLst/>
          </a:prstGeom>
          <a:solidFill>
            <a:srgbClr val="F7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燕尾形 25"/>
          <p:cNvSpPr/>
          <p:nvPr/>
        </p:nvSpPr>
        <p:spPr>
          <a:xfrm>
            <a:off x="8575040" y="2159000"/>
            <a:ext cx="1470025" cy="803275"/>
          </a:xfrm>
          <a:prstGeom prst="chevron">
            <a:avLst/>
          </a:prstGeom>
          <a:solidFill>
            <a:srgbClr val="A39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燕尾形 26"/>
          <p:cNvSpPr/>
          <p:nvPr/>
        </p:nvSpPr>
        <p:spPr>
          <a:xfrm>
            <a:off x="9581515" y="2159000"/>
            <a:ext cx="1470025" cy="803275"/>
          </a:xfrm>
          <a:prstGeom prst="chevron">
            <a:avLst/>
          </a:prstGeom>
          <a:solidFill>
            <a:srgbClr val="F7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 userDrawn="1"/>
        </p:nvSpPr>
        <p:spPr>
          <a:xfrm>
            <a:off x="1505585" y="4463415"/>
            <a:ext cx="188912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34" name="文本框"/>
          <p:cNvSpPr txBox="1"/>
          <p:nvPr/>
        </p:nvSpPr>
        <p:spPr>
          <a:xfrm>
            <a:off x="1768475" y="406463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49830" y="2992755"/>
            <a:ext cx="0" cy="775970"/>
          </a:xfrm>
          <a:prstGeom prst="line">
            <a:avLst/>
          </a:prstGeom>
          <a:ln w="19050" cap="rnd">
            <a:solidFill>
              <a:srgbClr val="A39DA7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055" y="2992755"/>
            <a:ext cx="0" cy="775970"/>
          </a:xfrm>
          <a:prstGeom prst="line">
            <a:avLst/>
          </a:prstGeom>
          <a:ln w="19050" cap="rnd">
            <a:solidFill>
              <a:srgbClr val="A39DA7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306945" y="2992755"/>
            <a:ext cx="0" cy="775970"/>
          </a:xfrm>
          <a:prstGeom prst="line">
            <a:avLst/>
          </a:prstGeom>
          <a:ln w="19050" cap="rnd">
            <a:solidFill>
              <a:srgbClr val="A39DA7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715500" y="2992755"/>
            <a:ext cx="0" cy="775970"/>
          </a:xfrm>
          <a:prstGeom prst="line">
            <a:avLst/>
          </a:prstGeom>
          <a:ln w="19050" cap="rnd">
            <a:solidFill>
              <a:srgbClr val="A39DA7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 userDrawn="1"/>
        </p:nvSpPr>
        <p:spPr>
          <a:xfrm>
            <a:off x="3928110" y="4463415"/>
            <a:ext cx="188912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42" name="文本框"/>
          <p:cNvSpPr txBox="1"/>
          <p:nvPr/>
        </p:nvSpPr>
        <p:spPr>
          <a:xfrm>
            <a:off x="4191000" y="406463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43" name="文本框 42"/>
          <p:cNvSpPr txBox="1"/>
          <p:nvPr userDrawn="1"/>
        </p:nvSpPr>
        <p:spPr>
          <a:xfrm>
            <a:off x="6377305" y="4463415"/>
            <a:ext cx="188912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44" name="文本框"/>
          <p:cNvSpPr txBox="1"/>
          <p:nvPr/>
        </p:nvSpPr>
        <p:spPr>
          <a:xfrm>
            <a:off x="6640195" y="406463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45" name="文本框 44"/>
          <p:cNvSpPr txBox="1"/>
          <p:nvPr userDrawn="1"/>
        </p:nvSpPr>
        <p:spPr>
          <a:xfrm>
            <a:off x="8799830" y="4463415"/>
            <a:ext cx="1889125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46" name="文本框"/>
          <p:cNvSpPr txBox="1"/>
          <p:nvPr/>
        </p:nvSpPr>
        <p:spPr>
          <a:xfrm>
            <a:off x="9062720" y="406463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5" name="文本框"/>
          <p:cNvSpPr txBox="1"/>
          <p:nvPr/>
        </p:nvSpPr>
        <p:spPr>
          <a:xfrm>
            <a:off x="1769110" y="159004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Step.01</a:t>
            </a:r>
            <a:endParaRPr lang="en-US" altLang="zh-CN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6" name="文本框"/>
          <p:cNvSpPr txBox="1"/>
          <p:nvPr/>
        </p:nvSpPr>
        <p:spPr>
          <a:xfrm>
            <a:off x="4203700" y="159004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Step.02</a:t>
            </a:r>
            <a:endParaRPr lang="en-US" altLang="zh-CN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7" name="文本框"/>
          <p:cNvSpPr txBox="1"/>
          <p:nvPr/>
        </p:nvSpPr>
        <p:spPr>
          <a:xfrm>
            <a:off x="6625590" y="159004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Step.03</a:t>
            </a:r>
            <a:endParaRPr lang="en-US" altLang="zh-CN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9034145" y="159004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Step.04</a:t>
            </a:r>
            <a:endParaRPr lang="en-US" altLang="zh-CN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32063" y="3342005"/>
            <a:ext cx="72167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汇报完毕 感谢聆听</a:t>
            </a:r>
            <a:endParaRPr lang="zh-CN" altLang="en-US" sz="600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2145665" y="4173855"/>
            <a:ext cx="7990840" cy="73723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Morganite" charset="0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448685" y="2874645"/>
            <a:ext cx="52946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10000" endA="300" endPos="25000" dir="5400000" sy="-100000" algn="bl" rotWithShape="0"/>
                </a:effectLst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总结计划·工作汇报·工作计划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10000" endA="300" endPos="25000" dir="5400000" sy="-100000" algn="bl" rotWithShape="0"/>
                </a:effectLst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·年终总结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10000" endA="300" endPos="25000" dir="5400000" sy="-100000" algn="bl" rotWithShape="0"/>
              </a:effectLst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201285" y="5130800"/>
            <a:ext cx="1879600" cy="408148"/>
          </a:xfrm>
          <a:prstGeom prst="roundRect">
            <a:avLst/>
          </a:prstGeom>
          <a:solidFill>
            <a:srgbClr val="F5B8B8"/>
          </a:solidFill>
          <a:effectLst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思源黑体旧字形 Normal" panose="020B0400000000000000" charset="-128"/>
              </a:rPr>
              <a:t>汇报人：</a:t>
            </a:r>
            <a:endParaRPr lang="zh-CN" altLang="en-US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93800" y="958215"/>
            <a:ext cx="204343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dist"/>
            <a:r>
              <a:rPr lang="zh-CN" altLang="en-US" sz="7200">
                <a:solidFill>
                  <a:srgbClr val="FFFFFF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目录</a:t>
            </a:r>
            <a:endParaRPr lang="zh-CN" altLang="en-US" sz="7200">
              <a:solidFill>
                <a:srgbClr val="FFFFFF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064510" y="1041400"/>
            <a:ext cx="490220" cy="1264920"/>
          </a:xfrm>
          <a:prstGeom prst="rect">
            <a:avLst/>
          </a:prstGeom>
        </p:spPr>
        <p:txBody>
          <a:bodyPr vert="eaVert" wrap="square">
            <a:spAutoFit/>
          </a:bodyPr>
          <a:p>
            <a:pPr algn="dist"/>
            <a:r>
              <a:rPr lang="en-US" altLang="zh-CN" sz="2000" dirty="0">
                <a:solidFill>
                  <a:srgbClr val="FFFFFF"/>
                </a:solidFill>
                <a:latin typeface="汉仪中宋S" panose="00020600040101010101" charset="-122"/>
                <a:ea typeface="汉仪中宋S" panose="00020600040101010101" charset="-122"/>
                <a:cs typeface="+mn-ea"/>
                <a:sym typeface="+mn-lt"/>
              </a:rPr>
              <a:t>contents</a:t>
            </a:r>
            <a:endParaRPr lang="en-US" altLang="zh-CN" sz="2000" dirty="0">
              <a:solidFill>
                <a:srgbClr val="FFFFFF"/>
              </a:solidFill>
              <a:latin typeface="汉仪中宋S" panose="00020600040101010101" charset="-122"/>
              <a:ea typeface="汉仪中宋S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1395" y="3604895"/>
            <a:ext cx="2689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32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工作内容回顾</a:t>
            </a:r>
            <a:endParaRPr lang="zh-CN" altLang="en-US" sz="32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71395" y="3990975"/>
            <a:ext cx="341566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63980" y="3612515"/>
            <a:ext cx="654685" cy="654685"/>
          </a:xfrm>
          <a:prstGeom prst="ellipse">
            <a:avLst/>
          </a:prstGeom>
          <a:solidFill>
            <a:srgbClr val="F5B8B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BF9F8"/>
              </a:solidFill>
              <a:latin typeface="汉仪旗黑-75S" panose="00020600040101010101" charset="-122"/>
              <a:ea typeface="汉仪旗黑-75S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9555" y="3677285"/>
            <a:ext cx="367665" cy="583565"/>
          </a:xfrm>
          <a:prstGeom prst="rect">
            <a:avLst/>
          </a:prstGeom>
          <a:noFill/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en-US" altLang="zh-CN" sz="3200" kern="0" dirty="0">
                <a:solidFill>
                  <a:srgbClr val="FBF9F8"/>
                </a:solidFill>
                <a:ea typeface="汉仪旗黑-75S" panose="00020600040101010101" charset="-122"/>
                <a:cs typeface="+mn-lt"/>
                <a:sym typeface="微软雅黑" panose="020B0503020204020204" pitchFamily="34" charset="-122"/>
              </a:rPr>
              <a:t>1</a:t>
            </a:r>
            <a:endParaRPr lang="en-US" altLang="zh-CN" sz="3200" kern="0" dirty="0">
              <a:solidFill>
                <a:srgbClr val="FBF9F8"/>
              </a:solidFill>
              <a:ea typeface="汉仪旗黑-75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3505" y="3604895"/>
            <a:ext cx="2689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32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市场数据分析</a:t>
            </a:r>
            <a:endParaRPr lang="zh-CN" altLang="en-US" sz="32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3505" y="3990975"/>
            <a:ext cx="341566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16090" y="3612515"/>
            <a:ext cx="654685" cy="654685"/>
          </a:xfrm>
          <a:prstGeom prst="ellipse">
            <a:avLst/>
          </a:prstGeom>
          <a:solidFill>
            <a:srgbClr val="F5B8B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BF9F8"/>
              </a:solidFill>
              <a:latin typeface="汉仪旗黑-75S" panose="00020600040101010101" charset="-122"/>
              <a:ea typeface="汉仪旗黑-75S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9600" y="3672205"/>
            <a:ext cx="367665" cy="583565"/>
          </a:xfrm>
          <a:prstGeom prst="rect">
            <a:avLst/>
          </a:prstGeom>
          <a:noFill/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en-US" altLang="zh-CN" sz="3200" kern="0" dirty="0">
                <a:solidFill>
                  <a:srgbClr val="FBF9F8"/>
                </a:solidFill>
                <a:ea typeface="汉仪旗黑-75S" panose="00020600040101010101" charset="-122"/>
                <a:cs typeface="+mn-lt"/>
                <a:sym typeface="微软雅黑" panose="020B0503020204020204" pitchFamily="34" charset="-122"/>
              </a:rPr>
              <a:t>2</a:t>
            </a:r>
            <a:endParaRPr lang="en-US" altLang="zh-CN" sz="3200" kern="0" dirty="0">
              <a:solidFill>
                <a:srgbClr val="FBF9F8"/>
              </a:solidFill>
              <a:ea typeface="汉仪旗黑-75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1395" y="5188585"/>
            <a:ext cx="2689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32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工作不足分析</a:t>
            </a:r>
            <a:endParaRPr lang="zh-CN" altLang="en-US" sz="32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1395" y="5574665"/>
            <a:ext cx="341566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76045" y="5196205"/>
            <a:ext cx="654685" cy="654685"/>
          </a:xfrm>
          <a:prstGeom prst="ellipse">
            <a:avLst/>
          </a:prstGeom>
          <a:solidFill>
            <a:srgbClr val="F5B8B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BF9F8"/>
              </a:solidFill>
              <a:latin typeface="汉仪旗黑-75S" panose="00020600040101010101" charset="-122"/>
              <a:ea typeface="汉仪旗黑-75S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13840" y="5255895"/>
            <a:ext cx="367665" cy="583565"/>
          </a:xfrm>
          <a:prstGeom prst="rect">
            <a:avLst/>
          </a:prstGeom>
          <a:noFill/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en-US" altLang="zh-CN" sz="3200" kern="0" dirty="0">
                <a:solidFill>
                  <a:srgbClr val="FBF9F8"/>
                </a:solidFill>
                <a:ea typeface="汉仪旗黑-75S" panose="00020600040101010101" charset="-122"/>
                <a:cs typeface="+mn-lt"/>
                <a:sym typeface="微软雅黑" panose="020B0503020204020204" pitchFamily="34" charset="-122"/>
              </a:rPr>
              <a:t>3</a:t>
            </a:r>
            <a:endParaRPr lang="en-US" altLang="zh-CN" sz="3200" kern="0" dirty="0">
              <a:solidFill>
                <a:srgbClr val="FBF9F8"/>
              </a:solidFill>
              <a:ea typeface="汉仪旗黑-75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23505" y="5188585"/>
            <a:ext cx="2689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32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后期工作计划</a:t>
            </a:r>
            <a:endParaRPr lang="zh-CN" altLang="en-US" sz="32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23505" y="5574665"/>
            <a:ext cx="341566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816090" y="5196205"/>
            <a:ext cx="654685" cy="654685"/>
          </a:xfrm>
          <a:prstGeom prst="ellipse">
            <a:avLst/>
          </a:prstGeom>
          <a:solidFill>
            <a:srgbClr val="F5B8B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BF9F8"/>
              </a:solidFill>
              <a:latin typeface="汉仪旗黑-75S" panose="00020600040101010101" charset="-122"/>
              <a:ea typeface="汉仪旗黑-75S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59600" y="5267325"/>
            <a:ext cx="367665" cy="583565"/>
          </a:xfrm>
          <a:prstGeom prst="rect">
            <a:avLst/>
          </a:prstGeom>
          <a:noFill/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en-US" altLang="zh-CN" sz="3200" kern="0" dirty="0">
                <a:solidFill>
                  <a:srgbClr val="FBF9F8"/>
                </a:solidFill>
                <a:ea typeface="汉仪旗黑-75S" panose="00020600040101010101" charset="-122"/>
                <a:cs typeface="+mn-lt"/>
                <a:sym typeface="微软雅黑" panose="020B0503020204020204" pitchFamily="34" charset="-122"/>
              </a:rPr>
              <a:t>4</a:t>
            </a:r>
            <a:endParaRPr lang="en-US" altLang="zh-CN" sz="3200" kern="0" dirty="0">
              <a:solidFill>
                <a:srgbClr val="FBF9F8"/>
              </a:solidFill>
              <a:ea typeface="汉仪旗黑-75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5452110" y="981710"/>
            <a:ext cx="1088390" cy="690880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4618355" y="1341755"/>
            <a:ext cx="2837815" cy="1835785"/>
          </a:xfrm>
          <a:custGeom>
            <a:avLst/>
            <a:gdLst>
              <a:gd name="connisteX0" fmla="*/ 1045566 w 2837629"/>
              <a:gd name="connsiteY0" fmla="*/ 1769 h 1835586"/>
              <a:gd name="connisteX1" fmla="*/ 15596 w 2837629"/>
              <a:gd name="connsiteY1" fmla="*/ 897754 h 1835586"/>
              <a:gd name="connisteX2" fmla="*/ 1641196 w 2837629"/>
              <a:gd name="connsiteY2" fmla="*/ 1834379 h 1835586"/>
              <a:gd name="connisteX3" fmla="*/ 2824836 w 2837629"/>
              <a:gd name="connsiteY3" fmla="*/ 737734 h 1835586"/>
              <a:gd name="connisteX4" fmla="*/ 1045566 w 2837629"/>
              <a:gd name="connsiteY4" fmla="*/ 1769 h 183558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837630" h="1835587">
                <a:moveTo>
                  <a:pt x="1045566" y="1770"/>
                </a:moveTo>
                <a:cubicBezTo>
                  <a:pt x="483591" y="33520"/>
                  <a:pt x="-103784" y="531360"/>
                  <a:pt x="15596" y="897755"/>
                </a:cubicBezTo>
                <a:cubicBezTo>
                  <a:pt x="134976" y="1264150"/>
                  <a:pt x="1079221" y="1866130"/>
                  <a:pt x="1641196" y="1834380"/>
                </a:cubicBezTo>
                <a:cubicBezTo>
                  <a:pt x="2203171" y="1802630"/>
                  <a:pt x="2944216" y="1104130"/>
                  <a:pt x="2824836" y="737735"/>
                </a:cubicBezTo>
                <a:cubicBezTo>
                  <a:pt x="2705456" y="371340"/>
                  <a:pt x="1607541" y="-29980"/>
                  <a:pt x="1045566" y="1770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709670" y="3241040"/>
            <a:ext cx="47726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zh-CN" altLang="en-US" sz="48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工作内容回顾</a:t>
            </a:r>
            <a:endParaRPr lang="zh-CN" altLang="en-US" sz="48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2617470" y="4085590"/>
            <a:ext cx="6920865" cy="64516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典雅体简" panose="00020600040101010101" charset="-122"/>
                <a:ea typeface="汉仪典雅体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 purpose. </a:t>
            </a:r>
            <a:endParaRPr lang="en-US" altLang="zh-CN" sz="1200" b="0" dirty="0">
              <a:solidFill>
                <a:schemeClr val="tx1">
                  <a:lumMod val="65000"/>
                  <a:lumOff val="35000"/>
                </a:schemeClr>
              </a:solidFill>
              <a:latin typeface="汉仪典雅体简" panose="00020600040101010101" charset="-122"/>
              <a:ea typeface="汉仪典雅体简" panose="00020600040101010101" charset="-122"/>
              <a:cs typeface="Morganite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661025" y="2054860"/>
            <a:ext cx="83439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dist" defTabSz="965835">
              <a:buFont typeface="Wingdings" panose="05000000000000000000" charset="0"/>
              <a:buNone/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汉仪中宋S" panose="00020600040101010101" charset="-122"/>
                <a:cs typeface="+mn-lt"/>
                <a:sym typeface="微软雅黑" panose="020B0503020204020204" pitchFamily="34" charset="-122"/>
              </a:rPr>
              <a:t>1</a:t>
            </a:r>
            <a:endParaRPr lang="en-US" altLang="zh-CN" sz="6600" kern="0" dirty="0">
              <a:solidFill>
                <a:schemeClr val="bg1"/>
              </a:solidFill>
              <a:ea typeface="汉仪中宋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工作内容回顾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5205" y="0"/>
            <a:ext cx="3566795" cy="6857365"/>
          </a:xfrm>
          <a:prstGeom prst="rect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 userDrawn="1"/>
        </p:nvSpPr>
        <p:spPr>
          <a:xfrm>
            <a:off x="1006475" y="3844290"/>
            <a:ext cx="3232785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a dipiscing elit. Maecenas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a dipiscing elit. Maecenas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7" name="文本框"/>
          <p:cNvSpPr txBox="1"/>
          <p:nvPr/>
        </p:nvSpPr>
        <p:spPr>
          <a:xfrm>
            <a:off x="1006475" y="352107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7" name="文本框"/>
          <p:cNvSpPr txBox="1"/>
          <p:nvPr/>
        </p:nvSpPr>
        <p:spPr>
          <a:xfrm>
            <a:off x="1006475" y="1753870"/>
            <a:ext cx="3317875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en-US" altLang="zh-CN" sz="4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ENTER YOU TITLE</a:t>
            </a:r>
            <a:endParaRPr lang="en-US" altLang="zh-CN" sz="4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900" y="3075940"/>
            <a:ext cx="3035935" cy="226060"/>
          </a:xfrm>
          <a:prstGeom prst="rect">
            <a:avLst/>
          </a:prstGeom>
          <a:solidFill>
            <a:srgbClr val="F7C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10175" y="0"/>
            <a:ext cx="3415030" cy="6857365"/>
          </a:xfrm>
          <a:prstGeom prst="rect">
            <a:avLst/>
          </a:prstGeom>
          <a:blipFill rotWithShape="1">
            <a:blip r:embed="rId1"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248775" y="1753870"/>
            <a:ext cx="2265045" cy="39693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a dipiscing elit. MaecenasLorem ipsum dolor sit amet, consectetuer adipiscing elit. Maecenas porttitora dipiscing elit. Maecenas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工作内容回顾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22495" y="2269490"/>
            <a:ext cx="1534795" cy="1534795"/>
          </a:xfrm>
          <a:prstGeom prst="ellipse">
            <a:avLst/>
          </a:prstGeom>
          <a:solidFill>
            <a:srgbClr val="A39DA7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20%</a:t>
            </a:r>
            <a:endParaRPr lang="en-US" altLang="zh-CN" sz="2400"/>
          </a:p>
        </p:txBody>
      </p:sp>
      <p:sp>
        <p:nvSpPr>
          <p:cNvPr id="4" name="椭圆 3"/>
          <p:cNvSpPr/>
          <p:nvPr/>
        </p:nvSpPr>
        <p:spPr>
          <a:xfrm>
            <a:off x="5928995" y="2269490"/>
            <a:ext cx="1534795" cy="1534795"/>
          </a:xfrm>
          <a:prstGeom prst="ellipse">
            <a:avLst/>
          </a:prstGeom>
          <a:solidFill>
            <a:srgbClr val="F7CBC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30%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28995" y="3507740"/>
            <a:ext cx="1534795" cy="1534795"/>
          </a:xfrm>
          <a:prstGeom prst="ellipse">
            <a:avLst/>
          </a:prstGeom>
          <a:solidFill>
            <a:srgbClr val="A39DA7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ym typeface="+mn-ea"/>
              </a:rPr>
              <a:t>40%</a:t>
            </a:r>
            <a:endParaRPr lang="en-US" altLang="zh-CN" sz="2400"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11700" y="3507740"/>
            <a:ext cx="1534795" cy="1534795"/>
          </a:xfrm>
          <a:prstGeom prst="ellipse">
            <a:avLst/>
          </a:prstGeom>
          <a:solidFill>
            <a:srgbClr val="F7CBC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10%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1365" y="2336165"/>
            <a:ext cx="348297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34" name="文本框"/>
          <p:cNvSpPr txBox="1"/>
          <p:nvPr/>
        </p:nvSpPr>
        <p:spPr>
          <a:xfrm>
            <a:off x="761365" y="201866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761365" y="4398010"/>
            <a:ext cx="348297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761365" y="408051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7970520" y="2336165"/>
            <a:ext cx="348297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r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10090785" y="2018665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7970520" y="4398010"/>
            <a:ext cx="348297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r"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4" name="文本框"/>
          <p:cNvSpPr txBox="1"/>
          <p:nvPr/>
        </p:nvSpPr>
        <p:spPr>
          <a:xfrm>
            <a:off x="10090785" y="4080510"/>
            <a:ext cx="13627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5452110" y="981710"/>
            <a:ext cx="1088390" cy="690880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4618355" y="1341755"/>
            <a:ext cx="2837815" cy="1835785"/>
          </a:xfrm>
          <a:custGeom>
            <a:avLst/>
            <a:gdLst>
              <a:gd name="connisteX0" fmla="*/ 1045566 w 2837629"/>
              <a:gd name="connsiteY0" fmla="*/ 1769 h 1835586"/>
              <a:gd name="connisteX1" fmla="*/ 15596 w 2837629"/>
              <a:gd name="connsiteY1" fmla="*/ 897754 h 1835586"/>
              <a:gd name="connisteX2" fmla="*/ 1641196 w 2837629"/>
              <a:gd name="connsiteY2" fmla="*/ 1834379 h 1835586"/>
              <a:gd name="connisteX3" fmla="*/ 2824836 w 2837629"/>
              <a:gd name="connsiteY3" fmla="*/ 737734 h 1835586"/>
              <a:gd name="connisteX4" fmla="*/ 1045566 w 2837629"/>
              <a:gd name="connsiteY4" fmla="*/ 1769 h 183558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837630" h="1835587">
                <a:moveTo>
                  <a:pt x="1045566" y="1770"/>
                </a:moveTo>
                <a:cubicBezTo>
                  <a:pt x="483591" y="33520"/>
                  <a:pt x="-103784" y="531360"/>
                  <a:pt x="15596" y="897755"/>
                </a:cubicBezTo>
                <a:cubicBezTo>
                  <a:pt x="134976" y="1264150"/>
                  <a:pt x="1079221" y="1866130"/>
                  <a:pt x="1641196" y="1834380"/>
                </a:cubicBezTo>
                <a:cubicBezTo>
                  <a:pt x="2203171" y="1802630"/>
                  <a:pt x="2944216" y="1104130"/>
                  <a:pt x="2824836" y="737735"/>
                </a:cubicBezTo>
                <a:cubicBezTo>
                  <a:pt x="2705456" y="371340"/>
                  <a:pt x="1607541" y="-29980"/>
                  <a:pt x="1045566" y="1770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709670" y="3241040"/>
            <a:ext cx="47726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zh-CN" altLang="en-US" sz="48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市场数据分析</a:t>
            </a:r>
            <a:endParaRPr lang="zh-CN" altLang="en-US" sz="48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2617470" y="4085590"/>
            <a:ext cx="6920865" cy="64516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典雅体简" panose="00020600040101010101" charset="-122"/>
                <a:ea typeface="汉仪典雅体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 purpose. </a:t>
            </a:r>
            <a:endParaRPr lang="en-US" altLang="zh-CN" sz="1200" b="0" dirty="0">
              <a:solidFill>
                <a:schemeClr val="tx1">
                  <a:lumMod val="65000"/>
                  <a:lumOff val="35000"/>
                </a:schemeClr>
              </a:solidFill>
              <a:latin typeface="汉仪典雅体简" panose="00020600040101010101" charset="-122"/>
              <a:ea typeface="汉仪典雅体简" panose="00020600040101010101" charset="-122"/>
              <a:cs typeface="Morganite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661025" y="2054860"/>
            <a:ext cx="83439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dist" defTabSz="965835">
              <a:buFont typeface="Wingdings" panose="05000000000000000000" charset="0"/>
              <a:buNone/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汉仪中宋S" panose="00020600040101010101" charset="-122"/>
                <a:cs typeface="+mn-lt"/>
                <a:sym typeface="微软雅黑" panose="020B0503020204020204" pitchFamily="34" charset="-122"/>
              </a:rPr>
              <a:t>2</a:t>
            </a:r>
            <a:endParaRPr lang="en-US" altLang="zh-CN" sz="6600" kern="0" dirty="0">
              <a:solidFill>
                <a:schemeClr val="bg1"/>
              </a:solidFill>
              <a:ea typeface="汉仪中宋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市场数据分析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615" y="2015490"/>
            <a:ext cx="2346960" cy="3540760"/>
          </a:xfrm>
          <a:prstGeom prst="rect">
            <a:avLst/>
          </a:prstGeom>
          <a:solidFill>
            <a:srgbClr val="A39DA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191895" y="4112895"/>
            <a:ext cx="192405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</a:t>
            </a:r>
            <a:endParaRPr lang="en-US" altLang="zh-CN" sz="1200" dirty="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1447165" y="3717290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7755" y="2426335"/>
            <a:ext cx="2138680" cy="937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8060" y="2015490"/>
            <a:ext cx="2346960" cy="3540760"/>
          </a:xfrm>
          <a:prstGeom prst="rect">
            <a:avLst/>
          </a:prstGeom>
          <a:solidFill>
            <a:srgbClr val="F7CBC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736340" y="4112895"/>
            <a:ext cx="192405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6" name="文本框"/>
          <p:cNvSpPr txBox="1"/>
          <p:nvPr/>
        </p:nvSpPr>
        <p:spPr>
          <a:xfrm>
            <a:off x="3991610" y="3717290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32200" y="2426335"/>
            <a:ext cx="2138680" cy="937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610985" y="2336165"/>
            <a:ext cx="521843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9" name="文本框"/>
          <p:cNvSpPr txBox="1"/>
          <p:nvPr/>
        </p:nvSpPr>
        <p:spPr>
          <a:xfrm>
            <a:off x="6610985" y="1994535"/>
            <a:ext cx="160337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6610985" y="3615690"/>
            <a:ext cx="521843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1" name="文本框"/>
          <p:cNvSpPr txBox="1"/>
          <p:nvPr/>
        </p:nvSpPr>
        <p:spPr>
          <a:xfrm>
            <a:off x="6610985" y="3274060"/>
            <a:ext cx="160337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6610985" y="4881880"/>
            <a:ext cx="521843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3" name="文本框"/>
          <p:cNvSpPr txBox="1"/>
          <p:nvPr/>
        </p:nvSpPr>
        <p:spPr>
          <a:xfrm>
            <a:off x="6610985" y="4540250"/>
            <a:ext cx="160337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4" name="文本框"/>
          <p:cNvSpPr txBox="1"/>
          <p:nvPr/>
        </p:nvSpPr>
        <p:spPr>
          <a:xfrm>
            <a:off x="4242435" y="2633980"/>
            <a:ext cx="91821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800" dirty="0">
                <a:solidFill>
                  <a:srgbClr val="F5B8B8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45%</a:t>
            </a:r>
            <a:endParaRPr lang="en-US" altLang="zh-CN" sz="2800" dirty="0">
              <a:solidFill>
                <a:srgbClr val="F5B8B8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25" name="文本框"/>
          <p:cNvSpPr txBox="1"/>
          <p:nvPr/>
        </p:nvSpPr>
        <p:spPr>
          <a:xfrm>
            <a:off x="1697990" y="2633980"/>
            <a:ext cx="91821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8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55%</a:t>
            </a:r>
            <a:endParaRPr lang="en-US" altLang="zh-CN" sz="28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388620" y="354965"/>
            <a:ext cx="481965" cy="502285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5250" y="114935"/>
            <a:ext cx="906145" cy="930910"/>
          </a:xfrm>
          <a:custGeom>
            <a:avLst/>
            <a:gdLst>
              <a:gd name="connsiteX0" fmla="*/ 8 w 2234"/>
              <a:gd name="connsiteY0" fmla="*/ 1531 h 1843"/>
              <a:gd name="connsiteX1" fmla="*/ 297 w 2234"/>
              <a:gd name="connsiteY1" fmla="*/ 260 h 1843"/>
              <a:gd name="connsiteX2" fmla="*/ 1740 w 2234"/>
              <a:gd name="connsiteY2" fmla="*/ 69 h 1843"/>
              <a:gd name="connsiteX3" fmla="*/ 2187 w 2234"/>
              <a:gd name="connsiteY3" fmla="*/ 527 h 1843"/>
              <a:gd name="connsiteX4" fmla="*/ 780 w 2234"/>
              <a:gd name="connsiteY4" fmla="*/ 1161 h 1843"/>
              <a:gd name="connsiteX5" fmla="*/ 373 w 2234"/>
              <a:gd name="connsiteY5" fmla="*/ 1844 h 1843"/>
              <a:gd name="connsiteX6" fmla="*/ 8 w 2234"/>
              <a:gd name="connsiteY6" fmla="*/ 1531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" h="1844">
                <a:moveTo>
                  <a:pt x="8" y="1531"/>
                </a:moveTo>
                <a:cubicBezTo>
                  <a:pt x="-3" y="1210"/>
                  <a:pt x="-50" y="553"/>
                  <a:pt x="297" y="260"/>
                </a:cubicBezTo>
                <a:cubicBezTo>
                  <a:pt x="643" y="-32"/>
                  <a:pt x="1386" y="-50"/>
                  <a:pt x="1740" y="69"/>
                </a:cubicBezTo>
                <a:cubicBezTo>
                  <a:pt x="2095" y="189"/>
                  <a:pt x="2343" y="225"/>
                  <a:pt x="2187" y="527"/>
                </a:cubicBezTo>
                <a:cubicBezTo>
                  <a:pt x="2030" y="828"/>
                  <a:pt x="1123" y="959"/>
                  <a:pt x="780" y="1161"/>
                </a:cubicBezTo>
                <a:cubicBezTo>
                  <a:pt x="437" y="1363"/>
                  <a:pt x="563" y="1852"/>
                  <a:pt x="373" y="1844"/>
                </a:cubicBezTo>
                <a:cubicBezTo>
                  <a:pt x="183" y="1835"/>
                  <a:pt x="19" y="1853"/>
                  <a:pt x="8" y="1531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95" y="288925"/>
            <a:ext cx="2416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市场数据分析</a:t>
            </a:r>
            <a:endParaRPr lang="zh-CN" altLang="en-US" sz="24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395" y="567055"/>
            <a:ext cx="3266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20285"/>
            <a:ext cx="12192635" cy="2037080"/>
            <a:chOff x="0" y="7591"/>
            <a:chExt cx="19913" cy="3208"/>
          </a:xfrm>
        </p:grpSpPr>
        <p:sp>
          <p:nvSpPr>
            <p:cNvPr id="6" name="矩形 5"/>
            <p:cNvSpPr/>
            <p:nvPr/>
          </p:nvSpPr>
          <p:spPr>
            <a:xfrm>
              <a:off x="9957" y="7591"/>
              <a:ext cx="9957" cy="3209"/>
            </a:xfrm>
            <a:prstGeom prst="rect">
              <a:avLst/>
            </a:prstGeom>
            <a:solidFill>
              <a:srgbClr val="F7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7591"/>
              <a:ext cx="9957" cy="3209"/>
            </a:xfrm>
            <a:prstGeom prst="rect">
              <a:avLst/>
            </a:prstGeom>
            <a:solidFill>
              <a:srgbClr val="A39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1271270" y="1511300"/>
          <a:ext cx="9649460" cy="290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 userDrawn="1"/>
        </p:nvSpPr>
        <p:spPr>
          <a:xfrm>
            <a:off x="1201420" y="5535295"/>
            <a:ext cx="382587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r>
              <a:rPr lang="en-US" altLang="zh-CN" sz="1200" dirty="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Lorem i</a:t>
            </a:r>
            <a:endParaRPr lang="en-US" altLang="zh-CN" sz="1200" dirty="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1201420" y="513651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7284085" y="5535295"/>
            <a:ext cx="382587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rPr>
              <a:t>Lorem ipsum dolor sit amet, consectetuer adipiscing elit. Maecenas porttitor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Lorem ipsum dolor sit amet, consectetuer adipiscing elit. Maecenas Lorem i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4" name="文本框"/>
          <p:cNvSpPr txBox="1"/>
          <p:nvPr/>
        </p:nvSpPr>
        <p:spPr>
          <a:xfrm>
            <a:off x="7284085" y="5136515"/>
            <a:ext cx="1413510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sz="2000" dirty="0">
                <a:solidFill>
                  <a:srgbClr val="7D7684"/>
                </a:solidFill>
                <a:effectLst/>
                <a:latin typeface="汉仪中宋S" panose="00020600040101010101" charset="-122"/>
                <a:ea typeface="汉仪中宋S" panose="00020600040101010101" charset="-122"/>
              </a:rPr>
              <a:t>输入标题</a:t>
            </a:r>
            <a:endParaRPr lang="zh-CN" altLang="en-US" sz="2000" dirty="0">
              <a:solidFill>
                <a:srgbClr val="7D7684"/>
              </a:solidFill>
              <a:effectLst/>
              <a:latin typeface="汉仪中宋S" panose="00020600040101010101" charset="-122"/>
              <a:ea typeface="汉仪中宋S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 userDrawn="1"/>
        </p:nvSpPr>
        <p:spPr>
          <a:xfrm>
            <a:off x="5452110" y="981710"/>
            <a:ext cx="1088390" cy="690880"/>
          </a:xfrm>
          <a:prstGeom prst="ellipse">
            <a:avLst/>
          </a:prstGeom>
          <a:solidFill>
            <a:srgbClr val="F5B8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4618355" y="1341755"/>
            <a:ext cx="2837815" cy="1835785"/>
          </a:xfrm>
          <a:custGeom>
            <a:avLst/>
            <a:gdLst>
              <a:gd name="connisteX0" fmla="*/ 1045566 w 2837629"/>
              <a:gd name="connsiteY0" fmla="*/ 1769 h 1835586"/>
              <a:gd name="connisteX1" fmla="*/ 15596 w 2837629"/>
              <a:gd name="connsiteY1" fmla="*/ 897754 h 1835586"/>
              <a:gd name="connisteX2" fmla="*/ 1641196 w 2837629"/>
              <a:gd name="connsiteY2" fmla="*/ 1834379 h 1835586"/>
              <a:gd name="connisteX3" fmla="*/ 2824836 w 2837629"/>
              <a:gd name="connsiteY3" fmla="*/ 737734 h 1835586"/>
              <a:gd name="connisteX4" fmla="*/ 1045566 w 2837629"/>
              <a:gd name="connsiteY4" fmla="*/ 1769 h 183558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837630" h="1835587">
                <a:moveTo>
                  <a:pt x="1045566" y="1770"/>
                </a:moveTo>
                <a:cubicBezTo>
                  <a:pt x="483591" y="33520"/>
                  <a:pt x="-103784" y="531360"/>
                  <a:pt x="15596" y="897755"/>
                </a:cubicBezTo>
                <a:cubicBezTo>
                  <a:pt x="134976" y="1264150"/>
                  <a:pt x="1079221" y="1866130"/>
                  <a:pt x="1641196" y="1834380"/>
                </a:cubicBezTo>
                <a:cubicBezTo>
                  <a:pt x="2203171" y="1802630"/>
                  <a:pt x="2944216" y="1104130"/>
                  <a:pt x="2824836" y="737735"/>
                </a:cubicBezTo>
                <a:cubicBezTo>
                  <a:pt x="2705456" y="371340"/>
                  <a:pt x="1607541" y="-29980"/>
                  <a:pt x="1045566" y="1770"/>
                </a:cubicBezTo>
                <a:close/>
              </a:path>
            </a:pathLst>
          </a:custGeom>
          <a:solidFill>
            <a:srgbClr val="7D768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709670" y="3241040"/>
            <a:ext cx="47726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zh-CN" altLang="en-US" sz="4800" kern="0" dirty="0">
                <a:solidFill>
                  <a:srgbClr val="7D7684"/>
                </a:solidFill>
                <a:latin typeface="汉仪中宋S" panose="00020600040101010101" charset="-122"/>
                <a:ea typeface="汉仪中宋S" panose="00020600040101010101" charset="-122"/>
                <a:cs typeface="方正清刻本悦宋简体" panose="02000000000000000000" charset="-122"/>
                <a:sym typeface="微软雅黑" panose="020B0503020204020204" pitchFamily="34" charset="-122"/>
              </a:rPr>
              <a:t>工作不足分析</a:t>
            </a:r>
            <a:endParaRPr lang="zh-CN" altLang="en-US" sz="4800" kern="0" dirty="0">
              <a:solidFill>
                <a:srgbClr val="7D7684"/>
              </a:solidFill>
              <a:latin typeface="汉仪中宋S" panose="00020600040101010101" charset="-122"/>
              <a:ea typeface="汉仪中宋S" panose="00020600040101010101" charset="-122"/>
              <a:cs typeface="方正清刻本悦宋简体" panose="02000000000000000000" charset="-122"/>
              <a:sym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2617470" y="4085590"/>
            <a:ext cx="6920865" cy="64516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典雅体简" panose="00020600040101010101" charset="-122"/>
                <a:ea typeface="汉仪典雅体简" panose="00020600040101010101" charset="-122"/>
                <a:cs typeface="Morganite" charset="0"/>
              </a:rPr>
              <a:t>A company is an association or collection of individuals, whether natural persons, legal persons, or a mixture of both. Company members share a common purpose. </a:t>
            </a:r>
            <a:endParaRPr lang="en-US" altLang="zh-CN" sz="1200" b="0" dirty="0">
              <a:solidFill>
                <a:schemeClr val="tx1">
                  <a:lumMod val="65000"/>
                  <a:lumOff val="35000"/>
                </a:schemeClr>
              </a:solidFill>
              <a:latin typeface="汉仪典雅体简" panose="00020600040101010101" charset="-122"/>
              <a:ea typeface="汉仪典雅体简" panose="00020600040101010101" charset="-122"/>
              <a:cs typeface="Morganite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661025" y="2054860"/>
            <a:ext cx="83439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dist" defTabSz="965835">
              <a:buFont typeface="Wingdings" panose="05000000000000000000" charset="0"/>
              <a:buNone/>
              <a:defRPr/>
            </a:pPr>
            <a:r>
              <a:rPr lang="en-US" altLang="zh-CN" sz="6600" kern="0" dirty="0">
                <a:solidFill>
                  <a:schemeClr val="bg1"/>
                </a:solidFill>
                <a:ea typeface="汉仪中宋S" panose="00020600040101010101" charset="-122"/>
                <a:cs typeface="+mn-lt"/>
                <a:sym typeface="微软雅黑" panose="020B0503020204020204" pitchFamily="34" charset="-122"/>
              </a:rPr>
              <a:t>3</a:t>
            </a:r>
            <a:endParaRPr lang="en-US" altLang="zh-CN" sz="6600" kern="0" dirty="0">
              <a:solidFill>
                <a:schemeClr val="bg1"/>
              </a:solidFill>
              <a:ea typeface="汉仪中宋S" panose="00020600040101010101" charset="-122"/>
              <a:cs typeface="+mn-lt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5836</Words>
  <Application>WPS 演示</Application>
  <PresentationFormat>宽屏</PresentationFormat>
  <Paragraphs>238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</vt:lpstr>
      <vt:lpstr>汉仪中宋S</vt:lpstr>
      <vt:lpstr>汉仪中简黑简</vt:lpstr>
      <vt:lpstr>Morganite</vt:lpstr>
      <vt:lpstr>思源黑体旧字形 Normal</vt:lpstr>
      <vt:lpstr>方正清刻本悦宋简体</vt:lpstr>
      <vt:lpstr>汉仪旗黑-75S</vt:lpstr>
      <vt:lpstr>汉仪典雅体简</vt:lpstr>
      <vt:lpstr>黑体</vt:lpstr>
      <vt:lpstr>Arial Unicode MS</vt:lpstr>
      <vt:lpstr>Calibri</vt:lpstr>
      <vt:lpstr>★日文毛笔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172</cp:revision>
  <dcterms:created xsi:type="dcterms:W3CDTF">2019-06-19T02:08:00Z</dcterms:created>
  <dcterms:modified xsi:type="dcterms:W3CDTF">2022-01-17T06:03:30Z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v1.0_mb_y+oN09mvnSUmeDE6e/E0iQ==</vt:lpwstr>
  </property>
  <property fmtid="{D5CDD505-2E9C-101B-9397-08002B2CF9AE}" pid="4" name="ICV">
    <vt:lpwstr>04C1E8FFA1DA44C5B5A2F0E05F968364</vt:lpwstr>
  </property>
</Properties>
</file>