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7" r:id="rId3"/>
  </p:sldMasterIdLst>
  <p:notesMasterIdLst>
    <p:notesMasterId r:id="rId8"/>
  </p:notesMasterIdLst>
  <p:sldIdLst>
    <p:sldId id="521" r:id="rId4"/>
    <p:sldId id="522" r:id="rId5"/>
    <p:sldId id="523" r:id="rId6"/>
    <p:sldId id="495" r:id="rId7"/>
    <p:sldId id="496" r:id="rId9"/>
    <p:sldId id="497" r:id="rId10"/>
    <p:sldId id="499" r:id="rId11"/>
    <p:sldId id="536" r:id="rId12"/>
    <p:sldId id="501" r:id="rId13"/>
    <p:sldId id="503" r:id="rId14"/>
    <p:sldId id="537" r:id="rId15"/>
    <p:sldId id="506" r:id="rId16"/>
    <p:sldId id="509" r:id="rId17"/>
    <p:sldId id="510" r:id="rId18"/>
    <p:sldId id="511" r:id="rId19"/>
    <p:sldId id="513" r:id="rId20"/>
    <p:sldId id="516" r:id="rId21"/>
    <p:sldId id="517" r:id="rId22"/>
    <p:sldId id="518" r:id="rId23"/>
    <p:sldId id="520" r:id="rId24"/>
    <p:sldId id="538" r:id="rId25"/>
  </p:sldIdLst>
  <p:sldSz cx="9144000" cy="5143500" type="screen16x9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AEB"/>
    <a:srgbClr val="A35638"/>
    <a:srgbClr val="FFF7E1"/>
    <a:srgbClr val="FFFBF7"/>
    <a:srgbClr val="FFFEFB"/>
    <a:srgbClr val="DC8250"/>
    <a:srgbClr val="83462D"/>
    <a:srgbClr val="E08F62"/>
    <a:srgbClr val="F7FDFF"/>
    <a:srgbClr val="CFF5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6314" autoAdjust="0"/>
  </p:normalViewPr>
  <p:slideViewPr>
    <p:cSldViewPr>
      <p:cViewPr varScale="1">
        <p:scale>
          <a:sx n="147" d="100"/>
          <a:sy n="147" d="100"/>
        </p:scale>
        <p:origin x="-606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0F084E-FC6F-4E03-8E41-3511E1BEC92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A70EB99-FD46-424E-AF3C-517C529897E7}">
      <dgm:prSet custT="1"/>
      <dgm:spPr>
        <a:solidFill>
          <a:schemeClr val="accent2"/>
        </a:solidFill>
      </dgm:spPr>
      <dgm:t>
        <a:bodyPr/>
        <a:lstStyle/>
        <a:p>
          <a:pPr algn="ctr"/>
          <a:r>
            <a:rPr lang="zh-CN" altLang="en-US" sz="2400" b="0" dirty="0" smtClean="0">
              <a:latin typeface="+mn-lt"/>
              <a:ea typeface="+mn-ea"/>
              <a:cs typeface="+mn-ea"/>
              <a:sym typeface="+mn-lt"/>
            </a:rPr>
            <a:t>切割食物</a:t>
          </a:r>
          <a:endParaRPr lang="zh-CN" altLang="en-US" sz="2400" b="0" dirty="0">
            <a:latin typeface="+mn-lt"/>
            <a:ea typeface="+mn-ea"/>
            <a:cs typeface="+mn-ea"/>
            <a:sym typeface="+mn-lt"/>
          </a:endParaRPr>
        </a:p>
      </dgm:t>
    </dgm:pt>
    <dgm:pt modelId="{181AA115-677C-4F38-BD0F-57A538CFAB3B}" cxnId="{C2C0BE60-B21C-42AF-9B2B-BFA6168DB99F}" type="parTrans">
      <dgm:prSet/>
      <dgm:spPr/>
      <dgm:t>
        <a:bodyPr/>
        <a:lstStyle/>
        <a:p>
          <a:pPr algn="ctr"/>
          <a:endParaRPr lang="zh-CN" altLang="en-US" sz="2800"/>
        </a:p>
      </dgm:t>
    </dgm:pt>
    <dgm:pt modelId="{2CEAEF98-8BEE-4A8D-977D-2B9BBF29C520}" cxnId="{C2C0BE60-B21C-42AF-9B2B-BFA6168DB99F}" type="sibTrans">
      <dgm:prSet/>
      <dgm:spPr/>
      <dgm:t>
        <a:bodyPr/>
        <a:lstStyle/>
        <a:p>
          <a:pPr algn="ctr"/>
          <a:endParaRPr lang="zh-CN" altLang="en-US" sz="2800"/>
        </a:p>
      </dgm:t>
    </dgm:pt>
    <dgm:pt modelId="{707CABD4-69D6-4A30-83AD-43560D9274C3}" type="pres">
      <dgm:prSet presAssocID="{EB0F084E-FC6F-4E03-8E41-3511E1BEC92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1BBC56D-B244-4DA2-AF5C-705D66718B50}" type="pres">
      <dgm:prSet presAssocID="{CA70EB99-FD46-424E-AF3C-517C529897E7}" presName="parentText" presStyleLbl="node1" presStyleIdx="0" presStyleCnt="1" custLinFactNeighborY="1918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939FA74-F019-4256-AB8B-1FB028D12019}" type="presOf" srcId="{EB0F084E-FC6F-4E03-8E41-3511E1BEC92B}" destId="{707CABD4-69D6-4A30-83AD-43560D9274C3}" srcOrd="0" destOrd="0" presId="urn:microsoft.com/office/officeart/2005/8/layout/vList2"/>
    <dgm:cxn modelId="{C7E55847-9630-492B-B6E7-14F2C6FB9842}" type="presOf" srcId="{CA70EB99-FD46-424E-AF3C-517C529897E7}" destId="{71BBC56D-B244-4DA2-AF5C-705D66718B50}" srcOrd="0" destOrd="0" presId="urn:microsoft.com/office/officeart/2005/8/layout/vList2"/>
    <dgm:cxn modelId="{C2C0BE60-B21C-42AF-9B2B-BFA6168DB99F}" srcId="{EB0F084E-FC6F-4E03-8E41-3511E1BEC92B}" destId="{CA70EB99-FD46-424E-AF3C-517C529897E7}" srcOrd="0" destOrd="0" parTransId="{181AA115-677C-4F38-BD0F-57A538CFAB3B}" sibTransId="{2CEAEF98-8BEE-4A8D-977D-2B9BBF29C520}"/>
    <dgm:cxn modelId="{F78BCCAE-47AB-4591-9C3A-9ADABB3D7CF8}" type="presParOf" srcId="{707CABD4-69D6-4A30-83AD-43560D9274C3}" destId="{71BBC56D-B244-4DA2-AF5C-705D66718B5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EEBEC1-4FCC-4B59-891C-39E7BA6063F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8D457F1-A82F-4F15-9635-C9336B509758}">
      <dgm:prSet custT="1"/>
      <dgm:spPr>
        <a:solidFill>
          <a:schemeClr val="accent1"/>
        </a:solidFill>
      </dgm:spPr>
      <dgm:t>
        <a:bodyPr/>
        <a:lstStyle/>
        <a:p>
          <a:pPr algn="ctr"/>
          <a:r>
            <a:rPr lang="zh-CN" altLang="en-US" sz="2400" b="0" dirty="0" smtClean="0">
              <a:latin typeface="+mn-lt"/>
              <a:ea typeface="+mn-ea"/>
              <a:cs typeface="+mn-ea"/>
              <a:sym typeface="+mn-lt"/>
            </a:rPr>
            <a:t>刀口向内</a:t>
          </a:r>
          <a:endParaRPr lang="zh-CN" altLang="en-US" sz="2400" b="0" dirty="0">
            <a:latin typeface="+mn-lt"/>
            <a:ea typeface="+mn-ea"/>
            <a:cs typeface="+mn-ea"/>
            <a:sym typeface="+mn-lt"/>
          </a:endParaRPr>
        </a:p>
      </dgm:t>
    </dgm:pt>
    <dgm:pt modelId="{3EBC95FE-6DE8-4754-A99A-EFDCB4C8FAD2}" cxnId="{E95C9749-EC1E-460C-A38C-57D040790A64}" type="parTrans">
      <dgm:prSet/>
      <dgm:spPr/>
      <dgm:t>
        <a:bodyPr/>
        <a:lstStyle/>
        <a:p>
          <a:endParaRPr lang="zh-CN" altLang="en-US"/>
        </a:p>
      </dgm:t>
    </dgm:pt>
    <dgm:pt modelId="{D03CB1F4-2722-4DC3-BB21-DE4DE4A6875A}" cxnId="{E95C9749-EC1E-460C-A38C-57D040790A64}" type="sibTrans">
      <dgm:prSet/>
      <dgm:spPr/>
      <dgm:t>
        <a:bodyPr/>
        <a:lstStyle/>
        <a:p>
          <a:endParaRPr lang="zh-CN" altLang="en-US"/>
        </a:p>
      </dgm:t>
    </dgm:pt>
    <dgm:pt modelId="{A6ABB304-9D28-4BA0-9881-46B85D36EC45}" type="pres">
      <dgm:prSet presAssocID="{47EEBEC1-4FCC-4B59-891C-39E7BA6063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0692932-A77B-4165-B994-B8E65993F9AF}" type="pres">
      <dgm:prSet presAssocID="{88D457F1-A82F-4F15-9635-C9336B509758}" presName="parentText" presStyleLbl="node1" presStyleIdx="0" presStyleCnt="1" custLinFactNeighborX="784" custLinFactNeighborY="-4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95C9749-EC1E-460C-A38C-57D040790A64}" srcId="{47EEBEC1-4FCC-4B59-891C-39E7BA6063F0}" destId="{88D457F1-A82F-4F15-9635-C9336B509758}" srcOrd="0" destOrd="0" parTransId="{3EBC95FE-6DE8-4754-A99A-EFDCB4C8FAD2}" sibTransId="{D03CB1F4-2722-4DC3-BB21-DE4DE4A6875A}"/>
    <dgm:cxn modelId="{EC7CDABD-403A-40B2-B0DE-1E5283ACB79C}" type="presOf" srcId="{88D457F1-A82F-4F15-9635-C9336B509758}" destId="{20692932-A77B-4165-B994-B8E65993F9AF}" srcOrd="0" destOrd="0" presId="urn:microsoft.com/office/officeart/2005/8/layout/vList2"/>
    <dgm:cxn modelId="{FF64B6BC-3762-4A62-9750-2D792E014570}" type="presOf" srcId="{47EEBEC1-4FCC-4B59-891C-39E7BA6063F0}" destId="{A6ABB304-9D28-4BA0-9881-46B85D36EC45}" srcOrd="0" destOrd="0" presId="urn:microsoft.com/office/officeart/2005/8/layout/vList2"/>
    <dgm:cxn modelId="{8EC08CBA-E0E9-4AEB-9418-73F46243A5DE}" type="presParOf" srcId="{A6ABB304-9D28-4BA0-9881-46B85D36EC45}" destId="{20692932-A77B-4165-B994-B8E65993F9A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0F084E-FC6F-4E03-8E41-3511E1BEC92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A70EB99-FD46-424E-AF3C-517C529897E7}">
      <dgm:prSet custT="1"/>
      <dgm:spPr>
        <a:solidFill>
          <a:schemeClr val="accent1"/>
        </a:solidFill>
      </dgm:spPr>
      <dgm:t>
        <a:bodyPr/>
        <a:lstStyle/>
        <a:p>
          <a:pPr algn="ctr"/>
          <a:r>
            <a:rPr lang="zh-CN" altLang="en-US" sz="2400" b="0" dirty="0" smtClean="0">
              <a:latin typeface="+mn-lt"/>
              <a:ea typeface="+mn-ea"/>
              <a:cs typeface="+mn-ea"/>
              <a:sym typeface="+mn-lt"/>
            </a:rPr>
            <a:t>固定食物</a:t>
          </a:r>
          <a:endParaRPr lang="zh-CN" altLang="en-US" sz="2400" b="0" dirty="0">
            <a:latin typeface="+mn-lt"/>
            <a:ea typeface="+mn-ea"/>
            <a:cs typeface="+mn-ea"/>
            <a:sym typeface="+mn-lt"/>
          </a:endParaRPr>
        </a:p>
      </dgm:t>
    </dgm:pt>
    <dgm:pt modelId="{181AA115-677C-4F38-BD0F-57A538CFAB3B}" cxnId="{C2C0BE60-B21C-42AF-9B2B-BFA6168DB99F}" type="parTrans">
      <dgm:prSet/>
      <dgm:spPr/>
      <dgm:t>
        <a:bodyPr/>
        <a:lstStyle/>
        <a:p>
          <a:pPr algn="ctr"/>
          <a:endParaRPr lang="zh-CN" altLang="en-US" sz="2800"/>
        </a:p>
      </dgm:t>
    </dgm:pt>
    <dgm:pt modelId="{2CEAEF98-8BEE-4A8D-977D-2B9BBF29C520}" cxnId="{C2C0BE60-B21C-42AF-9B2B-BFA6168DB99F}" type="sibTrans">
      <dgm:prSet/>
      <dgm:spPr/>
      <dgm:t>
        <a:bodyPr/>
        <a:lstStyle/>
        <a:p>
          <a:pPr algn="ctr"/>
          <a:endParaRPr lang="zh-CN" altLang="en-US" sz="2800"/>
        </a:p>
      </dgm:t>
    </dgm:pt>
    <dgm:pt modelId="{707CABD4-69D6-4A30-83AD-43560D9274C3}" type="pres">
      <dgm:prSet presAssocID="{EB0F084E-FC6F-4E03-8E41-3511E1BEC92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1BBC56D-B244-4DA2-AF5C-705D66718B50}" type="pres">
      <dgm:prSet presAssocID="{CA70EB99-FD46-424E-AF3C-517C529897E7}" presName="parentText" presStyleLbl="node1" presStyleIdx="0" presStyleCnt="1" custLinFactNeighborX="-12407" custLinFactNeighborY="1536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4104C0F-30BA-40F1-BACE-A6DD4BC149AB}" type="presOf" srcId="{EB0F084E-FC6F-4E03-8E41-3511E1BEC92B}" destId="{707CABD4-69D6-4A30-83AD-43560D9274C3}" srcOrd="0" destOrd="0" presId="urn:microsoft.com/office/officeart/2005/8/layout/vList2"/>
    <dgm:cxn modelId="{9C064992-C5CE-4D38-9D84-4F2E70472CFB}" type="presOf" srcId="{CA70EB99-FD46-424E-AF3C-517C529897E7}" destId="{71BBC56D-B244-4DA2-AF5C-705D66718B50}" srcOrd="0" destOrd="0" presId="urn:microsoft.com/office/officeart/2005/8/layout/vList2"/>
    <dgm:cxn modelId="{C2C0BE60-B21C-42AF-9B2B-BFA6168DB99F}" srcId="{EB0F084E-FC6F-4E03-8E41-3511E1BEC92B}" destId="{CA70EB99-FD46-424E-AF3C-517C529897E7}" srcOrd="0" destOrd="0" parTransId="{181AA115-677C-4F38-BD0F-57A538CFAB3B}" sibTransId="{2CEAEF98-8BEE-4A8D-977D-2B9BBF29C520}"/>
    <dgm:cxn modelId="{3E3FDC99-A781-489D-A52F-518112AAB404}" type="presParOf" srcId="{707CABD4-69D6-4A30-83AD-43560D9274C3}" destId="{71BBC56D-B244-4DA2-AF5C-705D66718B5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BBC56D-B244-4DA2-AF5C-705D66718B50}">
      <dsp:nvSpPr>
        <dsp:cNvPr id="0" name=""/>
        <dsp:cNvSpPr/>
      </dsp:nvSpPr>
      <dsp:spPr>
        <a:xfrm>
          <a:off x="0" y="90"/>
          <a:ext cx="1830027" cy="447707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 smtClean="0">
              <a:latin typeface="+mn-lt"/>
              <a:ea typeface="+mn-ea"/>
              <a:cs typeface="+mn-ea"/>
              <a:sym typeface="+mn-lt"/>
            </a:rPr>
            <a:t>切割食物</a:t>
          </a:r>
          <a:endParaRPr lang="zh-CN" altLang="en-US" sz="2400" b="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21855" y="21945"/>
        <a:ext cx="1786317" cy="4039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692932-A77B-4165-B994-B8E65993F9AF}">
      <dsp:nvSpPr>
        <dsp:cNvPr id="0" name=""/>
        <dsp:cNvSpPr/>
      </dsp:nvSpPr>
      <dsp:spPr>
        <a:xfrm>
          <a:off x="0" y="115"/>
          <a:ext cx="1830273" cy="441332"/>
        </a:xfrm>
        <a:prstGeom prst="round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 smtClean="0">
              <a:latin typeface="+mn-lt"/>
              <a:ea typeface="+mn-ea"/>
              <a:cs typeface="+mn-ea"/>
              <a:sym typeface="+mn-lt"/>
            </a:rPr>
            <a:t>刀口向内</a:t>
          </a:r>
          <a:endParaRPr lang="zh-CN" altLang="en-US" sz="2400" b="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21544" y="21659"/>
        <a:ext cx="1787185" cy="3982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BBC56D-B244-4DA2-AF5C-705D66718B50}">
      <dsp:nvSpPr>
        <dsp:cNvPr id="0" name=""/>
        <dsp:cNvSpPr/>
      </dsp:nvSpPr>
      <dsp:spPr>
        <a:xfrm>
          <a:off x="0" y="90"/>
          <a:ext cx="1920602" cy="447707"/>
        </a:xfrm>
        <a:prstGeom prst="round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0" kern="1200" dirty="0" smtClean="0">
              <a:latin typeface="+mn-lt"/>
              <a:ea typeface="+mn-ea"/>
              <a:cs typeface="+mn-ea"/>
              <a:sym typeface="+mn-lt"/>
            </a:rPr>
            <a:t>固定食物</a:t>
          </a:r>
          <a:endParaRPr lang="zh-CN" altLang="en-US" sz="2400" b="0" kern="1200" dirty="0">
            <a:latin typeface="+mn-lt"/>
            <a:ea typeface="+mn-ea"/>
            <a:cs typeface="+mn-ea"/>
            <a:sym typeface="+mn-lt"/>
          </a:endParaRPr>
        </a:p>
      </dsp:txBody>
      <dsp:txXfrm>
        <a:off x="21855" y="21945"/>
        <a:ext cx="1876892" cy="4039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lnSpAfChP" val="20"/>
              <dgm:param type="stBulletLvl" val="1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lnSpAfChP" val="20"/>
              <dgm:param type="stBulletLvl" val="1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lnSpAfChP" val="20"/>
              <dgm:param type="stBulletLvl" val="1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81595-57C9-40C3-B7B8-3DD84C0729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7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solidFill>
          <a:srgbClr val="FF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588843" y="36195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餐桌入座的礼仪</a:t>
            </a:r>
            <a:endParaRPr lang="zh-CN" altLang="en-US" sz="16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 rot="291184">
            <a:off x="373736" y="372622"/>
            <a:ext cx="264967" cy="299330"/>
            <a:chOff x="742693" y="856506"/>
            <a:chExt cx="3285513" cy="371160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7" name="椭圆 6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A356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 userDrawn="1"/>
        </p:nvSpPr>
        <p:spPr>
          <a:xfrm>
            <a:off x="0" y="4933950"/>
            <a:ext cx="9144000" cy="209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 userDrawn="1"/>
        </p:nvCxnSpPr>
        <p:spPr>
          <a:xfrm>
            <a:off x="2196737" y="540476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rgbClr val="FF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588843" y="36195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餐具的使用方法</a:t>
            </a:r>
            <a:endParaRPr lang="zh-CN" altLang="en-US" sz="16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 rot="291184">
            <a:off x="373736" y="372622"/>
            <a:ext cx="264967" cy="299330"/>
            <a:chOff x="742693" y="856506"/>
            <a:chExt cx="3285513" cy="371160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7" name="椭圆 6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A356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 userDrawn="1"/>
        </p:nvSpPr>
        <p:spPr>
          <a:xfrm>
            <a:off x="0" y="4933950"/>
            <a:ext cx="9144000" cy="209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2196737" y="540476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rgbClr val="FF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588843" y="36195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进餐时主要礼仪</a:t>
            </a:r>
            <a:endParaRPr lang="zh-CN" altLang="en-US" sz="16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 rot="291184">
            <a:off x="373736" y="372622"/>
            <a:ext cx="264967" cy="299330"/>
            <a:chOff x="742693" y="856506"/>
            <a:chExt cx="3285513" cy="371160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7" name="椭圆 6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A356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 userDrawn="1"/>
        </p:nvSpPr>
        <p:spPr>
          <a:xfrm>
            <a:off x="0" y="4933950"/>
            <a:ext cx="9144000" cy="209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2196737" y="540476"/>
            <a:ext cx="640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solidFill>
          <a:srgbClr val="FFFA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0" y="4933950"/>
            <a:ext cx="9144000" cy="209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828800" y="485775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jpe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diagramColors" Target="../diagrams/colors2.xml"/><Relationship Id="rId8" Type="http://schemas.openxmlformats.org/officeDocument/2006/relationships/diagramQuickStyle" Target="../diagrams/quickStyle2.xml"/><Relationship Id="rId7" Type="http://schemas.openxmlformats.org/officeDocument/2006/relationships/diagramLayout" Target="../diagrams/layout2.xml"/><Relationship Id="rId6" Type="http://schemas.openxmlformats.org/officeDocument/2006/relationships/diagramData" Target="../diagrams/data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7" Type="http://schemas.openxmlformats.org/officeDocument/2006/relationships/notesSlide" Target="../notesSlides/notesSlide13.xml"/><Relationship Id="rId16" Type="http://schemas.openxmlformats.org/officeDocument/2006/relationships/slideLayout" Target="../slideLayouts/slideLayout4.xml"/><Relationship Id="rId15" Type="http://schemas.microsoft.com/office/2007/relationships/diagramDrawing" Target="../diagrams/drawing3.xml"/><Relationship Id="rId14" Type="http://schemas.openxmlformats.org/officeDocument/2006/relationships/diagramColors" Target="../diagrams/colors3.xml"/><Relationship Id="rId13" Type="http://schemas.openxmlformats.org/officeDocument/2006/relationships/diagramQuickStyle" Target="../diagrams/quickStyle3.xml"/><Relationship Id="rId12" Type="http://schemas.openxmlformats.org/officeDocument/2006/relationships/diagramLayout" Target="../diagrams/layout3.xml"/><Relationship Id="rId11" Type="http://schemas.openxmlformats.org/officeDocument/2006/relationships/diagramData" Target="../diagrams/data3.xml"/><Relationship Id="rId10" Type="http://schemas.microsoft.com/office/2007/relationships/diagramDrawing" Target="../diagrams/drawing2.xml"/><Relationship Id="rId1" Type="http://schemas.openxmlformats.org/officeDocument/2006/relationships/diagramData" Target="../diagrams/data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jpe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4972051" y="971550"/>
            <a:ext cx="5143500" cy="320040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717096" y="708930"/>
            <a:ext cx="5167993" cy="3733800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4267200" y="1276350"/>
            <a:ext cx="813627" cy="8136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餐</a:t>
            </a:r>
            <a:endParaRPr lang="zh-CN" altLang="en-US" sz="4400" dirty="0"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279149" y="1276350"/>
            <a:ext cx="813627" cy="813627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桌</a:t>
            </a:r>
            <a:endParaRPr lang="zh-CN" altLang="en-US" sz="4400" dirty="0">
              <a:solidFill>
                <a:schemeClr val="accent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291098" y="1276350"/>
            <a:ext cx="813627" cy="8136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礼</a:t>
            </a:r>
            <a:endParaRPr lang="zh-CN" altLang="en-US" sz="4400" dirty="0"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303047" y="1276350"/>
            <a:ext cx="813627" cy="813627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仪</a:t>
            </a:r>
            <a:endParaRPr lang="zh-CN" altLang="en-US" sz="4400" dirty="0">
              <a:solidFill>
                <a:schemeClr val="accent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267200" y="2266950"/>
            <a:ext cx="4191000" cy="477054"/>
            <a:chOff x="4419600" y="2495550"/>
            <a:chExt cx="4191000" cy="477054"/>
          </a:xfrm>
        </p:grpSpPr>
        <p:sp>
          <p:nvSpPr>
            <p:cNvPr id="11" name="文本框 10"/>
            <p:cNvSpPr txBox="1"/>
            <p:nvPr/>
          </p:nvSpPr>
          <p:spPr>
            <a:xfrm>
              <a:off x="4419600" y="2495550"/>
              <a:ext cx="41910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zh-CN" altLang="zh-CN" sz="2500" spc="900" dirty="0">
                  <a:solidFill>
                    <a:schemeClr val="accent1"/>
                  </a:solidFill>
                  <a:cs typeface="+mn-ea"/>
                  <a:sym typeface="+mn-lt"/>
                </a:rPr>
                <a:t>中西方餐桌</a:t>
              </a:r>
              <a:r>
                <a:rPr lang="zh-CN" altLang="zh-CN" sz="2500" spc="900" dirty="0" smtClean="0">
                  <a:solidFill>
                    <a:schemeClr val="accent1"/>
                  </a:solidFill>
                  <a:cs typeface="+mn-ea"/>
                  <a:sym typeface="+mn-lt"/>
                </a:rPr>
                <a:t>礼仪</a:t>
              </a:r>
              <a:r>
                <a:rPr lang="zh-CN" altLang="en-US" sz="2500" spc="900" dirty="0" smtClean="0">
                  <a:solidFill>
                    <a:schemeClr val="accent1"/>
                  </a:solidFill>
                  <a:cs typeface="+mn-ea"/>
                  <a:sym typeface="+mn-lt"/>
                </a:rPr>
                <a:t>培训</a:t>
              </a:r>
              <a:endParaRPr lang="zh-CN" altLang="zh-CN" sz="2500" spc="9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4497069" y="2939946"/>
              <a:ext cx="38305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4"/>
          <p:cNvSpPr/>
          <p:nvPr/>
        </p:nvSpPr>
        <p:spPr>
          <a:xfrm>
            <a:off x="4232941" y="2862357"/>
            <a:ext cx="4029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chinese and western table manners training </a:t>
            </a:r>
            <a:r>
              <a:rPr lang="zh-CN" altLang="en-US" sz="1200" dirty="0">
                <a:solidFill>
                  <a:schemeClr val="accent1"/>
                </a:solidFill>
              </a:rPr>
              <a:t>chinese and western table manners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training chinese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232496" y="3406973"/>
            <a:ext cx="3038717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宣讲人：</a:t>
            </a:r>
            <a:r>
              <a:rPr lang="en-US" altLang="zh-CN" sz="1400" dirty="0" smtClean="0">
                <a:solidFill>
                  <a:schemeClr val="accent1"/>
                </a:solidFill>
                <a:latin typeface="+mn-ea"/>
              </a:rPr>
              <a:t>XXX</a:t>
            </a:r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    </a:t>
            </a:r>
            <a:r>
              <a:rPr lang="zh-CN" altLang="en-US" sz="1400" dirty="0" smtClean="0">
                <a:solidFill>
                  <a:schemeClr val="accent1"/>
                </a:solidFill>
                <a:latin typeface="+mn-ea"/>
              </a:rPr>
              <a:t>时间：</a:t>
            </a:r>
            <a:r>
              <a:rPr lang="en-US" altLang="zh-CN" sz="1400" dirty="0" smtClean="0">
                <a:solidFill>
                  <a:schemeClr val="accent1"/>
                </a:solidFill>
                <a:latin typeface="+mn-ea"/>
              </a:rPr>
              <a:t>20XX.XX</a:t>
            </a:r>
            <a:endParaRPr lang="zh-CN" altLang="en-US" sz="1400" dirty="0">
              <a:solidFill>
                <a:schemeClr val="accent1"/>
              </a:solidFill>
              <a:latin typeface="+mn-ea"/>
            </a:endParaRPr>
          </a:p>
        </p:txBody>
      </p:sp>
      <p:grpSp>
        <p:nvGrpSpPr>
          <p:cNvPr id="28" name="组合 27"/>
          <p:cNvGrpSpPr/>
          <p:nvPr/>
        </p:nvGrpSpPr>
        <p:grpSpPr>
          <a:xfrm rot="291184">
            <a:off x="522117" y="626642"/>
            <a:ext cx="3653256" cy="4127038"/>
            <a:chOff x="742693" y="856506"/>
            <a:chExt cx="3285513" cy="371160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5" name="椭圆 4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240360" y="1567218"/>
              <a:ext cx="2353980" cy="2353978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 l="-23000" r="-31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319152" y="3930380"/>
            <a:ext cx="2240936" cy="165370"/>
            <a:chOff x="4319152" y="3943350"/>
            <a:chExt cx="2240936" cy="165370"/>
          </a:xfrm>
        </p:grpSpPr>
        <p:sp>
          <p:nvSpPr>
            <p:cNvPr id="29" name="椭圆 28"/>
            <p:cNvSpPr/>
            <p:nvPr/>
          </p:nvSpPr>
          <p:spPr>
            <a:xfrm>
              <a:off x="4319152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4734265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5149378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564491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5979604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6394718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8" grpId="0" animBg="1"/>
      <p:bldP spid="19" grpId="0" animBg="1"/>
      <p:bldP spid="25" grpId="0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762000" y="1320056"/>
            <a:ext cx="7730248" cy="1313156"/>
            <a:chOff x="1031862" y="1641128"/>
            <a:chExt cx="10306997" cy="1750874"/>
          </a:xfrm>
        </p:grpSpPr>
        <p:grpSp>
          <p:nvGrpSpPr>
            <p:cNvPr id="9" name="组合 8"/>
            <p:cNvGrpSpPr/>
            <p:nvPr/>
          </p:nvGrpSpPr>
          <p:grpSpPr>
            <a:xfrm flipH="1">
              <a:off x="1031862" y="1641128"/>
              <a:ext cx="10306997" cy="1750874"/>
              <a:chOff x="1031862" y="1641128"/>
              <a:chExt cx="10306997" cy="1750874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1033853" y="1641128"/>
                <a:ext cx="10305006" cy="1748992"/>
                <a:chOff x="857402" y="2274573"/>
                <a:chExt cx="10305006" cy="1748992"/>
              </a:xfrm>
            </p:grpSpPr>
            <p:sp>
              <p:nvSpPr>
                <p:cNvPr id="18" name="Rectangle 1"/>
                <p:cNvSpPr>
                  <a:spLocks noChangeArrowheads="1"/>
                </p:cNvSpPr>
                <p:nvPr/>
              </p:nvSpPr>
              <p:spPr bwMode="auto">
                <a:xfrm>
                  <a:off x="1817536" y="2704870"/>
                  <a:ext cx="8908843" cy="95667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>
                  <a:lvl1pPr indent="276225"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1pPr>
                  <a:lvl2pPr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2pPr>
                  <a:lvl3pPr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3pPr>
                  <a:lvl4pPr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4pPr>
                  <a:lvl5pPr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457200" algn="l"/>
                    </a:tabLs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defRPr>
                  </a:lvl9pPr>
                </a:lstStyle>
                <a:p>
                  <a:pPr indent="0" eaLnBrk="0" fontAlgn="base" hangingPunct="0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  <a:buSzPct val="100000"/>
                  </a:pPr>
                  <a:r>
                    <a:rPr lang="zh-CN" altLang="en-US" sz="14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如何用筷子。首先中指和无名指分别放在两只筷子的下方，大拇指按在筷子的</a:t>
                  </a:r>
                  <a:r>
                    <a:rPr lang="zh-CN" altLang="en-US" sz="1400" dirty="0" smtClean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上方食指</a:t>
                  </a:r>
                  <a:r>
                    <a:rPr lang="zh-CN" altLang="en-US" sz="14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紧贴着大拇指，小指向内曲。筷子开合幅度可用中指的活动来调整。 </a:t>
                  </a:r>
                  <a:endPara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9" name="矩形: 剪去左右顶角 11"/>
                <p:cNvSpPr/>
                <p:nvPr/>
              </p:nvSpPr>
              <p:spPr>
                <a:xfrm>
                  <a:off x="857402" y="2274573"/>
                  <a:ext cx="10305006" cy="1748992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</p:grpSp>
          <p:sp>
            <p:nvSpPr>
              <p:cNvPr id="17" name="矩形: 剪去单角 3"/>
              <p:cNvSpPr/>
              <p:nvPr/>
            </p:nvSpPr>
            <p:spPr>
              <a:xfrm flipH="1">
                <a:off x="1031862" y="1643010"/>
                <a:ext cx="728560" cy="1748992"/>
              </a:xfrm>
              <a:prstGeom prst="snip1Rect">
                <a:avLst>
                  <a:gd name="adj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10582262" y="1861155"/>
              <a:ext cx="615553" cy="130893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筷子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41239" y="2776122"/>
            <a:ext cx="7730249" cy="1853028"/>
            <a:chOff x="814147" y="4212639"/>
            <a:chExt cx="10306998" cy="2470704"/>
          </a:xfrm>
        </p:grpSpPr>
        <p:sp>
          <p:nvSpPr>
            <p:cNvPr id="21" name="Rectangle 1"/>
            <p:cNvSpPr>
              <a:spLocks noChangeArrowheads="1"/>
            </p:cNvSpPr>
            <p:nvPr/>
          </p:nvSpPr>
          <p:spPr bwMode="auto">
            <a:xfrm>
              <a:off x="1730134" y="4509034"/>
              <a:ext cx="9391011" cy="18598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276225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indent="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使用刀叉。基本原则是右手持刀或汤匙，左手拿叉。若有两把以上，应由最外面的一把依次向内取用。刀叉的拿法是轻握尾端，食指按在柄上。汤匙则用握笔的方式拿即可。如果感觉不方便，可以换右手拿叉，但更换频繁则显得粗野。吃体积较大的蔬菜时，可用刀叉来折叠、分切。较软的食物可放在叉子平面上，用刀子整理一下。 。 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矩形: 剪去左右顶角 23"/>
            <p:cNvSpPr/>
            <p:nvPr/>
          </p:nvSpPr>
          <p:spPr>
            <a:xfrm>
              <a:off x="816139" y="4214522"/>
              <a:ext cx="10305006" cy="2468821"/>
            </a:xfrm>
            <a:prstGeom prst="snip2Same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3" name="矩形: 剪去单角 16"/>
            <p:cNvSpPr/>
            <p:nvPr/>
          </p:nvSpPr>
          <p:spPr>
            <a:xfrm flipH="1">
              <a:off x="814147" y="4212639"/>
              <a:ext cx="714046" cy="2468821"/>
            </a:xfrm>
            <a:prstGeom prst="snip1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35875" y="5057743"/>
              <a:ext cx="615553" cy="120997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刀叉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990496" y="922372"/>
            <a:ext cx="5349455" cy="739801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中指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和无名指分别放在两只筷子的下方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4972051" y="971550"/>
            <a:ext cx="5143500" cy="320040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717096" y="708930"/>
            <a:ext cx="5167993" cy="373380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 rot="291184">
            <a:off x="5164599" y="972290"/>
            <a:ext cx="2930229" cy="3310243"/>
            <a:chOff x="742693" y="856506"/>
            <a:chExt cx="3285513" cy="371160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5" name="椭圆 4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240360" y="1567218"/>
              <a:ext cx="2353980" cy="2353978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6096000" y="2038350"/>
            <a:ext cx="112723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6600" b="1" dirty="0" smtClean="0">
                <a:solidFill>
                  <a:schemeClr val="accent1"/>
                </a:solidFill>
                <a:cs typeface="+mn-ea"/>
                <a:sym typeface="+mn-lt"/>
              </a:rPr>
              <a:t>03</a:t>
            </a:r>
            <a:endParaRPr lang="zh-CN" altLang="zh-CN" sz="6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90600" y="2107109"/>
            <a:ext cx="419099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进餐时主要礼仪</a:t>
            </a:r>
            <a:endParaRPr lang="zh-CN" altLang="en-US" sz="4400" b="1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90600" y="1468219"/>
            <a:ext cx="220979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600" spc="300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第三部分</a:t>
            </a:r>
            <a:endParaRPr lang="zh-CN" altLang="en-US" sz="3600" spc="300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76083" y="2915513"/>
            <a:ext cx="4029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chinese and western table manners training </a:t>
            </a:r>
            <a:r>
              <a:rPr lang="zh-CN" altLang="en-US" sz="1200" dirty="0">
                <a:solidFill>
                  <a:schemeClr val="accent1"/>
                </a:solidFill>
              </a:rPr>
              <a:t>chinese and western table manners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training chinese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215277" y="1742296"/>
            <a:ext cx="1410709" cy="165370"/>
            <a:chOff x="4319152" y="3943350"/>
            <a:chExt cx="1410709" cy="165370"/>
          </a:xfrm>
        </p:grpSpPr>
        <p:sp>
          <p:nvSpPr>
            <p:cNvPr id="15" name="椭圆 14"/>
            <p:cNvSpPr/>
            <p:nvPr/>
          </p:nvSpPr>
          <p:spPr>
            <a:xfrm>
              <a:off x="4319152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4734265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149378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564491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6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1653858" y="3562350"/>
            <a:ext cx="6379799" cy="323165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zh-CN" sz="1500" b="1" dirty="0">
                <a:solidFill>
                  <a:schemeClr val="bg1"/>
                </a:solidFill>
                <a:cs typeface="+mn-ea"/>
                <a:sym typeface="+mn-lt"/>
              </a:rPr>
              <a:t>中方</a:t>
            </a:r>
            <a:r>
              <a:rPr lang="zh-CN" altLang="zh-CN" sz="1350" dirty="0">
                <a:solidFill>
                  <a:schemeClr val="bg1"/>
                </a:solidFill>
                <a:cs typeface="+mn-ea"/>
                <a:sym typeface="+mn-lt"/>
              </a:rPr>
              <a:t>   </a:t>
            </a:r>
            <a:r>
              <a:rPr lang="en-US" altLang="zh-CN" sz="1350" dirty="0">
                <a:solidFill>
                  <a:schemeClr val="bg1"/>
                </a:solidFill>
                <a:cs typeface="+mn-ea"/>
                <a:sym typeface="+mn-lt"/>
              </a:rPr>
              <a:t>              </a:t>
            </a:r>
            <a:r>
              <a:rPr lang="zh-CN" altLang="zh-CN" sz="1350" dirty="0">
                <a:solidFill>
                  <a:schemeClr val="bg1"/>
                </a:solidFill>
                <a:cs typeface="+mn-ea"/>
                <a:sym typeface="+mn-lt"/>
              </a:rPr>
              <a:t>①汤、菜 </a:t>
            </a:r>
            <a:r>
              <a:rPr lang="en-US" altLang="zh-CN" sz="1350" dirty="0">
                <a:solidFill>
                  <a:schemeClr val="bg1"/>
                </a:solidFill>
                <a:cs typeface="+mn-ea"/>
                <a:sym typeface="+mn-lt"/>
              </a:rPr>
              <a:t>          </a:t>
            </a:r>
            <a:r>
              <a:rPr lang="zh-CN" altLang="zh-CN" sz="1350" dirty="0">
                <a:solidFill>
                  <a:schemeClr val="bg1"/>
                </a:solidFill>
                <a:cs typeface="+mn-ea"/>
                <a:sym typeface="+mn-lt"/>
              </a:rPr>
              <a:t>  ②主食</a:t>
            </a:r>
            <a:r>
              <a:rPr lang="en-US" altLang="zh-CN" sz="1350" dirty="0">
                <a:solidFill>
                  <a:schemeClr val="bg1"/>
                </a:solidFill>
                <a:cs typeface="+mn-ea"/>
                <a:sym typeface="+mn-lt"/>
              </a:rPr>
              <a:t>    </a:t>
            </a:r>
            <a:r>
              <a:rPr lang="zh-CN" altLang="zh-CN" sz="13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1350" dirty="0">
                <a:solidFill>
                  <a:schemeClr val="bg1"/>
                </a:solidFill>
                <a:cs typeface="+mn-ea"/>
                <a:sym typeface="+mn-lt"/>
              </a:rPr>
              <a:t>      </a:t>
            </a:r>
            <a:r>
              <a:rPr lang="zh-CN" altLang="zh-CN" sz="1350" dirty="0">
                <a:solidFill>
                  <a:schemeClr val="bg1"/>
                </a:solidFill>
                <a:cs typeface="+mn-ea"/>
                <a:sym typeface="+mn-lt"/>
              </a:rPr>
              <a:t>  ③餐酒  </a:t>
            </a:r>
            <a:r>
              <a:rPr lang="en-US" altLang="zh-CN" sz="1350" dirty="0">
                <a:solidFill>
                  <a:schemeClr val="bg1"/>
                </a:solidFill>
                <a:cs typeface="+mn-ea"/>
                <a:sym typeface="+mn-lt"/>
              </a:rPr>
              <a:t>          </a:t>
            </a:r>
            <a:r>
              <a:rPr lang="zh-CN" altLang="zh-CN" sz="1350" dirty="0">
                <a:solidFill>
                  <a:schemeClr val="bg1"/>
                </a:solidFill>
                <a:cs typeface="+mn-ea"/>
                <a:sym typeface="+mn-lt"/>
              </a:rPr>
              <a:t> ④水果</a:t>
            </a:r>
            <a:endParaRPr lang="zh-CN" altLang="zh-CN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653858" y="1452210"/>
            <a:ext cx="6510468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6195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Set menu / </a:t>
            </a:r>
            <a:r>
              <a:rPr lang="en-US" altLang="zh-CN" sz="14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Ala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carte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预定菜单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点菜      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Starter / appetizer / </a:t>
            </a:r>
            <a:r>
              <a:rPr lang="en-US" altLang="zh-CN" sz="14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entrêe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头盘 </a:t>
            </a:r>
            <a:endParaRPr lang="zh-CN" altLang="en-US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Salad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soup / oysters / mini pizza …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沙拉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汤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蚝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小匹萨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Main course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主菜    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Dessert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甜品      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Coffee or tea 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咖啡或茶 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筵席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中暂时停餐，可以把筷子直搁在碟子或者调羹上。如果将筷子横搁在碟子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上那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是表示酒醉饭饱不再进膳了。</a:t>
            </a:r>
            <a:endParaRPr lang="zh-CN" altLang="en-US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: 圆角 1"/>
          <p:cNvSpPr/>
          <p:nvPr/>
        </p:nvSpPr>
        <p:spPr>
          <a:xfrm>
            <a:off x="819663" y="1225372"/>
            <a:ext cx="7714737" cy="3098978"/>
          </a:xfrm>
          <a:prstGeom prst="roundRect">
            <a:avLst>
              <a:gd name="adj" fmla="val 0"/>
            </a:avLst>
          </a:prstGeom>
          <a:noFill/>
          <a:ln w="127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2" name="矩形 4"/>
          <p:cNvSpPr/>
          <p:nvPr/>
        </p:nvSpPr>
        <p:spPr>
          <a:xfrm>
            <a:off x="819662" y="1225372"/>
            <a:ext cx="464122" cy="309897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25"/>
              </a:lnSpc>
            </a:pPr>
            <a:r>
              <a:rPr lang="zh-CN" altLang="en-US" sz="2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主要礼仪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0" grpId="0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60610" y="1069441"/>
            <a:ext cx="7828601" cy="772973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进餐主要的礼仪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282381" y="1842413"/>
            <a:ext cx="492324" cy="49232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  <a:latin typeface="+mn-ea"/>
              </a:rPr>
              <a:t>01</a:t>
            </a:r>
            <a:endParaRPr lang="zh-CN" altLang="en-US" sz="11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974939" y="2213333"/>
            <a:ext cx="3107208" cy="2284126"/>
          </a:xfrm>
          <a:prstGeom prst="rect">
            <a:avLst/>
          </a:prstGeom>
          <a:noFill/>
          <a:ln w="9525" cap="flat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271145" algn="l"/>
              </a:tabLst>
            </a:pP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请客人、长者动筷子。夹菜时每次少一些，离自己远的菜就少吃一些。吃饭时不要出声音；喝汤时不要出声响，用汤匙一小口一小口地喝，不宜把碗端到嘴边喝，汤太热时不要一边吹一边喝，等凉了以后再喝</a:t>
            </a: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35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495152" y="1842413"/>
            <a:ext cx="492324" cy="49232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  <a:latin typeface="+mn-ea"/>
              </a:rPr>
              <a:t>02</a:t>
            </a:r>
            <a:endParaRPr lang="zh-CN" altLang="en-US" sz="11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187710" y="2213333"/>
            <a:ext cx="3107208" cy="2284126"/>
          </a:xfrm>
          <a:prstGeom prst="rect">
            <a:avLst/>
          </a:prstGeom>
          <a:noFill/>
          <a:ln w="9525" cap="flat" algn="ctr">
            <a:solidFill>
              <a:schemeClr val="accent2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SzPct val="100000"/>
              <a:tabLst>
                <a:tab pos="271145" algn="l"/>
              </a:tabLst>
            </a:pP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有的人吃饭喜欢用咀嚼食物</a:t>
            </a:r>
            <a:r>
              <a:rPr lang="en-US" altLang="zh-CN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特别是使劲咀嚼脆食物，发出很清晰的声音来</a:t>
            </a:r>
            <a:r>
              <a:rPr lang="en-US" altLang="zh-CN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这种做法是不合礼仪要求的，特别是和众人一起进餐时，就要尽量防止出现这种现象</a:t>
            </a: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35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715168" y="1001709"/>
            <a:ext cx="7706984" cy="925524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进餐时主要礼仪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85800" y="1886411"/>
            <a:ext cx="7728755" cy="2514139"/>
            <a:chOff x="857402" y="2523365"/>
            <a:chExt cx="10305006" cy="3352185"/>
          </a:xfrm>
        </p:grpSpPr>
        <p:sp>
          <p:nvSpPr>
            <p:cNvPr id="13" name="Rectangle 1"/>
            <p:cNvSpPr>
              <a:spLocks noChangeArrowheads="1"/>
            </p:cNvSpPr>
            <p:nvPr/>
          </p:nvSpPr>
          <p:spPr bwMode="auto">
            <a:xfrm>
              <a:off x="1052825" y="2672136"/>
              <a:ext cx="9914158" cy="2837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276225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indent="0" algn="just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如果要给客人或长辈布菜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最好用公筷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也可以把离客人或长辈远的菜肴送到他们跟前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按我们中华民族的习惯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菜是一个一个往上端的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如果同桌有领导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老人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客人的话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每当上来一个新菜时就请他们先动筷子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或着轮流请他们先动筷子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以表示对他们的重视，吃到鱼头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鱼刺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骨头等物时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不要往外面吐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也不要往地上仍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要慢慢用手拿到自己的碟子里</a:t>
              </a:r>
              <a:r>
                <a:rPr lang="en-US" altLang="zh-CN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或放在紧靠自己餐桌边或放在事先准备好的纸上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，进餐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时不要打嗝，也不要出现其他声音。如果出现打喷嚏、肠鸣等不由自主的声响时，就要说一声“真不好意思”、“对不起”、“请原凉”之类的话，以示歉意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: 剪去左右顶角 11"/>
            <p:cNvSpPr/>
            <p:nvPr/>
          </p:nvSpPr>
          <p:spPr>
            <a:xfrm>
              <a:off x="857402" y="2523365"/>
              <a:ext cx="10305006" cy="3352185"/>
            </a:xfrm>
            <a:prstGeom prst="snip2Same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58711" y="3980520"/>
            <a:ext cx="3671774" cy="925524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中餐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69598" y="1123950"/>
            <a:ext cx="3650002" cy="2971800"/>
            <a:chOff x="857402" y="2523365"/>
            <a:chExt cx="10335827" cy="3962400"/>
          </a:xfrm>
        </p:grpSpPr>
        <p:sp>
          <p:nvSpPr>
            <p:cNvPr id="10" name="Rectangle 1"/>
            <p:cNvSpPr>
              <a:spLocks noChangeArrowheads="1"/>
            </p:cNvSpPr>
            <p:nvPr/>
          </p:nvSpPr>
          <p:spPr bwMode="auto">
            <a:xfrm>
              <a:off x="1279070" y="3049506"/>
              <a:ext cx="9914159" cy="28375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276225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indent="0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不要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狼吞虎咽地大吃一顿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更不要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贪杯，最好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不要在餐桌上剔牙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如果要剔牙时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就要用餐巾或手挡住自己的嘴巴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传统的中餐并没有餐巾。只是在用餐完毕时才用温热的湿毛巾来擦洗一下便完了。  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矩形: 剪去左右顶角 11"/>
            <p:cNvSpPr/>
            <p:nvPr/>
          </p:nvSpPr>
          <p:spPr>
            <a:xfrm>
              <a:off x="857402" y="2523365"/>
              <a:ext cx="10305006" cy="3962400"/>
            </a:xfrm>
            <a:prstGeom prst="snip2Same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819082" y="3980520"/>
            <a:ext cx="3639118" cy="925524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西餐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829970" y="1123950"/>
            <a:ext cx="3639118" cy="2971800"/>
            <a:chOff x="857402" y="2523365"/>
            <a:chExt cx="10305006" cy="3962400"/>
          </a:xfrm>
        </p:grpSpPr>
        <p:sp>
          <p:nvSpPr>
            <p:cNvPr id="14" name="Rectangle 1"/>
            <p:cNvSpPr>
              <a:spLocks noChangeArrowheads="1"/>
            </p:cNvSpPr>
            <p:nvPr/>
          </p:nvSpPr>
          <p:spPr bwMode="auto">
            <a:xfrm>
              <a:off x="1637346" y="3085788"/>
              <a:ext cx="8231649" cy="28375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276225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indent="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餐巾在用餐前就可以打开。点完菜后，在前菜送来前的这段时间把餐巾打开，往内摺</a:t>
              </a:r>
              <a:r>
                <a:rPr lang="zh-CN" altLang="en-US" sz="15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三分之一让</a:t>
              </a:r>
              <a:r>
                <a:rPr lang="zh-CN" altLang="en-US" sz="15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三分之二平铺在腿上，盖住膝盖以上的双腿部分。最好不要把餐巾塞入领口。</a:t>
              </a:r>
              <a:endPara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: 剪去左右顶角 11"/>
            <p:cNvSpPr/>
            <p:nvPr/>
          </p:nvSpPr>
          <p:spPr>
            <a:xfrm>
              <a:off x="857402" y="2523365"/>
              <a:ext cx="10305006" cy="3962400"/>
            </a:xfrm>
            <a:prstGeom prst="snip2Same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660610" y="1173169"/>
            <a:ext cx="7828601" cy="772973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要用餐巾擦拭，餐巾有分正反面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1325456" y="3210342"/>
            <a:ext cx="1874944" cy="885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tabLst>
                <a:tab pos="271145" algn="l"/>
              </a:tabLst>
            </a:pP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用反折的内侧来</a:t>
            </a: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擦擦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完盖在餐巾内侧不</a:t>
            </a: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外露</a:t>
            </a:r>
            <a:endParaRPr lang="zh-CN" altLang="en-US" sz="135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62000" y="2065878"/>
            <a:ext cx="492324" cy="492324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accent2"/>
                </a:solidFill>
                <a:latin typeface="+mn-ea"/>
              </a:rPr>
              <a:t>01</a:t>
            </a:r>
            <a:endParaRPr lang="zh-CN" altLang="en-US" sz="11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1365941" y="1989678"/>
            <a:ext cx="1818379" cy="610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tabLst>
                <a:tab pos="271145" algn="l"/>
              </a:tabLst>
            </a:pP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通常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有印该店</a:t>
            </a:r>
            <a:r>
              <a:rPr lang="en-US" altLang="zh-CN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的为</a:t>
            </a: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正面</a:t>
            </a:r>
            <a:endParaRPr lang="zh-CN" altLang="en-US" sz="135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762000" y="3344116"/>
            <a:ext cx="492324" cy="492324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accent2"/>
                </a:solidFill>
                <a:latin typeface="+mn-ea"/>
              </a:rPr>
              <a:t>02</a:t>
            </a:r>
            <a:endParaRPr lang="zh-CN" altLang="en-US" sz="11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6488766" y="2142078"/>
            <a:ext cx="2121834" cy="681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tabLst>
                <a:tab pos="271145" algn="l"/>
              </a:tabLst>
            </a:pP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整条布都擦得</a:t>
            </a: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脏兮兮就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请服务生再换一条。</a:t>
            </a:r>
            <a:endParaRPr lang="zh-CN" altLang="en-US" sz="135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tabLst>
                <a:tab pos="271145" algn="l"/>
              </a:tabLst>
            </a:pPr>
            <a:endParaRPr lang="zh-CN" altLang="en-US" sz="135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952019" y="2184493"/>
            <a:ext cx="492324" cy="492324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accent2"/>
                </a:solidFill>
                <a:latin typeface="+mn-ea"/>
              </a:rPr>
              <a:t>03</a:t>
            </a:r>
            <a:endParaRPr lang="zh-CN" altLang="en-US" sz="11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921762" y="3327001"/>
            <a:ext cx="492324" cy="492324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100" dirty="0">
                <a:solidFill>
                  <a:schemeClr val="accent2"/>
                </a:solidFill>
                <a:latin typeface="+mn-ea"/>
              </a:rPr>
              <a:t>04</a:t>
            </a:r>
            <a:endParaRPr lang="zh-CN" altLang="en-US" sz="1100" dirty="0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6458508" y="3191694"/>
            <a:ext cx="2058320" cy="702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tabLst>
                <a:tab pos="271145" algn="l"/>
              </a:tabLst>
            </a:pP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lang="zh-CN" altLang="en-US" sz="13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整条布都擦得脏兮兮，就请服务生再换一条</a:t>
            </a:r>
            <a:r>
              <a:rPr lang="zh-CN" altLang="en-US" sz="135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35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514" y="2128125"/>
            <a:ext cx="2659874" cy="17732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 animBg="1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36"/>
          <p:cNvSpPr/>
          <p:nvPr/>
        </p:nvSpPr>
        <p:spPr>
          <a:xfrm>
            <a:off x="609600" y="2004396"/>
            <a:ext cx="530148" cy="5302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79" rIns="68556" bIns="34279" rtlCol="0" anchor="ctr"/>
          <a:lstStyle/>
          <a:p>
            <a:pPr algn="ctr" defTabSz="914400"/>
            <a:r>
              <a:rPr lang="en-US" sz="2400" dirty="0">
                <a:solidFill>
                  <a:prstClr val="white"/>
                </a:solidFill>
                <a:cs typeface="+mn-ea"/>
                <a:sym typeface="+mn-lt"/>
              </a:rPr>
              <a:t>A</a:t>
            </a:r>
            <a:endParaRPr 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Oval 37"/>
          <p:cNvSpPr/>
          <p:nvPr/>
        </p:nvSpPr>
        <p:spPr>
          <a:xfrm>
            <a:off x="609600" y="2789374"/>
            <a:ext cx="530148" cy="5302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79" rIns="68556" bIns="34279" rtlCol="0" anchor="ctr"/>
          <a:lstStyle/>
          <a:p>
            <a:pPr algn="ctr" defTabSz="914400"/>
            <a:r>
              <a:rPr lang="en-US" sz="2400" dirty="0">
                <a:solidFill>
                  <a:prstClr val="white"/>
                </a:solidFill>
                <a:cs typeface="+mn-ea"/>
                <a:sym typeface="+mn-lt"/>
              </a:rPr>
              <a:t>B</a:t>
            </a:r>
            <a:endParaRPr 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" name="Oval 38"/>
          <p:cNvSpPr/>
          <p:nvPr/>
        </p:nvSpPr>
        <p:spPr>
          <a:xfrm>
            <a:off x="609600" y="3551374"/>
            <a:ext cx="530148" cy="5302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79" rIns="68556" bIns="34279" rtlCol="0" anchor="ctr"/>
          <a:lstStyle/>
          <a:p>
            <a:pPr algn="ctr" defTabSz="914400"/>
            <a:r>
              <a:rPr lang="en-US" sz="2400" dirty="0">
                <a:solidFill>
                  <a:prstClr val="white"/>
                </a:solidFill>
                <a:cs typeface="+mn-ea"/>
                <a:sym typeface="+mn-lt"/>
              </a:rPr>
              <a:t>C</a:t>
            </a:r>
            <a:endParaRPr 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18902" y="2115242"/>
            <a:ext cx="2425964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以拇指与中指握住刀叉</a:t>
            </a:r>
            <a:r>
              <a:rPr lang="zh-CN" altLang="en-US" sz="1600" dirty="0" smtClean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柄</a:t>
            </a:r>
            <a:endParaRPr lang="zh-CN" altLang="en-US" sz="1600" dirty="0">
              <a:solidFill>
                <a:schemeClr val="dk1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213065" y="2900592"/>
            <a:ext cx="2431801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食指</a:t>
            </a:r>
            <a:r>
              <a:rPr lang="zh-CN" altLang="en-US" sz="16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下压控制</a:t>
            </a:r>
            <a:r>
              <a:rPr lang="zh-CN" altLang="en-US" sz="1600" dirty="0" smtClean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力道</a:t>
            </a:r>
            <a:endParaRPr lang="zh-CN" altLang="en-US" sz="1600" dirty="0">
              <a:solidFill>
                <a:schemeClr val="dk1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213065" y="3677564"/>
            <a:ext cx="2431801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先将刀子轻轻推向前</a:t>
            </a:r>
            <a:endParaRPr lang="zh-CN" altLang="en-US" sz="1600" dirty="0">
              <a:solidFill>
                <a:schemeClr val="dk1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28476" y="1352550"/>
            <a:ext cx="3183723" cy="416909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刀叉该如何拿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886200" y="1398800"/>
            <a:ext cx="4724400" cy="34471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2"/>
                </a:solidFill>
                <a:cs typeface="+mn-ea"/>
                <a:sym typeface="+mn-lt"/>
              </a:rPr>
              <a:t>刀叉的使用，应该右手持刀，左手持叉，使用时叉齿朝下</a:t>
            </a:r>
            <a:endParaRPr lang="zh-TW" altLang="en-US" sz="14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12"/>
          <a:stretch>
            <a:fillRect/>
          </a:stretch>
        </p:blipFill>
        <p:spPr>
          <a:xfrm>
            <a:off x="4038600" y="2114550"/>
            <a:ext cx="4572000" cy="190156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62000" y="3033921"/>
            <a:ext cx="747810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使用刀叉时，左手用叉用力固定食物，同时移动右手的刀切割食物</a:t>
            </a:r>
            <a:r>
              <a:rPr lang="zh-CN" altLang="en-US" sz="1400" dirty="0" smtClean="0">
                <a:solidFill>
                  <a:srgbClr val="000000"/>
                </a:solidFill>
                <a:cs typeface="+mn-ea"/>
                <a:sym typeface="+mn-lt"/>
              </a:rPr>
              <a:t>。 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用餐中暂时离开，要把刀叉呈八字形摆放，尽量将柄放入餐盘内，刀口向内</a:t>
            </a:r>
            <a:r>
              <a:rPr lang="zh-CN" altLang="en-US" sz="1400" dirty="0" smtClean="0">
                <a:solidFill>
                  <a:srgbClr val="000000"/>
                </a:solidFill>
                <a:cs typeface="+mn-ea"/>
                <a:sym typeface="+mn-lt"/>
              </a:rPr>
              <a:t>； 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用餐结束或不想吃了，刀口向内、叉齿向上，刀右叉左地并排纵放，或者刀上叉下地并排横放在餐盘</a:t>
            </a:r>
            <a:r>
              <a:rPr lang="zh-CN" altLang="en-US" sz="1400" dirty="0" smtClean="0">
                <a:solidFill>
                  <a:srgbClr val="000000"/>
                </a:solidFill>
                <a:cs typeface="+mn-ea"/>
                <a:sym typeface="+mn-lt"/>
              </a:rPr>
              <a:t>里 </a:t>
            </a:r>
            <a:endParaRPr lang="zh-CN" altLang="en-US" sz="14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27695" y="1413917"/>
            <a:ext cx="7249506" cy="4524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吃西餐时右手拿刀，左手拿</a:t>
            </a:r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叉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aphicFrame>
        <p:nvGraphicFramePr>
          <p:cNvPr id="17" name="图示 16"/>
          <p:cNvGraphicFramePr/>
          <p:nvPr/>
        </p:nvGraphicFramePr>
        <p:xfrm>
          <a:off x="3581400" y="2228478"/>
          <a:ext cx="1830027" cy="447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graphicFrame>
        <p:nvGraphicFramePr>
          <p:cNvPr id="18" name="图示 17"/>
          <p:cNvGraphicFramePr/>
          <p:nvPr/>
        </p:nvGraphicFramePr>
        <p:xfrm>
          <a:off x="6246928" y="2228478"/>
          <a:ext cx="1830273" cy="441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19" name="图示 18"/>
          <p:cNvGraphicFramePr/>
          <p:nvPr/>
        </p:nvGraphicFramePr>
        <p:xfrm>
          <a:off x="822598" y="2221403"/>
          <a:ext cx="1920602" cy="447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  <p:bldGraphic spid="17" grpId="0">
        <p:bldAsOne/>
      </p:bldGraphic>
      <p:bldGraphic spid="18" grpId="0">
        <p:bldAsOne/>
      </p:bldGraphic>
      <p:bldGraphic spid="19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37616" y="1712598"/>
            <a:ext cx="7543800" cy="65248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放的位置一定是在主菜左侧，所以餐具左侧的面包是属于你的，不要拿错。吃面包时，直接在面包盘上剥开、涂抹奶油，否则离开面包盘，面包屑容易掉得满桌都是，不易收拾。</a:t>
            </a:r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35874" y="1304654"/>
            <a:ext cx="6553200" cy="416909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常主菜未上桌前，服务生会先提供餐包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762000" y="3147003"/>
            <a:ext cx="7543800" cy="102335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涂抹时要使用个人的奶油刀，如无附奶油刀，可使用料理用刀</a:t>
            </a:r>
            <a:r>
              <a:rPr lang="zh-CN" altLang="en-US" sz="1400" dirty="0" smtClean="0">
                <a:latin typeface="+mn-lt"/>
                <a:ea typeface="+mn-ea"/>
                <a:cs typeface="+mn-ea"/>
                <a:sym typeface="+mn-lt"/>
              </a:rPr>
              <a:t>。   </a:t>
            </a: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有些餐厅会提供</a:t>
            </a:r>
            <a:r>
              <a:rPr lang="zh-CN" altLang="en-US" sz="1400" dirty="0" smtClean="0">
                <a:latin typeface="+mn-lt"/>
                <a:ea typeface="+mn-ea"/>
                <a:cs typeface="+mn-ea"/>
                <a:sym typeface="+mn-lt"/>
              </a:rPr>
              <a:t>橄榄油先</a:t>
            </a:r>
            <a:r>
              <a:rPr lang="zh-CN" altLang="en-US" sz="1400" dirty="0">
                <a:latin typeface="+mn-lt"/>
                <a:ea typeface="+mn-ea"/>
                <a:cs typeface="+mn-ea"/>
                <a:sym typeface="+mn-lt"/>
              </a:rPr>
              <a:t>把橄榄油倒少许在碟子里，面包同样撕成一小口，沾橄榄油而食。也可以在用餐过程，向服务生要面包来沾取主餐的酱汁，代表主厨的料理美味。</a:t>
            </a:r>
            <a:endParaRPr lang="zh-CN" altLang="en-US" sz="1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0258" y="2752454"/>
            <a:ext cx="6528816" cy="416909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应把面包撕成小口后再涂奶油，一口量放入口中咀嚼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72051" y="971550"/>
            <a:ext cx="5143500" cy="320040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717096" y="708930"/>
            <a:ext cx="5167993" cy="373380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 rot="291184">
            <a:off x="5164599" y="937167"/>
            <a:ext cx="2930229" cy="3310243"/>
            <a:chOff x="742693" y="856506"/>
            <a:chExt cx="3285513" cy="371160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5" name="椭圆 4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240360" y="1567218"/>
              <a:ext cx="2353980" cy="2353978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6052585" y="2135089"/>
            <a:ext cx="13131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 smtClean="0">
                <a:solidFill>
                  <a:schemeClr val="accent1"/>
                </a:solidFill>
                <a:cs typeface="+mn-ea"/>
                <a:sym typeface="+mn-lt"/>
              </a:rPr>
              <a:t>目录</a:t>
            </a:r>
            <a:endParaRPr lang="zh-CN" altLang="zh-CN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524000" y="1428750"/>
            <a:ext cx="32766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n-US" altLang="zh-CN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 </a:t>
            </a:r>
            <a:r>
              <a:rPr lang="en-US" altLang="zh-CN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01</a:t>
            </a:r>
            <a:r>
              <a:rPr lang="zh-CN" altLang="en-US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、餐桌入座</a:t>
            </a:r>
            <a:r>
              <a:rPr lang="zh-CN" altLang="en-US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的礼仪</a:t>
            </a:r>
            <a:endParaRPr lang="zh-CN" altLang="en-US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524000" y="2419350"/>
            <a:ext cx="32766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n-US" altLang="zh-CN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 </a:t>
            </a:r>
            <a:r>
              <a:rPr lang="en-US" altLang="zh-CN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02</a:t>
            </a:r>
            <a:r>
              <a:rPr lang="zh-CN" altLang="en-US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、餐具</a:t>
            </a:r>
            <a:r>
              <a:rPr lang="zh-CN" altLang="en-US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的使用方法</a:t>
            </a:r>
            <a:endParaRPr lang="zh-CN" altLang="en-US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524000" y="3409950"/>
            <a:ext cx="32766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n-US" altLang="zh-CN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 </a:t>
            </a:r>
            <a:r>
              <a:rPr lang="en-US" altLang="zh-CN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03</a:t>
            </a:r>
            <a:r>
              <a:rPr lang="zh-CN" altLang="en-US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、进餐时主要礼仪</a:t>
            </a:r>
            <a:endParaRPr lang="zh-CN" altLang="en-US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6" grpId="0" animBg="1"/>
      <p:bldP spid="37" grpId="0" animBg="1"/>
      <p:bldP spid="3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52578"/>
          <p:cNvSpPr>
            <a:spLocks noChangeArrowheads="1"/>
          </p:cNvSpPr>
          <p:nvPr/>
        </p:nvSpPr>
        <p:spPr bwMode="auto">
          <a:xfrm>
            <a:off x="3124200" y="1859213"/>
            <a:ext cx="54102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可以欣赏酒的色彩，闻一下酒香慢慢品味。不要为显示自己的海量，举起酒杯看也不看，便一饮而尽，使酒顺着嘴角往下流。也不必矫揉造作地在举杯时翘起小手指，以显示自己的优雅举止。不宜一边饮酒，一边吸烟。鉴于酒后容易失言和失礼，故在涉外活动中饮酒的酒量要控制在自己平日酒量的一半以下。不要一看对方的盛情或美酒佳肴，便忘乎所以了。有教养的饮酒者饮酒时是不会让他人听到吞咽之声的，倒酒时只宜八成满。 </a:t>
            </a:r>
            <a:endParaRPr lang="zh-CN" altLang="en-US" sz="12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00400" y="1309878"/>
            <a:ext cx="5296146" cy="4524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 会喝酒的人饮酒前，应有礼貌地品尝一下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281684"/>
            <a:ext cx="1977644" cy="29664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prestig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4972051" y="971550"/>
            <a:ext cx="5143500" cy="320040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717096" y="708930"/>
            <a:ext cx="5167993" cy="3733800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4267200" y="1200150"/>
            <a:ext cx="813627" cy="8136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餐</a:t>
            </a:r>
            <a:endParaRPr lang="zh-CN" altLang="en-US" sz="4400" dirty="0"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279149" y="1200150"/>
            <a:ext cx="813627" cy="813627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桌</a:t>
            </a:r>
            <a:endParaRPr lang="zh-CN" altLang="en-US" sz="4400" dirty="0">
              <a:solidFill>
                <a:schemeClr val="accent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291098" y="1200150"/>
            <a:ext cx="813627" cy="8136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礼</a:t>
            </a:r>
            <a:endParaRPr lang="zh-CN" altLang="en-US" sz="4400" dirty="0"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303047" y="1200150"/>
            <a:ext cx="813627" cy="813627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 smtClean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仪</a:t>
            </a:r>
            <a:endParaRPr lang="zh-CN" altLang="en-US" sz="4400" dirty="0">
              <a:solidFill>
                <a:schemeClr val="accent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267200" y="2190750"/>
            <a:ext cx="4191000" cy="477054"/>
            <a:chOff x="4419600" y="2495550"/>
            <a:chExt cx="4191000" cy="477054"/>
          </a:xfrm>
        </p:grpSpPr>
        <p:sp>
          <p:nvSpPr>
            <p:cNvPr id="11" name="文本框 10"/>
            <p:cNvSpPr txBox="1"/>
            <p:nvPr/>
          </p:nvSpPr>
          <p:spPr>
            <a:xfrm>
              <a:off x="4419600" y="2495550"/>
              <a:ext cx="41910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zh-CN" altLang="zh-CN" sz="2500" spc="900" dirty="0">
                  <a:solidFill>
                    <a:schemeClr val="accent1"/>
                  </a:solidFill>
                  <a:cs typeface="+mn-ea"/>
                  <a:sym typeface="+mn-lt"/>
                </a:rPr>
                <a:t>中西方餐桌</a:t>
              </a:r>
              <a:r>
                <a:rPr lang="zh-CN" altLang="zh-CN" sz="2500" spc="900" dirty="0" smtClean="0">
                  <a:solidFill>
                    <a:schemeClr val="accent1"/>
                  </a:solidFill>
                  <a:cs typeface="+mn-ea"/>
                  <a:sym typeface="+mn-lt"/>
                </a:rPr>
                <a:t>礼仪</a:t>
              </a:r>
              <a:r>
                <a:rPr lang="zh-CN" altLang="en-US" sz="2500" spc="900" dirty="0" smtClean="0">
                  <a:solidFill>
                    <a:schemeClr val="accent1"/>
                  </a:solidFill>
                  <a:cs typeface="+mn-ea"/>
                  <a:sym typeface="+mn-lt"/>
                </a:rPr>
                <a:t>培训</a:t>
              </a:r>
              <a:endParaRPr lang="zh-CN" altLang="zh-CN" sz="2500" spc="9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4497069" y="2939946"/>
              <a:ext cx="38305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4"/>
          <p:cNvSpPr/>
          <p:nvPr/>
        </p:nvSpPr>
        <p:spPr>
          <a:xfrm>
            <a:off x="4232941" y="2786157"/>
            <a:ext cx="4029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chinese and western table manners training </a:t>
            </a:r>
            <a:r>
              <a:rPr lang="zh-CN" altLang="en-US" sz="1200" dirty="0">
                <a:solidFill>
                  <a:schemeClr val="accent1"/>
                </a:solidFill>
              </a:rPr>
              <a:t>chinese and western table manners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training chinese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232496" y="3330773"/>
            <a:ext cx="303871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spc="600" dirty="0" smtClean="0">
                <a:solidFill>
                  <a:schemeClr val="accent1"/>
                </a:solidFill>
                <a:latin typeface="+mn-ea"/>
              </a:rPr>
              <a:t>演示完毕感谢您的观看</a:t>
            </a:r>
            <a:endParaRPr lang="zh-CN" altLang="en-US" sz="1600" spc="600" dirty="0">
              <a:solidFill>
                <a:schemeClr val="accent1"/>
              </a:solidFill>
              <a:latin typeface="+mn-ea"/>
            </a:endParaRPr>
          </a:p>
        </p:txBody>
      </p:sp>
      <p:grpSp>
        <p:nvGrpSpPr>
          <p:cNvPr id="28" name="组合 27"/>
          <p:cNvGrpSpPr/>
          <p:nvPr/>
        </p:nvGrpSpPr>
        <p:grpSpPr>
          <a:xfrm rot="291184">
            <a:off x="522117" y="626642"/>
            <a:ext cx="3653256" cy="4127038"/>
            <a:chOff x="742693" y="856506"/>
            <a:chExt cx="3285513" cy="371160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5" name="椭圆 4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240360" y="1567218"/>
              <a:ext cx="2353980" cy="2353978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 l="-23000" r="-31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319152" y="3854180"/>
            <a:ext cx="2240936" cy="165370"/>
            <a:chOff x="4319152" y="3943350"/>
            <a:chExt cx="2240936" cy="165370"/>
          </a:xfrm>
        </p:grpSpPr>
        <p:sp>
          <p:nvSpPr>
            <p:cNvPr id="29" name="椭圆 28"/>
            <p:cNvSpPr/>
            <p:nvPr/>
          </p:nvSpPr>
          <p:spPr>
            <a:xfrm>
              <a:off x="4319152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4734265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5149378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564491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5979604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6394718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8" grpId="0" animBg="1"/>
      <p:bldP spid="19" grpId="0" animBg="1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4972051" y="971550"/>
            <a:ext cx="5143500" cy="320040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717096" y="708930"/>
            <a:ext cx="5167993" cy="373380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 rot="291184">
            <a:off x="5164599" y="972290"/>
            <a:ext cx="2930229" cy="3310243"/>
            <a:chOff x="742693" y="856506"/>
            <a:chExt cx="3285513" cy="371160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5" name="椭圆 4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240360" y="1567218"/>
              <a:ext cx="2353980" cy="2353978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6096000" y="2038350"/>
            <a:ext cx="112723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6600" b="1" dirty="0" smtClean="0"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endParaRPr lang="zh-CN" altLang="zh-CN" sz="6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90600" y="2107109"/>
            <a:ext cx="419099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4400" b="1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餐桌入座</a:t>
            </a:r>
            <a:r>
              <a:rPr lang="zh-CN" altLang="en-US" sz="4400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的礼仪</a:t>
            </a:r>
            <a:endParaRPr lang="zh-CN" altLang="en-US" sz="4400" b="1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90600" y="1468219"/>
            <a:ext cx="220979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600" spc="300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第一部分</a:t>
            </a:r>
            <a:endParaRPr lang="zh-CN" altLang="en-US" sz="3600" spc="300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76083" y="2915513"/>
            <a:ext cx="4029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chinese and western table manners training </a:t>
            </a:r>
            <a:r>
              <a:rPr lang="zh-CN" altLang="en-US" sz="1200" dirty="0">
                <a:solidFill>
                  <a:schemeClr val="accent1"/>
                </a:solidFill>
              </a:rPr>
              <a:t>chinese and western table manners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training chinese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215277" y="1742296"/>
            <a:ext cx="1410709" cy="165370"/>
            <a:chOff x="4319152" y="3943350"/>
            <a:chExt cx="1410709" cy="165370"/>
          </a:xfrm>
        </p:grpSpPr>
        <p:sp>
          <p:nvSpPr>
            <p:cNvPr id="15" name="椭圆 14"/>
            <p:cNvSpPr/>
            <p:nvPr/>
          </p:nvSpPr>
          <p:spPr>
            <a:xfrm>
              <a:off x="4319152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4734265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149378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564491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6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941760" y="1352550"/>
            <a:ext cx="2792039" cy="442620"/>
            <a:chOff x="1102223" y="1302808"/>
            <a:chExt cx="3128774" cy="475191"/>
          </a:xfrm>
        </p:grpSpPr>
        <p:sp>
          <p:nvSpPr>
            <p:cNvPr id="12" name="矩形 11"/>
            <p:cNvSpPr/>
            <p:nvPr/>
          </p:nvSpPr>
          <p:spPr>
            <a:xfrm>
              <a:off x="1102223" y="1302808"/>
              <a:ext cx="3128774" cy="47519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3" name="Rectangle 1"/>
            <p:cNvSpPr>
              <a:spLocks noChangeArrowheads="1"/>
            </p:cNvSpPr>
            <p:nvPr/>
          </p:nvSpPr>
          <p:spPr bwMode="auto">
            <a:xfrm>
              <a:off x="1432065" y="1316186"/>
              <a:ext cx="2331509" cy="3938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355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入座礼仪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14400" y="1906441"/>
            <a:ext cx="7163145" cy="2189309"/>
            <a:chOff x="1035081" y="2392961"/>
            <a:chExt cx="9550861" cy="2919079"/>
          </a:xfrm>
        </p:grpSpPr>
        <p:sp>
          <p:nvSpPr>
            <p:cNvPr id="16" name="Rectangle 1"/>
            <p:cNvSpPr>
              <a:spLocks noChangeArrowheads="1"/>
            </p:cNvSpPr>
            <p:nvPr/>
          </p:nvSpPr>
          <p:spPr bwMode="auto">
            <a:xfrm>
              <a:off x="4794281" y="2838950"/>
              <a:ext cx="5273121" cy="20270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355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indent="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中国人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请客传统上用八仙桌。对门为上，两边为偏座。请客时，年长者、主宾或地位高的人坐上座，男女主人或陪客者坐下座，其余客人按顺序坐偏座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。在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中国，左为尊，右为次；上为尊，下为次；中为尊，偏为次。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: 圆角 3"/>
            <p:cNvSpPr/>
            <p:nvPr/>
          </p:nvSpPr>
          <p:spPr>
            <a:xfrm>
              <a:off x="1071562" y="2404533"/>
              <a:ext cx="9477904" cy="2907507"/>
            </a:xfrm>
            <a:prstGeom prst="roundRect">
              <a:avLst>
                <a:gd name="adj" fmla="val 1946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035081" y="2404532"/>
              <a:ext cx="3763254" cy="2907508"/>
              <a:chOff x="1324930" y="2340236"/>
              <a:chExt cx="3763254" cy="2907508"/>
            </a:xfrm>
          </p:grpSpPr>
          <p:sp>
            <p:nvSpPr>
              <p:cNvPr id="25" name="矩形: 圆角 1"/>
              <p:cNvSpPr/>
              <p:nvPr/>
            </p:nvSpPr>
            <p:spPr>
              <a:xfrm>
                <a:off x="1324930" y="2340236"/>
                <a:ext cx="3763254" cy="2907508"/>
              </a:xfrm>
              <a:prstGeom prst="roundRect">
                <a:avLst>
                  <a:gd name="adj" fmla="val 0"/>
                </a:avLst>
              </a:prstGeom>
              <a:solidFill>
                <a:srgbClr val="FFFAEB"/>
              </a:solidFill>
              <a:ln w="127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/>
              </a:p>
            </p:txBody>
          </p:sp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63430" y="2579019"/>
                <a:ext cx="3275734" cy="2438400"/>
              </a:xfrm>
              <a:prstGeom prst="rect">
                <a:avLst/>
              </a:prstGeom>
            </p:spPr>
          </p:pic>
        </p:grpSp>
        <p:sp>
          <p:nvSpPr>
            <p:cNvPr id="21" name="矩形: 圆角 8"/>
            <p:cNvSpPr/>
            <p:nvPr/>
          </p:nvSpPr>
          <p:spPr>
            <a:xfrm flipH="1">
              <a:off x="10179081" y="2392961"/>
              <a:ext cx="406861" cy="2919079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91368" y="925048"/>
            <a:ext cx="7706984" cy="925524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为尊，左为次。最得体的入座方式是从左侧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入座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69597" y="1809750"/>
            <a:ext cx="7728755" cy="1109702"/>
            <a:chOff x="1026129" y="2526100"/>
            <a:chExt cx="10305007" cy="1479603"/>
          </a:xfrm>
        </p:grpSpPr>
        <p:grpSp>
          <p:nvGrpSpPr>
            <p:cNvPr id="10" name="组合 9"/>
            <p:cNvGrpSpPr/>
            <p:nvPr/>
          </p:nvGrpSpPr>
          <p:grpSpPr>
            <a:xfrm>
              <a:off x="1026130" y="2526100"/>
              <a:ext cx="10305006" cy="1479603"/>
              <a:chOff x="857402" y="2523365"/>
              <a:chExt cx="10305006" cy="1479603"/>
            </a:xfrm>
          </p:grpSpPr>
          <p:sp>
            <p:nvSpPr>
              <p:cNvPr id="15" name="Rectangle 1"/>
              <p:cNvSpPr>
                <a:spLocks noChangeArrowheads="1"/>
              </p:cNvSpPr>
              <p:nvPr/>
            </p:nvSpPr>
            <p:spPr bwMode="auto">
              <a:xfrm>
                <a:off x="1586599" y="2773120"/>
                <a:ext cx="9481559" cy="10917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indent="276225"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1pPr>
                <a:lvl2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2pPr>
                <a:lvl3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3pPr>
                <a:lvl4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4pPr>
                <a:lvl5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9pPr>
              </a:lstStyle>
              <a:p>
                <a:pPr indent="0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手肘不要放在桌面上，不可跷足。用餐时，坐姿端正，背挺直，脖子伸长。上臂和背部要靠到椅背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腹部和桌子保持约一个拳头的距离在把面前的食物送进口中时，要以食物就口，而非弯下腰以口去就食物。 </a:t>
                </a:r>
                <a:endPara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矩形: 剪去左右顶角 11"/>
              <p:cNvSpPr/>
              <p:nvPr/>
            </p:nvSpPr>
            <p:spPr>
              <a:xfrm>
                <a:off x="857402" y="2523365"/>
                <a:ext cx="10305006" cy="1479603"/>
              </a:xfrm>
              <a:prstGeom prst="snip2SameRect">
                <a:avLst>
                  <a:gd name="adj1" fmla="val 0"/>
                  <a:gd name="adj2" fmla="val 0"/>
                </a:avLst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11" name="矩形: 剪去单角 8"/>
            <p:cNvSpPr/>
            <p:nvPr/>
          </p:nvSpPr>
          <p:spPr>
            <a:xfrm flipH="1">
              <a:off x="1026129" y="2526100"/>
              <a:ext cx="595480" cy="1479603"/>
            </a:xfrm>
            <a:prstGeom prst="snip1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030837" y="2608188"/>
              <a:ext cx="523220" cy="125162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350" b="1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主要座次</a:t>
              </a:r>
              <a:endParaRPr lang="zh-CN" altLang="en-US" sz="135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97" y="3138449"/>
            <a:ext cx="2066891" cy="137792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3138449"/>
            <a:ext cx="2209800" cy="1377927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3139774"/>
            <a:ext cx="2219291" cy="13752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762000" y="1374782"/>
            <a:ext cx="7747396" cy="1109702"/>
            <a:chOff x="1001274" y="2526100"/>
            <a:chExt cx="10329862" cy="1479603"/>
          </a:xfrm>
        </p:grpSpPr>
        <p:grpSp>
          <p:nvGrpSpPr>
            <p:cNvPr id="8" name="组合 7"/>
            <p:cNvGrpSpPr/>
            <p:nvPr/>
          </p:nvGrpSpPr>
          <p:grpSpPr>
            <a:xfrm>
              <a:off x="1026130" y="2526100"/>
              <a:ext cx="10305006" cy="1479603"/>
              <a:chOff x="857402" y="2523365"/>
              <a:chExt cx="10305006" cy="1479603"/>
            </a:xfrm>
          </p:grpSpPr>
          <p:sp>
            <p:nvSpPr>
              <p:cNvPr id="11" name="Rectangle 1"/>
              <p:cNvSpPr>
                <a:spLocks noChangeArrowheads="1"/>
              </p:cNvSpPr>
              <p:nvPr/>
            </p:nvSpPr>
            <p:spPr bwMode="auto">
              <a:xfrm>
                <a:off x="1586600" y="2689654"/>
                <a:ext cx="9481559" cy="10917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indent="276225"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1pPr>
                <a:lvl2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2pPr>
                <a:lvl3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3pPr>
                <a:lvl4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4pPr>
                <a:lvl5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9pPr>
              </a:lstStyle>
              <a:p>
                <a:pPr indent="0" algn="just" eaLnBrk="0" fontAlgn="base" hangingPunct="0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先请客人入座上席，再请长者入座客人旁依次入座</a:t>
                </a:r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；入座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时要从椅子左边进入，入座后不要动筷子，更不要弄出什么响声来，也不要起身走动；如果有什么事要向主人</a:t>
                </a:r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打招呼</a:t>
                </a:r>
                <a:endPara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矩形: 剪去左右顶角 11"/>
              <p:cNvSpPr/>
              <p:nvPr/>
            </p:nvSpPr>
            <p:spPr>
              <a:xfrm>
                <a:off x="857402" y="2523365"/>
                <a:ext cx="10305006" cy="1479603"/>
              </a:xfrm>
              <a:prstGeom prst="snip2SameRect">
                <a:avLst>
                  <a:gd name="adj1" fmla="val 0"/>
                  <a:gd name="adj2" fmla="val 0"/>
                </a:avLst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9" name="矩形: 剪去单角 8"/>
            <p:cNvSpPr/>
            <p:nvPr/>
          </p:nvSpPr>
          <p:spPr>
            <a:xfrm flipH="1">
              <a:off x="1026129" y="2526100"/>
              <a:ext cx="595480" cy="1479603"/>
            </a:xfrm>
            <a:prstGeom prst="snip1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01274" y="2777395"/>
              <a:ext cx="523220" cy="104644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3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入座上席</a:t>
              </a:r>
              <a:endParaRPr lang="zh-CN" altLang="en-US" sz="13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73044" y="2876550"/>
            <a:ext cx="7728755" cy="1151165"/>
            <a:chOff x="1026129" y="2526100"/>
            <a:chExt cx="10305007" cy="2045901"/>
          </a:xfrm>
        </p:grpSpPr>
        <p:grpSp>
          <p:nvGrpSpPr>
            <p:cNvPr id="14" name="组合 13"/>
            <p:cNvGrpSpPr/>
            <p:nvPr/>
          </p:nvGrpSpPr>
          <p:grpSpPr>
            <a:xfrm>
              <a:off x="1026130" y="2526100"/>
              <a:ext cx="10305006" cy="2045901"/>
              <a:chOff x="857402" y="2523365"/>
              <a:chExt cx="10305006" cy="2045901"/>
            </a:xfrm>
          </p:grpSpPr>
          <p:sp>
            <p:nvSpPr>
              <p:cNvPr id="17" name="Rectangle 1"/>
              <p:cNvSpPr>
                <a:spLocks noChangeArrowheads="1"/>
              </p:cNvSpPr>
              <p:nvPr/>
            </p:nvSpPr>
            <p:spPr bwMode="auto">
              <a:xfrm>
                <a:off x="1566865" y="2985951"/>
                <a:ext cx="9481559" cy="10917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 indent="276225"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1pPr>
                <a:lvl2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2pPr>
                <a:lvl3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3pPr>
                <a:lvl4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4pPr>
                <a:lvl5pPr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457200" algn="l"/>
                  </a:tabLs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lvl9pPr>
              </a:lstStyle>
              <a:p>
                <a:pPr indent="0" algn="just" eaLnBrk="0" fontAlgn="base" hangingPunct="0">
                  <a:lnSpc>
                    <a:spcPct val="200000"/>
                  </a:lnSpc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入座后姿式端正，脚踏在本人座位下，不可任意伸直</a:t>
                </a:r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，手肘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不得靠桌缘， 或将手放在邻座椅背上。 </a:t>
                </a:r>
                <a:endPara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矩形: 剪去左右顶角 11"/>
              <p:cNvSpPr/>
              <p:nvPr/>
            </p:nvSpPr>
            <p:spPr>
              <a:xfrm>
                <a:off x="857402" y="2523365"/>
                <a:ext cx="10305006" cy="2045901"/>
              </a:xfrm>
              <a:prstGeom prst="snip2SameRect">
                <a:avLst>
                  <a:gd name="adj1" fmla="val 0"/>
                  <a:gd name="adj2" fmla="val 0"/>
                </a:avLst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15" name="矩形: 剪去单角 8"/>
            <p:cNvSpPr/>
            <p:nvPr/>
          </p:nvSpPr>
          <p:spPr>
            <a:xfrm flipH="1">
              <a:off x="1026129" y="2526100"/>
              <a:ext cx="595480" cy="2045901"/>
            </a:xfrm>
            <a:prstGeom prst="snip1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40092" y="3026704"/>
              <a:ext cx="523220" cy="1046440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3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姿式端正</a:t>
              </a:r>
              <a:endParaRPr lang="zh-CN" altLang="en-US" sz="13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660610" y="1276350"/>
            <a:ext cx="7828601" cy="772973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面对门的离门最远的那个座位是女主人的，与之相对的是男主人的座位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54491" y="2316351"/>
            <a:ext cx="1628312" cy="1386222"/>
            <a:chOff x="945225" y="2665600"/>
            <a:chExt cx="2171082" cy="1848295"/>
          </a:xfrm>
        </p:grpSpPr>
        <p:sp>
          <p:nvSpPr>
            <p:cNvPr id="11" name="Rectangle 1"/>
            <p:cNvSpPr>
              <a:spLocks noChangeArrowheads="1"/>
            </p:cNvSpPr>
            <p:nvPr/>
          </p:nvSpPr>
          <p:spPr bwMode="auto">
            <a:xfrm>
              <a:off x="945225" y="3404134"/>
              <a:ext cx="2171082" cy="1109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客齐后导客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入席以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左为上，视为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首席</a:t>
              </a:r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662764" y="2665600"/>
              <a:ext cx="694267" cy="6942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00" dirty="0">
                  <a:latin typeface="+mn-ea"/>
                </a:rPr>
                <a:t>1</a:t>
              </a:r>
              <a:endParaRPr lang="zh-CN" altLang="en-US" sz="2100" dirty="0">
                <a:latin typeface="+mn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694265" y="2316351"/>
            <a:ext cx="1628312" cy="1512549"/>
            <a:chOff x="909240" y="2665600"/>
            <a:chExt cx="2171082" cy="2016732"/>
          </a:xfrm>
        </p:grpSpPr>
        <p:sp>
          <p:nvSpPr>
            <p:cNvPr id="15" name="Rectangle 1"/>
            <p:cNvSpPr>
              <a:spLocks noChangeArrowheads="1"/>
            </p:cNvSpPr>
            <p:nvPr/>
          </p:nvSpPr>
          <p:spPr bwMode="auto">
            <a:xfrm>
              <a:off x="909240" y="3572571"/>
              <a:ext cx="2171082" cy="1109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相对首座为二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座</a:t>
              </a:r>
              <a:endParaRPr lang="en-US" altLang="zh-CN" sz="13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首座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之下为三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座</a:t>
              </a:r>
              <a:endParaRPr lang="en-US" altLang="zh-CN" sz="135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座之下为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四座</a:t>
              </a:r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662764" y="2665600"/>
              <a:ext cx="694267" cy="6942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00" dirty="0">
                  <a:latin typeface="+mn-ea"/>
                </a:rPr>
                <a:t>2</a:t>
              </a:r>
              <a:endParaRPr lang="zh-CN" altLang="en-US" sz="2100" dirty="0">
                <a:latin typeface="+mn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742029" y="2316351"/>
            <a:ext cx="1688984" cy="1512548"/>
            <a:chOff x="883908" y="2665600"/>
            <a:chExt cx="2251978" cy="2016730"/>
          </a:xfrm>
        </p:grpSpPr>
        <p:sp>
          <p:nvSpPr>
            <p:cNvPr id="23" name="Rectangle 1"/>
            <p:cNvSpPr>
              <a:spLocks noChangeArrowheads="1"/>
            </p:cNvSpPr>
            <p:nvPr/>
          </p:nvSpPr>
          <p:spPr bwMode="auto">
            <a:xfrm>
              <a:off x="883908" y="3572569"/>
              <a:ext cx="2251978" cy="1109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女主人右手边的座位是第一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主宾席一般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是位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先生</a:t>
              </a:r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1662764" y="2665600"/>
              <a:ext cx="694267" cy="6942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00" dirty="0">
                  <a:latin typeface="+mn-ea"/>
                </a:rPr>
                <a:t>3</a:t>
              </a:r>
              <a:endParaRPr lang="zh-CN" altLang="en-US" sz="2100" dirty="0">
                <a:latin typeface="+mn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786157" y="2316351"/>
            <a:ext cx="1628312" cy="1703199"/>
            <a:chOff x="853727" y="2665600"/>
            <a:chExt cx="2171082" cy="2270932"/>
          </a:xfrm>
        </p:grpSpPr>
        <p:sp>
          <p:nvSpPr>
            <p:cNvPr id="26" name="Rectangle 1"/>
            <p:cNvSpPr>
              <a:spLocks noChangeArrowheads="1"/>
            </p:cNvSpPr>
            <p:nvPr/>
          </p:nvSpPr>
          <p:spPr bwMode="auto">
            <a:xfrm>
              <a:off x="853727" y="3826771"/>
              <a:ext cx="2171082" cy="11097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algn="ctr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女主人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左边的座位是第三主宾席，男主人的左边的座位是第四主宾席。 </a:t>
              </a:r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1662764" y="2665600"/>
              <a:ext cx="694267" cy="69426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100" dirty="0">
                  <a:latin typeface="+mn-ea"/>
                </a:rPr>
                <a:t>4</a:t>
              </a:r>
              <a:endParaRPr lang="zh-CN" altLang="en-US" sz="2100" dirty="0"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drap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4972051" y="971550"/>
            <a:ext cx="5143500" cy="320040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717096" y="708930"/>
            <a:ext cx="5167993" cy="373380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 rot="291184">
            <a:off x="5164599" y="972290"/>
            <a:ext cx="2930229" cy="3310243"/>
            <a:chOff x="742693" y="856506"/>
            <a:chExt cx="3285513" cy="371160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9648" y="1069551"/>
              <a:ext cx="3711604" cy="3285513"/>
            </a:xfrm>
            <a:prstGeom prst="rect">
              <a:avLst/>
            </a:prstGeom>
          </p:spPr>
        </p:pic>
        <p:sp>
          <p:nvSpPr>
            <p:cNvPr id="5" name="椭圆 4"/>
            <p:cNvSpPr/>
            <p:nvPr/>
          </p:nvSpPr>
          <p:spPr>
            <a:xfrm>
              <a:off x="1224927" y="1551785"/>
              <a:ext cx="2384846" cy="2384844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240360" y="1567218"/>
              <a:ext cx="2353980" cy="2353978"/>
            </a:xfrm>
            <a:prstGeom prst="ellipse">
              <a:avLst/>
            </a:prstGeom>
            <a:solidFill>
              <a:srgbClr val="FFF7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6096000" y="2038350"/>
            <a:ext cx="112723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6600" b="1" dirty="0" smtClean="0">
                <a:solidFill>
                  <a:schemeClr val="accent1"/>
                </a:solidFill>
                <a:cs typeface="+mn-ea"/>
                <a:sym typeface="+mn-lt"/>
              </a:rPr>
              <a:t>02</a:t>
            </a:r>
            <a:endParaRPr lang="zh-CN" altLang="zh-CN" sz="6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90600" y="2107109"/>
            <a:ext cx="4190998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4400" b="1" dirty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餐具的使用方法</a:t>
            </a:r>
            <a:endParaRPr lang="zh-CN" altLang="en-US" sz="4400" b="1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90600" y="1468219"/>
            <a:ext cx="2209798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600" spc="300" dirty="0" smtClean="0">
                <a:solidFill>
                  <a:schemeClr val="accent1"/>
                </a:solidFill>
                <a:latin typeface="+mn-ea"/>
                <a:cs typeface="+mn-ea"/>
                <a:sym typeface="+mn-lt"/>
              </a:rPr>
              <a:t>第二部分</a:t>
            </a:r>
            <a:endParaRPr lang="zh-CN" altLang="en-US" sz="3600" spc="300" dirty="0">
              <a:solidFill>
                <a:schemeClr val="accent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76083" y="2915513"/>
            <a:ext cx="4029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accent1"/>
                </a:solidFill>
              </a:rPr>
              <a:t>chinese and western table manners training </a:t>
            </a:r>
            <a:r>
              <a:rPr lang="zh-CN" altLang="en-US" sz="1200" dirty="0">
                <a:solidFill>
                  <a:schemeClr val="accent1"/>
                </a:solidFill>
              </a:rPr>
              <a:t>chinese and western table manners </a:t>
            </a:r>
            <a:r>
              <a:rPr lang="zh-CN" altLang="en-US" sz="1200" dirty="0" smtClean="0">
                <a:solidFill>
                  <a:schemeClr val="accent1"/>
                </a:solidFill>
              </a:rPr>
              <a:t>training chinese</a:t>
            </a:r>
            <a:endParaRPr lang="zh-CN" altLang="en-US" sz="1200" dirty="0">
              <a:solidFill>
                <a:schemeClr val="accent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215277" y="1742296"/>
            <a:ext cx="1410709" cy="165370"/>
            <a:chOff x="4319152" y="3943350"/>
            <a:chExt cx="1410709" cy="165370"/>
          </a:xfrm>
        </p:grpSpPr>
        <p:sp>
          <p:nvSpPr>
            <p:cNvPr id="15" name="椭圆 14"/>
            <p:cNvSpPr/>
            <p:nvPr/>
          </p:nvSpPr>
          <p:spPr>
            <a:xfrm>
              <a:off x="4319152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4734265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149378" y="3943350"/>
              <a:ext cx="165370" cy="1653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564491" y="3943350"/>
              <a:ext cx="165370" cy="1653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6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26056" y="3960088"/>
            <a:ext cx="4292259" cy="276999"/>
          </a:xfrm>
          <a:prstGeom prst="rect">
            <a:avLst/>
          </a:prstGeom>
          <a:solidFill>
            <a:schemeClr val="accent2"/>
          </a:solidFill>
        </p:spPr>
        <p:txBody>
          <a:bodyPr vert="horz" wrap="square" rtlCol="0">
            <a:spAutoFit/>
          </a:bodyPr>
          <a:lstStyle/>
          <a:p>
            <a:pPr lvl="0"/>
            <a:r>
              <a:rPr lang="zh-CN" altLang="zh-CN" sz="1200" dirty="0">
                <a:solidFill>
                  <a:schemeClr val="bg1"/>
                </a:solidFill>
                <a:cs typeface="+mn-ea"/>
                <a:sym typeface="+mn-lt"/>
              </a:rPr>
              <a:t>中方餐具主要有杯子、盘子、碗、碟子、筷子、匙羹等几种。</a:t>
            </a:r>
            <a:endParaRPr lang="zh-CN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769597" y="982597"/>
            <a:ext cx="7706984" cy="925524"/>
          </a:xfrm>
          <a:prstGeom prst="rightArrow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>
            <a:lvl1pPr indent="276225"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中方餐具主要有杯子、盘子、碗、碟子、筷子、匙羹等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几种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26056" y="1831921"/>
            <a:ext cx="4292259" cy="2128166"/>
            <a:chOff x="857402" y="2454422"/>
            <a:chExt cx="10305006" cy="2837555"/>
          </a:xfrm>
        </p:grpSpPr>
        <p:sp>
          <p:nvSpPr>
            <p:cNvPr id="19" name="Rectangle 1"/>
            <p:cNvSpPr>
              <a:spLocks noChangeArrowheads="1"/>
            </p:cNvSpPr>
            <p:nvPr/>
          </p:nvSpPr>
          <p:spPr bwMode="auto">
            <a:xfrm>
              <a:off x="1078961" y="2454422"/>
              <a:ext cx="9914157" cy="28375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indent="276225"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457200" algn="l"/>
                </a:tabLs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9pPr>
            </a:lstStyle>
            <a:p>
              <a:pPr indent="0" algn="just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西方餐具主要包括刀、叉、匙、盘、杯等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。刀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又分为食用刀、鱼刀、肉刀、奶油刀、水果刀；叉又分为食用叉、鱼叉、龙虾叉；公用刀叉的规格一般大于使用刀叉</a:t>
              </a:r>
              <a:r>
                <a:rPr lang="zh-CN" altLang="en-US" sz="135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。匙</a:t>
              </a:r>
              <a:r>
                <a:rPr lang="zh-CN" altLang="en-US" sz="135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又分汤匙、茶匙等；杯的种类更多，茶杯、咖啡杯为 瓷器，并配小碟；水杯，酒杯多为玻璃制品</a:t>
              </a:r>
              <a:endParaRPr lang="zh-CN" altLang="en-US" sz="135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: 剪去左右顶角 11"/>
            <p:cNvSpPr/>
            <p:nvPr/>
          </p:nvSpPr>
          <p:spPr>
            <a:xfrm>
              <a:off x="857402" y="2523366"/>
              <a:ext cx="10305006" cy="2622793"/>
            </a:xfrm>
            <a:prstGeom prst="snip2SameRect">
              <a:avLst>
                <a:gd name="adj1" fmla="val 0"/>
                <a:gd name="adj2" fmla="val 0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225" y="1883628"/>
            <a:ext cx="3322356" cy="23645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 animBg="1"/>
    </p:bldLst>
  </p:timing>
</p:sld>
</file>

<file path=ppt/tags/tag1.xml><?xml version="1.0" encoding="utf-8"?>
<p:tagLst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350"/>
  <p:tag name="ISPRING_FIRST_PUBLISH" val="1"/>
</p:tagLst>
</file>

<file path=ppt/theme/theme1.xml><?xml version="1.0" encoding="utf-8"?>
<a:theme xmlns:a="http://schemas.openxmlformats.org/drawingml/2006/main" name="餐桌礼仪">
  <a:themeElements>
    <a:clrScheme name="自定义 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764028"/>
      </a:accent1>
      <a:accent2>
        <a:srgbClr val="DD8351"/>
      </a:accent2>
      <a:accent3>
        <a:srgbClr val="764028"/>
      </a:accent3>
      <a:accent4>
        <a:srgbClr val="DD8351"/>
      </a:accent4>
      <a:accent5>
        <a:srgbClr val="764028"/>
      </a:accent5>
      <a:accent6>
        <a:srgbClr val="DD8351"/>
      </a:accent6>
      <a:hlink>
        <a:srgbClr val="764028"/>
      </a:hlink>
      <a:folHlink>
        <a:srgbClr val="DD8351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3108</Words>
  <Application>WPS 演示</Application>
  <PresentationFormat>全屏显示(16:9)</PresentationFormat>
  <Paragraphs>196</Paragraphs>
  <Slides>21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方正正黑简体</vt:lpstr>
      <vt:lpstr>黑体</vt:lpstr>
      <vt:lpstr>Calibri</vt:lpstr>
      <vt:lpstr>Arial Unicode MS</vt:lpstr>
      <vt:lpstr>Times New Roman</vt:lpstr>
      <vt:lpstr>Arial</vt:lpstr>
      <vt:lpstr>Arial Black</vt:lpstr>
      <vt:lpstr>餐桌礼仪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餐桌礼仪</dc:title>
  <dc:creator>第一PPT</dc:creator>
  <cp:keywords>www.1ppt.com</cp:keywords>
  <dc:description>www.1ppt.com</dc:description>
  <cp:lastModifiedBy>铭</cp:lastModifiedBy>
  <cp:revision>3</cp:revision>
  <dcterms:created xsi:type="dcterms:W3CDTF">2019-05-08T02:39:00Z</dcterms:created>
  <dcterms:modified xsi:type="dcterms:W3CDTF">2022-03-05T03:08:23Z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F771851DD42B48E98225B84917FF50D0</vt:lpwstr>
  </property>
  <property fmtid="{D5CDD505-2E9C-101B-9397-08002B2CF9AE}" pid="3" name="KSOProductBuildVer">
    <vt:lpwstr>2052-11.1.0.11045</vt:lpwstr>
  </property>
</Properties>
</file>